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021A4-9A03-F84C-9795-6BAA6FDB1151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F9258-ECFE-9C43-B9E9-F6F4274B1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8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F9258-ECFE-9C43-B9E9-F6F4274B10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0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5673D97-0941-5E45-8F44-1AF1C3CE72FA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2B8126D2-442E-D447-8469-A63BB48861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section 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3100918" y="5010913"/>
            <a:ext cx="558588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5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Worth of the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/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Democracy values individual freedom, personal responsibility, self-reliance, and individual achievement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</a:rPr>
              <a:t>People can reach their highest potential if they pursue their own path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190" y="3838814"/>
            <a:ext cx="6156760" cy="279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rgbClr val="0D0D0D"/>
                </a:solidFill>
                <a:cs typeface="Verdana" charset="0"/>
              </a:rPr>
              <a:t>U.S. government and officials are subject to limits on power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rgbClr val="0D0D0D"/>
                </a:solidFill>
                <a:cs typeface="Verdana" charset="0"/>
              </a:rPr>
              <a:t>Limits are spelled out in the Constitution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 smtClean="0">
                <a:solidFill>
                  <a:srgbClr val="0D0D0D"/>
                </a:solidFill>
                <a:cs typeface="Verdana" charset="0"/>
              </a:rPr>
              <a:t>“A </a:t>
            </a:r>
            <a:r>
              <a:rPr lang="en-US" sz="2800" dirty="0">
                <a:solidFill>
                  <a:srgbClr val="0D0D0D"/>
                </a:solidFill>
                <a:cs typeface="Verdana" charset="0"/>
              </a:rPr>
              <a:t>government of laws, not of men</a:t>
            </a:r>
            <a:r>
              <a:rPr lang="ja-JP" altLang="en-US" sz="2800" dirty="0">
                <a:solidFill>
                  <a:srgbClr val="0D0D0D"/>
                </a:solidFill>
                <a:cs typeface="Verdana" charset="0"/>
              </a:rPr>
              <a:t>”</a:t>
            </a:r>
            <a:endParaRPr lang="en-US" sz="2800" dirty="0">
              <a:solidFill>
                <a:srgbClr val="0D0D0D"/>
              </a:solidFill>
              <a:cs typeface="Verdana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65" y="4228326"/>
            <a:ext cx="4396335" cy="226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79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Rule Minority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/>
              <a:t>Decision making by majority rule, balanced by minority rights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/>
              <a:t>Individual rights are protected under a liberal</a:t>
            </a:r>
            <a:r>
              <a:rPr lang="en-US" sz="2800" b="1" dirty="0"/>
              <a:t> </a:t>
            </a:r>
            <a:r>
              <a:rPr lang="en-US" sz="2800" dirty="0" smtClean="0"/>
              <a:t>democracy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 smtClean="0"/>
              <a:t>This means that the majority have the power but are required to listen to the minority </a:t>
            </a:r>
          </a:p>
          <a:p>
            <a:pPr marL="0" lvl="1" indent="0">
              <a:spcBef>
                <a:spcPts val="2000"/>
              </a:spcBef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168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Verdana" pitchFamily="34" charset="0"/>
                <a:cs typeface="Verdana" pitchFamily="34" charset="0"/>
              </a:rPr>
              <a:t>Ability of two opposing groups to give up some demands and agree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Verdana" pitchFamily="34" charset="0"/>
                <a:cs typeface="Verdana" pitchFamily="34" charset="0"/>
              </a:rPr>
              <a:t>Necessary to keep the political process moving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235" y="3576589"/>
            <a:ext cx="4958774" cy="30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6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Verdana" pitchFamily="34" charset="0"/>
                <a:cs typeface="Verdana" pitchFamily="34" charset="0"/>
              </a:rPr>
              <a:t>Citizens must be informed about public issues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Verdana" pitchFamily="34" charset="0"/>
                <a:cs typeface="Verdana" pitchFamily="34" charset="0"/>
              </a:rPr>
              <a:t>Many ways to participate peacefully, respectfully, and with tolerance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00" y="3677708"/>
            <a:ext cx="2544200" cy="252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44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935" y="201558"/>
            <a:ext cx="7341078" cy="886853"/>
          </a:xfrm>
        </p:spPr>
        <p:txBody>
          <a:bodyPr/>
          <a:lstStyle/>
          <a:p>
            <a:r>
              <a:rPr lang="en-US" dirty="0" smtClean="0"/>
              <a:t>Free Enterprise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32" y="1088411"/>
            <a:ext cx="7482181" cy="4702789"/>
          </a:xfrm>
        </p:spPr>
        <p:txBody>
          <a:bodyPr/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cs typeface="Verdana" charset="0"/>
              </a:rPr>
              <a:t>Free enterprise allows both people and businesses to make their own economic choices</a:t>
            </a:r>
          </a:p>
          <a:p>
            <a:r>
              <a:rPr lang="en-US" dirty="0" smtClean="0"/>
              <a:t>The government has limited involvement </a:t>
            </a:r>
          </a:p>
          <a:p>
            <a:r>
              <a:rPr lang="en-US" dirty="0" smtClean="0"/>
              <a:t>Allows the individual to build wealth </a:t>
            </a:r>
          </a:p>
        </p:txBody>
      </p:sp>
      <p:pic>
        <p:nvPicPr>
          <p:cNvPr id="4" name="Picture 2" descr="http://ryanflood.files.wordpress.com/2010/02/the-faces-of-capitalis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8984" y="3406323"/>
            <a:ext cx="2481006" cy="3250118"/>
          </a:xfrm>
          <a:prstGeom prst="rect">
            <a:avLst/>
          </a:prstGeom>
          <a:noFill/>
        </p:spPr>
      </p:pic>
      <p:pic>
        <p:nvPicPr>
          <p:cNvPr id="6" name="Picture 5" descr="1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19" y="3455230"/>
            <a:ext cx="3008631" cy="300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0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Enterprise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free market is essential in the United States</a:t>
            </a:r>
          </a:p>
          <a:p>
            <a:pPr marL="0" indent="0">
              <a:buNone/>
            </a:pPr>
            <a:r>
              <a:rPr lang="en-US" dirty="0" smtClean="0"/>
              <a:t>	1. Open competition results in better products at 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lower price which helps the consumer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Those who succeed in the competition will 	prosper and make money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If businesses are successful and prosper it will 	benefit society and the economy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8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 in the U.S.A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3200" dirty="0">
                <a:solidFill>
                  <a:srgbClr val="0D0D0D"/>
                </a:solidFill>
              </a:rPr>
              <a:t>American democracy is characterized by core democratic ideals and principles, as well as by the free enterprise system.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mocrac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0" y="3728817"/>
            <a:ext cx="3599306" cy="2685636"/>
          </a:xfrm>
          <a:prstGeom prst="rect">
            <a:avLst/>
          </a:prstGeom>
        </p:spPr>
      </p:pic>
      <p:pic>
        <p:nvPicPr>
          <p:cNvPr id="5" name="Picture 4" descr="democracy 3 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385" y="3728817"/>
            <a:ext cx="3754628" cy="252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9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American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53462"/>
          </a:xfrm>
        </p:spPr>
        <p:txBody>
          <a:bodyPr/>
          <a:lstStyle/>
          <a:p>
            <a:r>
              <a:rPr lang="en-US" dirty="0" smtClean="0"/>
              <a:t>1. Liberty</a:t>
            </a:r>
          </a:p>
          <a:p>
            <a:r>
              <a:rPr lang="en-US" dirty="0" smtClean="0"/>
              <a:t>2. Equality</a:t>
            </a:r>
          </a:p>
          <a:p>
            <a:r>
              <a:rPr lang="en-US" dirty="0" smtClean="0"/>
              <a:t>3. Self Government</a:t>
            </a:r>
          </a:p>
          <a:p>
            <a:r>
              <a:rPr lang="en-US" dirty="0" smtClean="0"/>
              <a:t>These have been put in place since the American Revolution and beginning of our country</a:t>
            </a:r>
          </a:p>
          <a:p>
            <a:r>
              <a:rPr lang="en-US" dirty="0" smtClean="0"/>
              <a:t>Are in our founding documents: Declaration of Independence and Constitution </a:t>
            </a:r>
          </a:p>
          <a:p>
            <a:r>
              <a:rPr lang="en-US" dirty="0" smtClean="0"/>
              <a:t>They guide our government today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9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1246"/>
            <a:ext cx="7313613" cy="1210354"/>
          </a:xfrm>
        </p:spPr>
        <p:txBody>
          <a:bodyPr/>
          <a:lstStyle/>
          <a:p>
            <a:r>
              <a:rPr lang="en-US" dirty="0" smtClean="0"/>
              <a:t>Liberty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1" indent="-463550">
              <a:spcBef>
                <a:spcPts val="2000"/>
              </a:spcBef>
              <a:buBlip>
                <a:blip r:embed="rId3"/>
              </a:buBlip>
            </a:pPr>
            <a:r>
              <a:rPr lang="en-US" sz="2800" dirty="0">
                <a:solidFill>
                  <a:srgbClr val="0D0D0D"/>
                </a:solidFill>
                <a:cs typeface="Verdana" charset="0"/>
              </a:rPr>
              <a:t>Ability of people to act and think as they choose</a:t>
            </a:r>
          </a:p>
          <a:p>
            <a:pPr marL="463550" lvl="1" indent="-463550">
              <a:spcBef>
                <a:spcPts val="2000"/>
              </a:spcBef>
              <a:buBlip>
                <a:blip r:embed="rId3"/>
              </a:buBlip>
            </a:pPr>
            <a:r>
              <a:rPr lang="en-US" sz="2800" dirty="0">
                <a:solidFill>
                  <a:srgbClr val="0D0D0D"/>
                </a:solidFill>
                <a:cs typeface="Verdana" charset="0"/>
              </a:rPr>
              <a:t>Choices must do no harm to the liberty or well-being of others</a:t>
            </a:r>
          </a:p>
          <a:p>
            <a:pPr marL="463550" lvl="1" indent="-463550">
              <a:spcBef>
                <a:spcPts val="2000"/>
              </a:spcBef>
              <a:buBlip>
                <a:blip r:embed="rId3"/>
              </a:buBlip>
            </a:pPr>
            <a:r>
              <a:rPr lang="en-US" sz="2800" dirty="0">
                <a:solidFill>
                  <a:srgbClr val="0D0D0D"/>
                </a:solidFill>
                <a:cs typeface="Verdana" charset="0"/>
              </a:rPr>
              <a:t>Freedom from government control</a:t>
            </a:r>
          </a:p>
          <a:p>
            <a:pPr marL="463550" lvl="1" indent="-463550">
              <a:spcBef>
                <a:spcPts val="2000"/>
              </a:spcBef>
              <a:buBlip>
                <a:blip r:embed="rId3"/>
              </a:buBlip>
            </a:pPr>
            <a:r>
              <a:rPr lang="en-US" sz="2800" dirty="0">
                <a:solidFill>
                  <a:srgbClr val="0D0D0D"/>
                </a:solidFill>
                <a:cs typeface="Verdana" charset="0"/>
              </a:rPr>
              <a:t>Freedom to exercise citizens</a:t>
            </a:r>
            <a:r>
              <a:rPr lang="ja-JP" altLang="en-US" sz="2800" dirty="0">
                <a:solidFill>
                  <a:srgbClr val="0D0D0D"/>
                </a:solidFill>
                <a:cs typeface="Verdana" charset="0"/>
              </a:rPr>
              <a:t>’</a:t>
            </a:r>
            <a:r>
              <a:rPr lang="en-US" sz="2800" dirty="0">
                <a:solidFill>
                  <a:srgbClr val="0D0D0D"/>
                </a:solidFill>
                <a:cs typeface="Verdana" charset="0"/>
              </a:rPr>
              <a:t> rights guaranteed under the Constitution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4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Liberty</a:t>
            </a:r>
            <a:endParaRPr lang="en-US" dirty="0"/>
          </a:p>
        </p:txBody>
      </p:sp>
      <p:pic>
        <p:nvPicPr>
          <p:cNvPr id="4" name="Content Placeholder 3" descr="dont tread on me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2" r="49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5796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2025"/>
            <a:ext cx="7313613" cy="1109575"/>
          </a:xfrm>
        </p:spPr>
        <p:txBody>
          <a:bodyPr/>
          <a:lstStyle/>
          <a:p>
            <a:r>
              <a:rPr lang="en-US" dirty="0" smtClean="0"/>
              <a:t>Equality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rgbClr val="0D0D0D"/>
                </a:solidFill>
              </a:rPr>
              <a:t>All people possess a fundamental, moral worth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rgbClr val="0D0D0D"/>
                </a:solidFill>
              </a:rPr>
              <a:t>Their worth entitles them to fair treatment and equal opportunity</a:t>
            </a:r>
          </a:p>
          <a:p>
            <a:r>
              <a:rPr lang="en-US" sz="2800" dirty="0">
                <a:solidFill>
                  <a:srgbClr val="0D0D0D"/>
                </a:solidFill>
              </a:rPr>
              <a:t>Equality must be balanced with liberty to avoid despotism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029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  <a:endParaRPr lang="en-US" dirty="0"/>
          </a:p>
        </p:txBody>
      </p:sp>
      <p:pic>
        <p:nvPicPr>
          <p:cNvPr id="4" name="Content Placeholder 3" descr="equalit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8" b="9598"/>
          <a:stretch>
            <a:fillRect/>
          </a:stretch>
        </p:blipFill>
        <p:spPr>
          <a:xfrm>
            <a:off x="0" y="2761340"/>
            <a:ext cx="4733770" cy="3043522"/>
          </a:xfrm>
        </p:spPr>
      </p:pic>
      <p:pic>
        <p:nvPicPr>
          <p:cNvPr id="5" name="Picture 4" descr="ml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302" y="2761340"/>
            <a:ext cx="4051908" cy="30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3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Verdana" pitchFamily="34" charset="0"/>
                <a:cs typeface="Verdana" pitchFamily="34" charset="0"/>
              </a:rPr>
              <a:t>All people can rule themselves and do so as political equals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Verdana" pitchFamily="34" charset="0"/>
                <a:cs typeface="Verdana" pitchFamily="34" charset="0"/>
              </a:rPr>
              <a:t>People are the ultimate source of government authority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Verdana" pitchFamily="34" charset="0"/>
                <a:cs typeface="Verdana" pitchFamily="34" charset="0"/>
              </a:rPr>
              <a:t>Governments derive their powers from the consent of the governed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Verdana" pitchFamily="34" charset="0"/>
                <a:cs typeface="Verdana" pitchFamily="34" charset="0"/>
              </a:rPr>
              <a:t>People have a right to revolt against a government that has lost their consent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96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American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Worth of the individual</a:t>
            </a:r>
          </a:p>
          <a:p>
            <a:r>
              <a:rPr lang="en-US" dirty="0" smtClean="0"/>
              <a:t>2. Rule of law </a:t>
            </a:r>
          </a:p>
          <a:p>
            <a:r>
              <a:rPr lang="en-US" dirty="0" smtClean="0"/>
              <a:t>3. Majority Rule Minority Rights </a:t>
            </a:r>
          </a:p>
          <a:p>
            <a:r>
              <a:rPr lang="en-US" dirty="0" smtClean="0"/>
              <a:t>4. Compromise</a:t>
            </a:r>
          </a:p>
          <a:p>
            <a:r>
              <a:rPr lang="en-US" dirty="0" smtClean="0"/>
              <a:t>5. Civic Participation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98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1201</TotalTime>
  <Words>393</Words>
  <Application>Microsoft Macintosh PowerPoint</Application>
  <PresentationFormat>On-screen Show (4:3)</PresentationFormat>
  <Paragraphs>60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Inkwell</vt:lpstr>
      <vt:lpstr>Chapter 1 section 3 </vt:lpstr>
      <vt:lpstr>Democracy in the U.S.A</vt:lpstr>
      <vt:lpstr>Ideals of American Democracy</vt:lpstr>
      <vt:lpstr>Liberty </vt:lpstr>
      <vt:lpstr>Liberty</vt:lpstr>
      <vt:lpstr>Equality </vt:lpstr>
      <vt:lpstr>Equality</vt:lpstr>
      <vt:lpstr>Self Government </vt:lpstr>
      <vt:lpstr>Principles of American Democracy</vt:lpstr>
      <vt:lpstr>Worth of the Individual</vt:lpstr>
      <vt:lpstr>Rule of Law</vt:lpstr>
      <vt:lpstr>Majority Rule Minority Rights</vt:lpstr>
      <vt:lpstr>Compromise </vt:lpstr>
      <vt:lpstr>Citizen Participation</vt:lpstr>
      <vt:lpstr>Free Enterprise </vt:lpstr>
      <vt:lpstr>Free Enterprise </vt:lpstr>
    </vt:vector>
  </TitlesOfParts>
  <Company>St Clair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section 3 </dc:title>
  <dc:creator>Brandon Preston</dc:creator>
  <cp:lastModifiedBy>Brandon Preston</cp:lastModifiedBy>
  <cp:revision>8</cp:revision>
  <dcterms:created xsi:type="dcterms:W3CDTF">2015-08-19T01:09:55Z</dcterms:created>
  <dcterms:modified xsi:type="dcterms:W3CDTF">2017-01-03T17:55:26Z</dcterms:modified>
</cp:coreProperties>
</file>