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73" r:id="rId2"/>
    <p:sldId id="257" r:id="rId3"/>
    <p:sldId id="314" r:id="rId4"/>
    <p:sldId id="315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282" r:id="rId13"/>
    <p:sldId id="260" r:id="rId14"/>
    <p:sldId id="261" r:id="rId15"/>
    <p:sldId id="262" r:id="rId16"/>
    <p:sldId id="263" r:id="rId17"/>
    <p:sldId id="264" r:id="rId18"/>
    <p:sldId id="265" r:id="rId19"/>
    <p:sldId id="306" r:id="rId20"/>
    <p:sldId id="266" r:id="rId21"/>
    <p:sldId id="267" r:id="rId22"/>
    <p:sldId id="268" r:id="rId23"/>
    <p:sldId id="269" r:id="rId24"/>
    <p:sldId id="271" r:id="rId25"/>
    <p:sldId id="272" r:id="rId26"/>
    <p:sldId id="285" r:id="rId27"/>
    <p:sldId id="300" r:id="rId28"/>
    <p:sldId id="270" r:id="rId29"/>
    <p:sldId id="301" r:id="rId30"/>
    <p:sldId id="302" r:id="rId31"/>
    <p:sldId id="303" r:id="rId32"/>
    <p:sldId id="304" r:id="rId33"/>
    <p:sldId id="305" r:id="rId34"/>
    <p:sldId id="274" r:id="rId35"/>
    <p:sldId id="286" r:id="rId36"/>
    <p:sldId id="316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17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96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5F485A-0A3E-4BDD-A760-7C6D759C250B}" type="slidenum">
              <a:rPr lang="en-US" altLang="en-US" smtClean="0">
                <a:solidFill>
                  <a:srgbClr val="DFE6D0"/>
                </a:solidFill>
              </a:rPr>
              <a:pPr/>
              <a:t>‹#›</a:t>
            </a:fld>
            <a:endParaRPr lang="en-US" altLang="en-US">
              <a:solidFill>
                <a:srgbClr val="DFE6D0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C83-1B60-4734-92DF-7BF23D355B5F}" type="slidenum">
              <a:rPr lang="en-US" altLang="en-US" smtClean="0">
                <a:solidFill>
                  <a:srgbClr val="DFE6D0"/>
                </a:solidFill>
              </a:rPr>
              <a:pPr/>
              <a:t>‹#›</a:t>
            </a:fld>
            <a:endParaRPr lang="en-US" altLang="en-US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8F41-88C8-4ADC-95A4-66C8C6E599C1}" type="slidenum">
              <a:rPr lang="en-US" altLang="en-US" smtClean="0">
                <a:solidFill>
                  <a:srgbClr val="DFE6D0"/>
                </a:solidFill>
              </a:rPr>
              <a:pPr/>
              <a:t>‹#›</a:t>
            </a:fld>
            <a:endParaRPr lang="en-US" altLang="en-US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F5A0B-D3C2-4BFA-9194-619EBD77405A}" type="slidenum">
              <a:rPr lang="en-US" altLang="en-US">
                <a:solidFill>
                  <a:srgbClr val="DFE6D0"/>
                </a:solidFill>
              </a:rPr>
              <a:pPr/>
              <a:t>‹#›</a:t>
            </a:fld>
            <a:endParaRPr lang="en-US" altLang="en-U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69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111C8-459C-4616-8C8D-85CB387EE7CE}" type="slidenum">
              <a:rPr lang="en-US" altLang="en-US">
                <a:solidFill>
                  <a:srgbClr val="DFE6D0"/>
                </a:solidFill>
              </a:rPr>
              <a:pPr/>
              <a:t>‹#›</a:t>
            </a:fld>
            <a:endParaRPr lang="en-US" altLang="en-U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39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71BBB-2720-425C-8D46-4A87BC49BED0}" type="slidenum">
              <a:rPr lang="en-US" altLang="en-US">
                <a:solidFill>
                  <a:srgbClr val="DFE6D0"/>
                </a:solidFill>
              </a:rPr>
              <a:pPr/>
              <a:t>‹#›</a:t>
            </a:fld>
            <a:endParaRPr lang="en-US" altLang="en-U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739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E86B6-14F4-4A7C-960A-AF9FEDAC9EE3}" type="slidenum">
              <a:rPr lang="en-US" altLang="en-US">
                <a:solidFill>
                  <a:srgbClr val="DFE6D0"/>
                </a:solidFill>
              </a:rPr>
              <a:pPr/>
              <a:t>‹#›</a:t>
            </a:fld>
            <a:endParaRPr lang="en-US" altLang="en-U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69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6129C-6E87-4062-839E-F9D279BDCA80}" type="slidenum">
              <a:rPr lang="en-US" altLang="en-US">
                <a:solidFill>
                  <a:srgbClr val="DFE6D0"/>
                </a:solidFill>
              </a:rPr>
              <a:pPr/>
              <a:t>‹#›</a:t>
            </a:fld>
            <a:endParaRPr lang="en-US" altLang="en-U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76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8C3B95F-12AD-475C-B887-4EB17E9BA428}" type="slidenum">
              <a:rPr lang="en-US" altLang="en-US" smtClean="0">
                <a:solidFill>
                  <a:srgbClr val="DFE6D0"/>
                </a:solidFill>
              </a:rPr>
              <a:pPr/>
              <a:t>‹#›</a:t>
            </a:fld>
            <a:endParaRPr lang="en-US" altLang="en-US">
              <a:solidFill>
                <a:srgbClr val="DFE6D0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D36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D36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B3C6D-2E5D-42EF-B301-DD1852C85997}" type="slidenum">
              <a:rPr lang="en-US" altLang="en-US" smtClean="0">
                <a:solidFill>
                  <a:srgbClr val="1D3641"/>
                </a:solidFill>
              </a:rPr>
              <a:pPr/>
              <a:t>‹#›</a:t>
            </a:fld>
            <a:endParaRPr lang="en-US" altLang="en-US">
              <a:solidFill>
                <a:srgbClr val="1D364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EFDE-34B4-41B7-ACB1-EF60859FAF07}" type="slidenum">
              <a:rPr lang="en-US" altLang="en-US" smtClean="0">
                <a:solidFill>
                  <a:srgbClr val="DFE6D0"/>
                </a:solidFill>
              </a:rPr>
              <a:pPr/>
              <a:t>‹#›</a:t>
            </a:fld>
            <a:endParaRPr lang="en-US" altLang="en-US">
              <a:solidFill>
                <a:srgbClr val="DFE6D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11F6-534D-45EF-8C0E-087FD8D76033}" type="slidenum">
              <a:rPr lang="en-US" altLang="en-US" smtClean="0">
                <a:solidFill>
                  <a:srgbClr val="DFE6D0"/>
                </a:solidFill>
              </a:rPr>
              <a:pPr/>
              <a:t>‹#›</a:t>
            </a:fld>
            <a:endParaRPr lang="en-US" altLang="en-US">
              <a:solidFill>
                <a:srgbClr val="DFE6D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C28D-713C-4EBA-925B-227990D4CCDB}" type="slidenum">
              <a:rPr lang="en-US" altLang="en-US" smtClean="0">
                <a:solidFill>
                  <a:srgbClr val="DFE6D0"/>
                </a:solidFill>
              </a:rPr>
              <a:pPr/>
              <a:t>‹#›</a:t>
            </a:fld>
            <a:endParaRPr lang="en-US" altLang="en-US">
              <a:solidFill>
                <a:srgbClr val="DFE6D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1362-05ED-41C5-9B7C-9B8063AF5605}" type="slidenum">
              <a:rPr lang="en-US" altLang="en-US" smtClean="0">
                <a:solidFill>
                  <a:srgbClr val="DFE6D0"/>
                </a:solidFill>
              </a:rPr>
              <a:pPr/>
              <a:t>‹#›</a:t>
            </a:fld>
            <a:endParaRPr lang="en-US" altLang="en-US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90DAA7E-05DF-477B-B2E0-60BC1824BCB8}" type="slidenum">
              <a:rPr lang="en-US" altLang="en-US" smtClean="0">
                <a:solidFill>
                  <a:srgbClr val="DFE6D0"/>
                </a:solidFill>
              </a:rPr>
              <a:pPr/>
              <a:t>‹#›</a:t>
            </a:fld>
            <a:endParaRPr lang="en-US" altLang="en-US">
              <a:solidFill>
                <a:srgbClr val="DFE6D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8B6A7B-4FA6-4BBC-9773-B2C702000F29}" type="slidenum">
              <a:rPr lang="en-US" altLang="en-US" smtClean="0">
                <a:solidFill>
                  <a:srgbClr val="DFE6D0"/>
                </a:solidFill>
              </a:rPr>
              <a:pPr/>
              <a:t>‹#›</a:t>
            </a:fld>
            <a:endParaRPr lang="en-US" altLang="en-US">
              <a:solidFill>
                <a:srgbClr val="DFE6D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FE6D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AEFBC3-878F-404E-AABF-155E514BE03F}" type="slidenum">
              <a:rPr lang="en-US" altLang="en-US" smtClean="0">
                <a:solidFill>
                  <a:srgbClr val="DFE6D0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DFE6D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png"/><Relationship Id="rId5" Type="http://schemas.openxmlformats.org/officeDocument/2006/relationships/package" Target="../embeddings/Microsoft_Excel_Sheet1.xlsx"/><Relationship Id="rId6" Type="http://schemas.openxmlformats.org/officeDocument/2006/relationships/image" Target="../media/image6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8.jpeg"/><Relationship Id="rId3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724400"/>
            <a:ext cx="6400800" cy="1752600"/>
          </a:xfrm>
        </p:spPr>
        <p:txBody>
          <a:bodyPr/>
          <a:lstStyle/>
          <a:p>
            <a:r>
              <a:rPr lang="en-US" dirty="0" smtClean="0">
                <a:latin typeface="High Tower Text" panose="02040502050506030303" pitchFamily="18" charset="0"/>
              </a:rPr>
              <a:t>Shannon Slaughter</a:t>
            </a:r>
          </a:p>
          <a:p>
            <a:r>
              <a:rPr lang="en-US" dirty="0" smtClean="0">
                <a:latin typeface="High Tower Text" panose="02040502050506030303" pitchFamily="18" charset="0"/>
              </a:rPr>
              <a:t>Springville High School</a:t>
            </a:r>
            <a:endParaRPr lang="en-US" dirty="0">
              <a:latin typeface="High Tower Text" panose="02040502050506030303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752600"/>
            <a:ext cx="7772400" cy="1470025"/>
          </a:xfrm>
        </p:spPr>
        <p:txBody>
          <a:bodyPr/>
          <a:lstStyle/>
          <a:p>
            <a:r>
              <a:rPr lang="en-US" sz="6000" b="1" dirty="0" smtClean="0">
                <a:solidFill>
                  <a:srgbClr val="C00000"/>
                </a:solidFill>
                <a:latin typeface="High Tower Text" panose="02040502050506030303" pitchFamily="18" charset="0"/>
              </a:rPr>
              <a:t>Constitution </a:t>
            </a:r>
            <a:br>
              <a:rPr lang="en-US" sz="6000" b="1" dirty="0" smtClean="0">
                <a:solidFill>
                  <a:srgbClr val="C00000"/>
                </a:solidFill>
                <a:latin typeface="High Tower Text" panose="02040502050506030303" pitchFamily="18" charset="0"/>
              </a:rPr>
            </a:br>
            <a:r>
              <a:rPr lang="en-US" sz="6000" b="1" dirty="0" smtClean="0">
                <a:solidFill>
                  <a:srgbClr val="C00000"/>
                </a:solidFill>
                <a:latin typeface="High Tower Text" panose="02040502050506030303" pitchFamily="18" charset="0"/>
              </a:rPr>
              <a:t>REVIEW</a:t>
            </a:r>
            <a:endParaRPr lang="en-US" sz="6000" b="1" dirty="0">
              <a:solidFill>
                <a:srgbClr val="C00000"/>
              </a:solidFill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428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1000"/>
              </a:spcAft>
              <a:defRPr/>
            </a:pPr>
            <a:r>
              <a:rPr lang="en-US" sz="2800" dirty="0" smtClean="0">
                <a:solidFill>
                  <a:schemeClr val="accent6">
                    <a:tint val="1000"/>
                  </a:schemeClr>
                </a:solidFill>
                <a:latin typeface="Arial Black" pitchFamily="34" charset="0"/>
              </a:rPr>
              <a:t>Difficulties Establishing National Government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85800"/>
            <a:ext cx="9144000" cy="2590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smtClean="0">
                <a:latin typeface="Arial Black" pitchFamily="34" charset="0"/>
              </a:rPr>
              <a:t>“Natural Rights” and revolutionary distrust of government caused distrust of all authority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smtClean="0">
                <a:latin typeface="Arial Black" pitchFamily="34" charset="0"/>
              </a:rPr>
              <a:t>There was much disunity between colonies that was muted while fighting the “Common Cause”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800" smtClean="0">
              <a:latin typeface="Arial Black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1800" smtClean="0">
                <a:latin typeface="Arial Black" pitchFamily="34" charset="0"/>
              </a:rPr>
              <a:t>States saw national government as a rival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smtClean="0">
                <a:latin typeface="Arial Black" pitchFamily="34" charset="0"/>
              </a:rPr>
              <a:t>Did not want national government to dominate states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smtClean="0">
                <a:latin typeface="Arial Black" pitchFamily="34" charset="0"/>
              </a:rPr>
              <a:t>Government is agreement among states, did not represent people, state governments did that</a:t>
            </a:r>
          </a:p>
        </p:txBody>
      </p:sp>
      <p:pic>
        <p:nvPicPr>
          <p:cNvPr id="13316" name="Picture 5" descr="federalism carto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3048000"/>
            <a:ext cx="5334000" cy="3657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460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609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6">
                    <a:tint val="1000"/>
                  </a:schemeClr>
                </a:solidFill>
                <a:latin typeface="Arial Black" pitchFamily="34" charset="0"/>
              </a:rPr>
              <a:t>Foreign Policy Issues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85800"/>
            <a:ext cx="5257800" cy="6172200"/>
          </a:xfrm>
        </p:spPr>
        <p:txBody>
          <a:bodyPr rtlCol="0">
            <a:normAutofit fontScale="85000" lnSpcReduction="20000"/>
          </a:bodyPr>
          <a:lstStyle/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Black" pitchFamily="34" charset="0"/>
              </a:rPr>
              <a:t>Britain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solidFill>
                  <a:srgbClr val="0D0D0D"/>
                </a:solidFill>
                <a:latin typeface="Arial Black" pitchFamily="34" charset="0"/>
              </a:rPr>
              <a:t>did </a:t>
            </a:r>
            <a:r>
              <a:rPr lang="en-US" sz="1600" dirty="0">
                <a:solidFill>
                  <a:srgbClr val="0D0D0D"/>
                </a:solidFill>
                <a:latin typeface="Arial Black" pitchFamily="34" charset="0"/>
              </a:rPr>
              <a:t>not give up forts in American </a:t>
            </a:r>
            <a:r>
              <a:rPr lang="en-US" sz="1600" dirty="0" smtClean="0">
                <a:solidFill>
                  <a:srgbClr val="0D0D0D"/>
                </a:solidFill>
                <a:latin typeface="Arial Black" pitchFamily="34" charset="0"/>
              </a:rPr>
              <a:t>territory</a:t>
            </a:r>
          </a:p>
          <a:p>
            <a:pPr marL="548640" lvl="1" indent="-1828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solidFill>
                  <a:srgbClr val="0D0D0D"/>
                </a:solidFill>
                <a:latin typeface="Arial Black" pitchFamily="34" charset="0"/>
              </a:rPr>
              <a:t>British claimed they kept forts until Loyalist property returned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solidFill>
                  <a:srgbClr val="0D0D0D"/>
                </a:solidFill>
                <a:latin typeface="Arial Black" pitchFamily="34" charset="0"/>
              </a:rPr>
              <a:t>Refused to send political ambassador to United States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solidFill>
                  <a:srgbClr val="0D0D0D"/>
                </a:solidFill>
                <a:latin typeface="Arial Black" pitchFamily="34" charset="0"/>
              </a:rPr>
              <a:t>Refused to make trade agreements with US</a:t>
            </a:r>
          </a:p>
          <a:p>
            <a:pPr marL="548640" lvl="1" indent="-1828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solidFill>
                  <a:srgbClr val="0D0D0D"/>
                </a:solidFill>
                <a:latin typeface="Arial Black" pitchFamily="34" charset="0"/>
              </a:rPr>
              <a:t>Lord Sheffield and others believed trade would naturally resume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sz="1600" dirty="0">
              <a:solidFill>
                <a:srgbClr val="0D0D0D"/>
              </a:solidFill>
              <a:latin typeface="Arial Black" pitchFamily="34" charset="0"/>
            </a:endParaRP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 Black" pitchFamily="34" charset="0"/>
              </a:rPr>
              <a:t>Spain</a:t>
            </a:r>
            <a:endParaRPr lang="en-US" sz="1600" dirty="0">
              <a:solidFill>
                <a:srgbClr val="FFFF00"/>
              </a:solidFill>
              <a:latin typeface="Arial Black" pitchFamily="34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solidFill>
                  <a:srgbClr val="0D0D0D"/>
                </a:solidFill>
                <a:latin typeface="Arial Black" pitchFamily="34" charset="0"/>
              </a:rPr>
              <a:t>denied </a:t>
            </a:r>
            <a:r>
              <a:rPr lang="en-US" sz="1600" dirty="0">
                <a:solidFill>
                  <a:srgbClr val="0D0D0D"/>
                </a:solidFill>
                <a:latin typeface="Arial Black" pitchFamily="34" charset="0"/>
              </a:rPr>
              <a:t>US access to New </a:t>
            </a:r>
            <a:r>
              <a:rPr lang="en-US" sz="1600" dirty="0" smtClean="0">
                <a:solidFill>
                  <a:srgbClr val="0D0D0D"/>
                </a:solidFill>
                <a:latin typeface="Arial Black" pitchFamily="34" charset="0"/>
              </a:rPr>
              <a:t>Orleans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solidFill>
                  <a:srgbClr val="0D0D0D"/>
                </a:solidFill>
                <a:latin typeface="Arial Black" pitchFamily="34" charset="0"/>
              </a:rPr>
              <a:t>Claimed Florida as well as southern AL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solidFill>
                  <a:srgbClr val="0D0D0D"/>
                </a:solidFill>
                <a:latin typeface="Arial Black" pitchFamily="34" charset="0"/>
              </a:rPr>
              <a:t> and MS</a:t>
            </a:r>
            <a:endParaRPr lang="en-US" sz="1600" dirty="0">
              <a:solidFill>
                <a:srgbClr val="0D0D0D"/>
              </a:solidFill>
              <a:latin typeface="Arial Black" pitchFamily="34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sz="1600" dirty="0">
              <a:solidFill>
                <a:srgbClr val="0D0D0D"/>
              </a:solidFill>
              <a:latin typeface="Arial Black" pitchFamily="34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>
                <a:solidFill>
                  <a:srgbClr val="0D0D0D"/>
                </a:solidFill>
                <a:latin typeface="Arial Black" pitchFamily="34" charset="0"/>
              </a:rPr>
              <a:t>Both British and Spanish gave money </a:t>
            </a:r>
            <a:endParaRPr lang="en-US" sz="1600" dirty="0" smtClean="0">
              <a:solidFill>
                <a:srgbClr val="0D0D0D"/>
              </a:solidFill>
              <a:latin typeface="Arial Black" pitchFamily="34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solidFill>
                  <a:srgbClr val="0D0D0D"/>
                </a:solidFill>
                <a:latin typeface="Arial Black" pitchFamily="34" charset="0"/>
              </a:rPr>
              <a:t>and </a:t>
            </a:r>
            <a:r>
              <a:rPr lang="en-US" sz="1600" dirty="0">
                <a:solidFill>
                  <a:srgbClr val="0D0D0D"/>
                </a:solidFill>
                <a:latin typeface="Arial Black" pitchFamily="34" charset="0"/>
              </a:rPr>
              <a:t>weapons to </a:t>
            </a:r>
            <a:r>
              <a:rPr lang="en-US" sz="1600" dirty="0" smtClean="0">
                <a:solidFill>
                  <a:srgbClr val="0D0D0D"/>
                </a:solidFill>
                <a:latin typeface="Arial Black" pitchFamily="34" charset="0"/>
              </a:rPr>
              <a:t>Indians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sz="1600" dirty="0" smtClean="0">
              <a:latin typeface="Arial Black" pitchFamily="34" charset="0"/>
            </a:endParaRP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/>
            </a:pPr>
            <a:r>
              <a:rPr lang="en-US" sz="1600" dirty="0" smtClean="0">
                <a:latin typeface="Arial Black" pitchFamily="34" charset="0"/>
              </a:rPr>
              <a:t>France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solidFill>
                  <a:srgbClr val="0D0D0D"/>
                </a:solidFill>
                <a:latin typeface="Arial Black" pitchFamily="34" charset="0"/>
              </a:rPr>
              <a:t>Demanded repayment of war debts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solidFill>
                  <a:srgbClr val="0D0D0D"/>
                </a:solidFill>
                <a:latin typeface="Arial Black" pitchFamily="34" charset="0"/>
              </a:rPr>
              <a:t>Closed trade to West Indies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sz="1600" dirty="0">
              <a:solidFill>
                <a:srgbClr val="0D0D0D"/>
              </a:solidFill>
              <a:latin typeface="Arial Black" pitchFamily="34" charset="0"/>
            </a:endParaRP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/>
            </a:pPr>
            <a:r>
              <a:rPr lang="en-US" sz="1600" dirty="0" smtClean="0">
                <a:solidFill>
                  <a:srgbClr val="0000FF"/>
                </a:solidFill>
                <a:latin typeface="Arial Black" pitchFamily="34" charset="0"/>
              </a:rPr>
              <a:t>Barbary Pirates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err="1" smtClean="0">
                <a:solidFill>
                  <a:srgbClr val="0D0D0D"/>
                </a:solidFill>
                <a:latin typeface="Arial Black" pitchFamily="34" charset="0"/>
              </a:rPr>
              <a:t>Dey</a:t>
            </a:r>
            <a:r>
              <a:rPr lang="en-US" sz="1600" dirty="0" smtClean="0">
                <a:solidFill>
                  <a:srgbClr val="0D0D0D"/>
                </a:solidFill>
                <a:latin typeface="Arial Black" pitchFamily="34" charset="0"/>
              </a:rPr>
              <a:t> of Algiers had American sailors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solidFill>
                  <a:srgbClr val="0D0D0D"/>
                </a:solidFill>
                <a:latin typeface="Arial Black" pitchFamily="34" charset="0"/>
              </a:rPr>
              <a:t>kidnapped and pirated American ships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solidFill>
                  <a:srgbClr val="0D0D0D"/>
                </a:solidFill>
                <a:latin typeface="Arial Black" pitchFamily="34" charset="0"/>
              </a:rPr>
              <a:t>American ships used to be protected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solidFill>
                  <a:srgbClr val="0D0D0D"/>
                </a:solidFill>
                <a:latin typeface="Arial Black" pitchFamily="34" charset="0"/>
              </a:rPr>
              <a:t>by British</a:t>
            </a:r>
            <a:endParaRPr lang="en-US" sz="1600" dirty="0">
              <a:solidFill>
                <a:srgbClr val="0D0D0D"/>
              </a:solidFill>
              <a:latin typeface="Arial Black" pitchFamily="34" charset="0"/>
            </a:endParaRPr>
          </a:p>
        </p:txBody>
      </p:sp>
      <p:pic>
        <p:nvPicPr>
          <p:cNvPr id="16388" name="Picture 5" descr="us_terr_179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4" r="20644"/>
          <a:stretch>
            <a:fillRect/>
          </a:stretch>
        </p:blipFill>
        <p:spPr>
          <a:xfrm>
            <a:off x="5181600" y="685800"/>
            <a:ext cx="3733800" cy="5562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919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988"/>
            <a:ext cx="9067800" cy="639762"/>
          </a:xfrm>
        </p:spPr>
        <p:txBody>
          <a:bodyPr/>
          <a:lstStyle/>
          <a:p>
            <a:pPr algn="ctr" eaLnBrk="1" fontAlgn="auto" hangingPunct="1">
              <a:spcAft>
                <a:spcPts val="1000"/>
              </a:spcAft>
              <a:defRPr/>
            </a:pPr>
            <a:r>
              <a:rPr lang="en-US" sz="2800" dirty="0" smtClean="0">
                <a:solidFill>
                  <a:schemeClr val="accent6">
                    <a:tint val="1000"/>
                  </a:schemeClr>
                </a:solidFill>
                <a:latin typeface="Arial Black" pitchFamily="34" charset="0"/>
              </a:rPr>
              <a:t>Articles of Confederation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288" y="685800"/>
            <a:ext cx="6996112" cy="2362200"/>
          </a:xfrm>
        </p:spPr>
        <p:txBody>
          <a:bodyPr/>
          <a:lstStyle/>
          <a:p>
            <a:pPr eaLnBrk="1" hangingPunct="1"/>
            <a:r>
              <a:rPr lang="en-US" altLang="en-US" sz="1600" smtClean="0">
                <a:latin typeface="Arial Black" pitchFamily="34" charset="0"/>
              </a:rPr>
              <a:t>Adopted by 2d Continental Congress in 1777, ratified by states in 1781</a:t>
            </a:r>
          </a:p>
          <a:p>
            <a:pPr eaLnBrk="1" hangingPunct="1"/>
            <a:r>
              <a:rPr lang="en-US" altLang="en-US" sz="1600" smtClean="0">
                <a:latin typeface="Arial Black" pitchFamily="34" charset="0"/>
              </a:rPr>
              <a:t>kept most power in states</a:t>
            </a:r>
          </a:p>
          <a:p>
            <a:pPr eaLnBrk="1" hangingPunct="1"/>
            <a:r>
              <a:rPr lang="en-US" altLang="en-US" sz="1600" smtClean="0">
                <a:latin typeface="Arial Black" pitchFamily="34" charset="0"/>
              </a:rPr>
              <a:t>One vote given per state</a:t>
            </a:r>
          </a:p>
          <a:p>
            <a:pPr eaLnBrk="1" hangingPunct="1"/>
            <a:r>
              <a:rPr lang="en-US" altLang="en-US" sz="1600" smtClean="0">
                <a:latin typeface="Arial Black" pitchFamily="34" charset="0"/>
              </a:rPr>
              <a:t>9 of 13 states needed to pass laws</a:t>
            </a:r>
          </a:p>
          <a:p>
            <a:pPr eaLnBrk="1" hangingPunct="1"/>
            <a:r>
              <a:rPr lang="en-US" altLang="en-US" sz="1600" smtClean="0">
                <a:latin typeface="Arial Black" pitchFamily="34" charset="0"/>
              </a:rPr>
              <a:t>13 of 13 needed to amend the agreement</a:t>
            </a:r>
          </a:p>
          <a:p>
            <a:pPr eaLnBrk="1" hangingPunct="1"/>
            <a:r>
              <a:rPr lang="en-US" altLang="en-US" sz="1600" smtClean="0">
                <a:latin typeface="Arial Black" pitchFamily="34" charset="0"/>
              </a:rPr>
              <a:t>No provision for courts or president</a:t>
            </a:r>
          </a:p>
        </p:txBody>
      </p:sp>
      <p:pic>
        <p:nvPicPr>
          <p:cNvPr id="14340" name="Picture 5" descr="articles of confedera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7238" y="228600"/>
            <a:ext cx="2001837" cy="28797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10" descr="Articles of confede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1036" r="41000" b="1923"/>
          <a:stretch>
            <a:fillRect/>
          </a:stretch>
        </p:blipFill>
        <p:spPr bwMode="auto">
          <a:xfrm>
            <a:off x="533400" y="2895600"/>
            <a:ext cx="2039937" cy="288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2" name="Rectangle 9"/>
          <p:cNvSpPr txBox="1">
            <a:spLocks noChangeArrowheads="1"/>
          </p:cNvSpPr>
          <p:nvPr/>
        </p:nvSpPr>
        <p:spPr bwMode="auto">
          <a:xfrm>
            <a:off x="2590800" y="3003550"/>
            <a:ext cx="436086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CFC60D"/>
                </a:solidFill>
                <a:latin typeface="Arial Black" pitchFamily="34" charset="0"/>
              </a:rPr>
              <a:t>Congress COULD: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altLang="en-US" sz="1600">
              <a:solidFill>
                <a:srgbClr val="CFC60D"/>
              </a:solidFill>
              <a:latin typeface="Arial Black" pitchFamily="34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>
                <a:solidFill>
                  <a:srgbClr val="CFC60D"/>
                </a:solidFill>
                <a:latin typeface="Arial Black" pitchFamily="34" charset="0"/>
              </a:rPr>
              <a:t>Make treaties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>
                <a:solidFill>
                  <a:srgbClr val="CFC60D"/>
                </a:solidFill>
                <a:latin typeface="Arial Black" pitchFamily="34" charset="0"/>
              </a:rPr>
              <a:t>Settle problems between states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>
                <a:solidFill>
                  <a:srgbClr val="CFC60D"/>
                </a:solidFill>
                <a:latin typeface="Arial Black" pitchFamily="34" charset="0"/>
              </a:rPr>
              <a:t>Create admiralty courts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>
                <a:solidFill>
                  <a:srgbClr val="CFC60D"/>
                </a:solidFill>
                <a:latin typeface="Arial Black" pitchFamily="34" charset="0"/>
              </a:rPr>
              <a:t>Make and borrow money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>
                <a:solidFill>
                  <a:srgbClr val="CFC60D"/>
                </a:solidFill>
                <a:latin typeface="Arial Black" pitchFamily="34" charset="0"/>
              </a:rPr>
              <a:t>Trade with Indians</a:t>
            </a:r>
          </a:p>
        </p:txBody>
      </p:sp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3429000"/>
            <a:ext cx="16383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4" name="Rectangle 6"/>
          <p:cNvSpPr txBox="1">
            <a:spLocks noChangeArrowheads="1"/>
          </p:cNvSpPr>
          <p:nvPr/>
        </p:nvSpPr>
        <p:spPr bwMode="auto">
          <a:xfrm>
            <a:off x="1676400" y="4953000"/>
            <a:ext cx="5562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altLang="en-US" sz="1600" dirty="0">
              <a:solidFill>
                <a:srgbClr val="FF0000"/>
              </a:solidFill>
              <a:latin typeface="Arial Black" pitchFamily="34" charset="0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FF0000"/>
                </a:solidFill>
                <a:latin typeface="Arial Black" pitchFamily="34" charset="0"/>
              </a:rPr>
              <a:t>Congress </a:t>
            </a:r>
            <a:r>
              <a:rPr lang="en-US" altLang="en-US" sz="1600" u="sng" dirty="0">
                <a:solidFill>
                  <a:srgbClr val="FF0000"/>
                </a:solidFill>
                <a:latin typeface="Arial Black" pitchFamily="34" charset="0"/>
              </a:rPr>
              <a:t>COULD NOT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altLang="en-US" sz="1600" dirty="0">
              <a:solidFill>
                <a:srgbClr val="FF0000"/>
              </a:solidFill>
              <a:latin typeface="Arial Black" pitchFamily="34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>
                <a:solidFill>
                  <a:srgbClr val="FF0000"/>
                </a:solidFill>
                <a:latin typeface="Arial Black" pitchFamily="34" charset="0"/>
              </a:rPr>
              <a:t>Force states to pay taxes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>
                <a:solidFill>
                  <a:srgbClr val="FF0000"/>
                </a:solidFill>
                <a:latin typeface="Arial Black" pitchFamily="34" charset="0"/>
              </a:rPr>
              <a:t>Enforce its decisions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>
                <a:solidFill>
                  <a:srgbClr val="FF0000"/>
                </a:solidFill>
                <a:latin typeface="Arial Black" pitchFamily="34" charset="0"/>
              </a:rPr>
              <a:t>Regulate commerce or make tariffs</a:t>
            </a:r>
          </a:p>
        </p:txBody>
      </p:sp>
    </p:spTree>
    <p:extLst>
      <p:ext uri="{BB962C8B-B14F-4D97-AF65-F5344CB8AC3E}">
        <p14:creationId xmlns:p14="http://schemas.microsoft.com/office/powerpoint/2010/main" val="1927765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905000" y="6017"/>
            <a:ext cx="70104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800" b="1" dirty="0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Weaknesses of the</a:t>
            </a:r>
            <a:br>
              <a:rPr lang="en-US" sz="3800" b="1" dirty="0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800" b="1" dirty="0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Articles of Confederation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286000" y="1352097"/>
            <a:ext cx="6324600" cy="547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82625" indent="-6826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en-US" altLang="en-US" sz="2800" b="1" dirty="0">
                <a:solidFill>
                  <a:srgbClr val="000000"/>
                </a:solidFill>
                <a:latin typeface="Comic Sans MS" pitchFamily="66" charset="0"/>
              </a:rPr>
              <a:t>A unicameral Congress </a:t>
            </a:r>
            <a:br>
              <a:rPr lang="en-US" altLang="en-US" sz="2800" b="1" dirty="0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US" altLang="en-US" sz="2800" b="1" dirty="0">
                <a:solidFill>
                  <a:srgbClr val="000000"/>
                </a:solidFill>
                <a:latin typeface="Comic Sans MS" pitchFamily="66" charset="0"/>
              </a:rPr>
              <a:t>[9 of 13 votes to pass a law].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en-US" altLang="en-US" sz="2800" b="1" dirty="0">
                <a:solidFill>
                  <a:srgbClr val="000000"/>
                </a:solidFill>
                <a:latin typeface="Comic Sans MS" pitchFamily="66" charset="0"/>
              </a:rPr>
              <a:t>13 out of 13 to amend.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en-US" altLang="en-US" sz="2800" b="1" dirty="0">
                <a:solidFill>
                  <a:srgbClr val="000000"/>
                </a:solidFill>
                <a:latin typeface="Comic Sans MS" pitchFamily="66" charset="0"/>
              </a:rPr>
              <a:t>Could not regulate </a:t>
            </a:r>
            <a:r>
              <a:rPr lang="en-US" altLang="en-US" sz="2800" b="1" dirty="0" err="1">
                <a:solidFill>
                  <a:srgbClr val="000000"/>
                </a:solidFill>
                <a:latin typeface="Comic Sans MS" pitchFamily="66" charset="0"/>
              </a:rPr>
              <a:t>INTERstate</a:t>
            </a:r>
            <a:r>
              <a:rPr lang="en-US" altLang="en-US" sz="2800" b="1" dirty="0">
                <a:solidFill>
                  <a:srgbClr val="000000"/>
                </a:solidFill>
                <a:latin typeface="Comic Sans MS" pitchFamily="66" charset="0"/>
              </a:rPr>
              <a:t> commerce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en-US" altLang="en-US" sz="2800" b="1" dirty="0">
                <a:solidFill>
                  <a:srgbClr val="000000"/>
                </a:solidFill>
                <a:latin typeface="Comic Sans MS" pitchFamily="66" charset="0"/>
              </a:rPr>
              <a:t>Representatives were frequently absent.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en-US" altLang="en-US" sz="2800" b="1" dirty="0">
                <a:solidFill>
                  <a:srgbClr val="000000"/>
                </a:solidFill>
                <a:latin typeface="Comic Sans MS" pitchFamily="66" charset="0"/>
              </a:rPr>
              <a:t>Could not tax or raise armies.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en-US" altLang="en-US" sz="2800" b="1" dirty="0">
                <a:solidFill>
                  <a:srgbClr val="000000"/>
                </a:solidFill>
                <a:latin typeface="Comic Sans MS" pitchFamily="66" charset="0"/>
              </a:rPr>
              <a:t>No executive or judicial branches.</a:t>
            </a:r>
          </a:p>
        </p:txBody>
      </p:sp>
    </p:spTree>
    <p:extLst>
      <p:ext uri="{BB962C8B-B14F-4D97-AF65-F5344CB8AC3E}">
        <p14:creationId xmlns:p14="http://schemas.microsoft.com/office/powerpoint/2010/main" val="3523999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905000" y="228600"/>
            <a:ext cx="70104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800" b="1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State Constitutions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057400" y="1050925"/>
            <a:ext cx="6858000" cy="542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82625" indent="-6826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en-US" altLang="en-US" sz="2500" b="1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Republicanism.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en-US" altLang="en-US" sz="2500" b="1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Most had strong governors with veto power.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en-US" altLang="en-US" sz="2500" b="1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Most had bicameral legislatures.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en-US" altLang="en-US" sz="2500" b="1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Property required for voting.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en-US" altLang="en-US" sz="2500" b="1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Some had universal white male suffrage.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en-US" altLang="en-US" sz="2500" b="1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Most had bills of rights.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en-US" altLang="en-US" sz="2500" b="1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Many had a continuation of state-established religions while others disestablished religion.</a:t>
            </a:r>
            <a:endParaRPr lang="en-US" altLang="en-US" sz="2500" b="1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99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676400" y="152400"/>
            <a:ext cx="7239000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400" b="1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Occupational Composition of Several State Assemblies</a:t>
            </a:r>
            <a:br>
              <a:rPr lang="en-US" sz="3400" b="1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400" b="1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 the 1780s</a:t>
            </a:r>
          </a:p>
        </p:txBody>
      </p:sp>
      <p:pic>
        <p:nvPicPr>
          <p:cNvPr id="63491" name="Picture 4" descr="ch06_08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t="8089" r="2589" b="6859"/>
          <a:stretch>
            <a:fillRect/>
          </a:stretch>
        </p:blipFill>
        <p:spPr bwMode="auto">
          <a:xfrm>
            <a:off x="1676400" y="1771650"/>
            <a:ext cx="7391400" cy="467995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381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1905000" y="90488"/>
            <a:ext cx="7010400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800" b="1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Indian Land Cessions:</a:t>
            </a:r>
            <a:br>
              <a:rPr lang="en-US" sz="3800" b="1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000" b="1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1768-1799</a:t>
            </a:r>
            <a:endParaRPr lang="en-US" sz="3800" b="1">
              <a:solidFill>
                <a:srgbClr val="00009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4515" name="Picture 3" descr="304690_m_07_03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84300"/>
            <a:ext cx="8077200" cy="5245100"/>
          </a:xfrm>
          <a:prstGeom prst="rect">
            <a:avLst/>
          </a:prstGeom>
          <a:noFill/>
          <a:ln w="12700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71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676400" y="106363"/>
            <a:ext cx="723900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000" b="1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Disputed Territorial Claims</a:t>
            </a:r>
            <a:br>
              <a:rPr lang="en-US" sz="3000" b="1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000" b="1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Between Spain &amp; the U. S.:</a:t>
            </a:r>
            <a:br>
              <a:rPr lang="en-US" sz="3000" b="1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2200" b="1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1783-1796</a:t>
            </a:r>
            <a:endParaRPr lang="en-US" sz="3000" b="1">
              <a:solidFill>
                <a:srgbClr val="00009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5539" name="Picture 4" descr="304690_m_07_02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8153399" cy="5029200"/>
          </a:xfrm>
          <a:prstGeom prst="rect">
            <a:avLst/>
          </a:prstGeom>
          <a:noFill/>
          <a:ln w="12700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998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905000" y="381000"/>
            <a:ext cx="7010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400" b="1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State Claims to Western Lands</a:t>
            </a:r>
          </a:p>
        </p:txBody>
      </p:sp>
      <p:pic>
        <p:nvPicPr>
          <p:cNvPr id="66563" name="Picture 5" descr="304690_m_06_04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458200" cy="5010150"/>
          </a:xfrm>
          <a:prstGeom prst="rect">
            <a:avLst/>
          </a:prstGeom>
          <a:noFill/>
          <a:ln w="12700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451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 eaLnBrk="1" fontAlgn="auto" hangingPunct="1">
              <a:spcAft>
                <a:spcPts val="1000"/>
              </a:spcAft>
              <a:defRPr/>
            </a:pPr>
            <a:r>
              <a:rPr lang="en-US" dirty="0" smtClean="0">
                <a:solidFill>
                  <a:schemeClr val="accent6">
                    <a:tint val="1000"/>
                  </a:schemeClr>
                </a:solidFill>
                <a:latin typeface="Arial Black" pitchFamily="34" charset="0"/>
              </a:rPr>
              <a:t>Western Lands</a:t>
            </a:r>
          </a:p>
        </p:txBody>
      </p:sp>
      <p:pic>
        <p:nvPicPr>
          <p:cNvPr id="12291" name="Picture 6" descr="land_claims_178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10027" r="25195" b="5942"/>
          <a:stretch>
            <a:fillRect/>
          </a:stretch>
        </p:blipFill>
        <p:spPr>
          <a:xfrm>
            <a:off x="152400" y="1981200"/>
            <a:ext cx="2667000" cy="2338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2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2743200" y="1790700"/>
            <a:ext cx="6400800" cy="5067300"/>
          </a:xfrm>
        </p:spPr>
        <p:txBody>
          <a:bodyPr/>
          <a:lstStyle/>
          <a:p>
            <a:pPr eaLnBrk="1" hangingPunct="1"/>
            <a:r>
              <a:rPr lang="en-US" altLang="en-US" sz="1600" dirty="0" smtClean="0">
                <a:solidFill>
                  <a:srgbClr val="000000"/>
                </a:solidFill>
                <a:latin typeface="Arial Black" pitchFamily="34" charset="0"/>
              </a:rPr>
              <a:t>Maryland and small states with no land demanded all land in trans-Appalachian west be given to national government</a:t>
            </a:r>
          </a:p>
          <a:p>
            <a:pPr eaLnBrk="1" hangingPunct="1"/>
            <a:r>
              <a:rPr lang="en-US" altLang="en-US" sz="1600" dirty="0" smtClean="0">
                <a:solidFill>
                  <a:srgbClr val="000000"/>
                </a:solidFill>
                <a:latin typeface="Arial Black" pitchFamily="34" charset="0"/>
              </a:rPr>
              <a:t>feared western land would make some states too powerful</a:t>
            </a:r>
          </a:p>
          <a:p>
            <a:pPr eaLnBrk="1" hangingPunct="1"/>
            <a:r>
              <a:rPr lang="en-US" altLang="en-US" sz="1600" dirty="0" smtClean="0">
                <a:solidFill>
                  <a:srgbClr val="800000"/>
                </a:solidFill>
                <a:latin typeface="Arial Black" pitchFamily="34" charset="0"/>
              </a:rPr>
              <a:t>Virginia agreed to give up land claims</a:t>
            </a:r>
          </a:p>
          <a:p>
            <a:pPr lvl="1" eaLnBrk="1" hangingPunct="1"/>
            <a:r>
              <a:rPr lang="en-US" altLang="en-US" sz="1600" dirty="0" smtClean="0">
                <a:latin typeface="Arial Black" pitchFamily="34" charset="0"/>
              </a:rPr>
              <a:t>in exchange for a central government</a:t>
            </a:r>
          </a:p>
          <a:p>
            <a:pPr lvl="1" eaLnBrk="1" hangingPunct="1"/>
            <a:r>
              <a:rPr lang="en-US" altLang="en-US" sz="1600" dirty="0" smtClean="0">
                <a:latin typeface="Arial Black" pitchFamily="34" charset="0"/>
              </a:rPr>
              <a:t>as long as new territories were guaranteed same rights as existing states</a:t>
            </a:r>
          </a:p>
          <a:p>
            <a:pPr eaLnBrk="1" hangingPunct="1"/>
            <a:r>
              <a:rPr lang="en-US" altLang="en-US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</a:rPr>
              <a:t>Sale of western lands used by national government for money</a:t>
            </a:r>
          </a:p>
          <a:p>
            <a:pPr eaLnBrk="1" hangingPunct="1"/>
            <a:r>
              <a:rPr lang="en-US" altLang="en-US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</a:rPr>
              <a:t>Because national government couldn’t tax</a:t>
            </a:r>
          </a:p>
          <a:p>
            <a:pPr eaLnBrk="1" hangingPunct="1"/>
            <a:r>
              <a:rPr lang="en-US" altLang="en-US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</a:rPr>
              <a:t>Articles of Confederation required unanimous support to become effective</a:t>
            </a:r>
          </a:p>
          <a:p>
            <a:pPr lvl="1" eaLnBrk="1" hangingPunct="1"/>
            <a:r>
              <a:rPr lang="en-US" altLang="en-US" sz="1600" dirty="0" smtClean="0">
                <a:latin typeface="Arial Black" pitchFamily="34" charset="0"/>
              </a:rPr>
              <a:t>Once New York and Virginia surrendered land, Maryland approved Articles and it had unanimous support</a:t>
            </a:r>
          </a:p>
          <a:p>
            <a:pPr eaLnBrk="1" hangingPunct="1"/>
            <a:endParaRPr lang="en-US" altLang="en-US" sz="1600" dirty="0" smtClean="0">
              <a:latin typeface="Arial Black" pitchFamily="34" charset="0"/>
            </a:endParaRPr>
          </a:p>
        </p:txBody>
      </p:sp>
      <p:sp>
        <p:nvSpPr>
          <p:cNvPr id="12293" name="Rectangle 7"/>
          <p:cNvSpPr>
            <a:spLocks noChangeArrowheads="1"/>
          </p:cNvSpPr>
          <p:nvPr/>
        </p:nvSpPr>
        <p:spPr bwMode="auto">
          <a:xfrm>
            <a:off x="1371600" y="10668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 Black" pitchFamily="34" charset="0"/>
              </a:rPr>
              <a:t>Many states claimed land from “sea to sea”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 Black" pitchFamily="34" charset="0"/>
              </a:rPr>
              <a:t>Many lands were claimed by more than one state</a:t>
            </a:r>
          </a:p>
        </p:txBody>
      </p:sp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4648200"/>
            <a:ext cx="26670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703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WordArt 2"/>
          <p:cNvSpPr>
            <a:spLocks noChangeArrowheads="1" noChangeShapeType="1" noTextEdit="1"/>
          </p:cNvSpPr>
          <p:nvPr/>
        </p:nvSpPr>
        <p:spPr bwMode="auto">
          <a:xfrm>
            <a:off x="2057400" y="533400"/>
            <a:ext cx="5181600" cy="525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Articles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of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Confederation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Government: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1781-1789</a:t>
            </a:r>
          </a:p>
        </p:txBody>
      </p:sp>
    </p:spTree>
    <p:extLst>
      <p:ext uri="{BB962C8B-B14F-4D97-AF65-F5344CB8AC3E}">
        <p14:creationId xmlns:p14="http://schemas.microsoft.com/office/powerpoint/2010/main" val="2715248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295400" y="152400"/>
            <a:ext cx="701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Land Ordinance of 1785</a:t>
            </a:r>
          </a:p>
        </p:txBody>
      </p:sp>
      <p:pic>
        <p:nvPicPr>
          <p:cNvPr id="67587" name="Picture 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r="4079"/>
          <a:stretch>
            <a:fillRect/>
          </a:stretch>
        </p:blipFill>
        <p:spPr bwMode="auto">
          <a:xfrm>
            <a:off x="4800600" y="1066800"/>
            <a:ext cx="4191000" cy="4891088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219200"/>
            <a:ext cx="4648200" cy="4085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b="1" dirty="0" smtClean="0">
                <a:solidFill>
                  <a:schemeClr val="bg1"/>
                </a:solidFill>
              </a:rPr>
              <a:t>~ Land </a:t>
            </a:r>
            <a:r>
              <a:rPr lang="en-US" altLang="en-US" b="1" dirty="0">
                <a:solidFill>
                  <a:schemeClr val="bg1"/>
                </a:solidFill>
              </a:rPr>
              <a:t>of Northwest territory was to be sold to pay national debt</a:t>
            </a:r>
          </a:p>
          <a:p>
            <a:pPr>
              <a:lnSpc>
                <a:spcPct val="90000"/>
              </a:lnSpc>
            </a:pPr>
            <a:endParaRPr lang="en-US" altLang="en-US" b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b="1" dirty="0">
                <a:solidFill>
                  <a:schemeClr val="bg1"/>
                </a:solidFill>
              </a:rPr>
              <a:t>~</a:t>
            </a:r>
            <a:r>
              <a:rPr lang="en-US" altLang="en-US" b="1" dirty="0" smtClean="0">
                <a:solidFill>
                  <a:schemeClr val="bg1"/>
                </a:solidFill>
              </a:rPr>
              <a:t>Laws </a:t>
            </a:r>
            <a:r>
              <a:rPr lang="en-US" altLang="en-US" b="1" dirty="0">
                <a:solidFill>
                  <a:schemeClr val="bg1"/>
                </a:solidFill>
              </a:rPr>
              <a:t>to survey and organize western lands</a:t>
            </a:r>
          </a:p>
          <a:p>
            <a:pPr>
              <a:lnSpc>
                <a:spcPct val="90000"/>
              </a:lnSpc>
            </a:pPr>
            <a:endParaRPr lang="en-US" altLang="en-US" b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b="1" dirty="0">
                <a:solidFill>
                  <a:schemeClr val="bg1"/>
                </a:solidFill>
              </a:rPr>
              <a:t>~</a:t>
            </a:r>
            <a:r>
              <a:rPr lang="en-US" altLang="en-US" b="1" dirty="0" smtClean="0">
                <a:solidFill>
                  <a:schemeClr val="bg1"/>
                </a:solidFill>
              </a:rPr>
              <a:t>Townships </a:t>
            </a:r>
            <a:r>
              <a:rPr lang="en-US" altLang="en-US" b="1" dirty="0">
                <a:solidFill>
                  <a:schemeClr val="bg1"/>
                </a:solidFill>
              </a:rPr>
              <a:t>of 6 mile square grids created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altLang="en-US" b="1" dirty="0">
                <a:solidFill>
                  <a:schemeClr val="bg1"/>
                </a:solidFill>
              </a:rPr>
              <a:t>Each township divided into 36 parts, </a:t>
            </a:r>
            <a:endParaRPr lang="en-US" altLang="en-US" b="1" dirty="0" smtClean="0">
              <a:solidFill>
                <a:schemeClr val="bg1"/>
              </a:solidFill>
            </a:endParaRP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altLang="en-US" b="1" dirty="0" smtClean="0">
                <a:solidFill>
                  <a:schemeClr val="bg1"/>
                </a:solidFill>
              </a:rPr>
              <a:t>One </a:t>
            </a:r>
            <a:r>
              <a:rPr lang="en-US" altLang="en-US" b="1" dirty="0">
                <a:solidFill>
                  <a:schemeClr val="bg1"/>
                </a:solidFill>
              </a:rPr>
              <a:t>reserved for school, four for government, the rest sold</a:t>
            </a:r>
          </a:p>
          <a:p>
            <a:pPr>
              <a:lnSpc>
                <a:spcPct val="90000"/>
              </a:lnSpc>
            </a:pPr>
            <a:endParaRPr lang="en-US" altLang="en-US" b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altLang="en-US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altLang="en-US" b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b="1" dirty="0" smtClean="0">
                <a:solidFill>
                  <a:schemeClr val="bg1"/>
                </a:solidFill>
              </a:rPr>
              <a:t>Led </a:t>
            </a:r>
            <a:r>
              <a:rPr lang="en-US" altLang="en-US" b="1" dirty="0">
                <a:solidFill>
                  <a:schemeClr val="bg1"/>
                </a:solidFill>
              </a:rPr>
              <a:t>to orderly, organized settlement of area</a:t>
            </a:r>
          </a:p>
        </p:txBody>
      </p:sp>
    </p:spTree>
    <p:extLst>
      <p:ext uri="{BB962C8B-B14F-4D97-AF65-F5344CB8AC3E}">
        <p14:creationId xmlns:p14="http://schemas.microsoft.com/office/powerpoint/2010/main" val="3968382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1676400" y="0"/>
            <a:ext cx="701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Northwest Ordinance of 1787</a:t>
            </a:r>
          </a:p>
        </p:txBody>
      </p:sp>
      <p:pic>
        <p:nvPicPr>
          <p:cNvPr id="68611" name="Picture 5" descr="Northwest-territory-usa-1787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41350"/>
            <a:ext cx="23622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1066800" y="2667000"/>
            <a:ext cx="777240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82625" indent="-6826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1254125" indent="-3397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3"/>
              </a:buBlip>
            </a:pPr>
            <a:r>
              <a:rPr lang="en-US" altLang="en-US" sz="2200" b="1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One of the major accomplishments of the Confederation Congress!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3"/>
              </a:buBlip>
            </a:pPr>
            <a:r>
              <a:rPr lang="en-US" altLang="en-US" sz="2200" b="1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Statehood achieved in three stages: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Clr>
                <a:srgbClr val="F02E00"/>
              </a:buClr>
              <a:buFont typeface="Wingdings" pitchFamily="2" charset="2"/>
              <a:buAutoNum type="arabicPeriod"/>
            </a:pPr>
            <a:r>
              <a:rPr lang="en-US" altLang="en-US" sz="1900" b="1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Congress appointed 3 judges &amp; a governor to govern the territory – excluded slavery and protected rights to – a)freedom of religion b)trial by jury c)to own property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Clr>
                <a:srgbClr val="F02E00"/>
              </a:buClr>
              <a:buFont typeface="Wingdings" pitchFamily="2" charset="2"/>
              <a:buAutoNum type="arabicPeriod"/>
            </a:pPr>
            <a:r>
              <a:rPr lang="en-US" altLang="en-US" sz="1900" b="1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When population reached 5,000 adult male landowners  elect territorial legislature.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Clr>
                <a:srgbClr val="F02E00"/>
              </a:buClr>
              <a:buFont typeface="Wingdings" pitchFamily="2" charset="2"/>
              <a:buAutoNum type="arabicPeriod"/>
            </a:pPr>
            <a:r>
              <a:rPr lang="en-US" altLang="en-US" sz="1900" b="1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When population reached 60,000  elect delegates to a state constitutional convention.</a:t>
            </a:r>
          </a:p>
        </p:txBody>
      </p:sp>
    </p:spTree>
    <p:extLst>
      <p:ext uri="{BB962C8B-B14F-4D97-AF65-F5344CB8AC3E}">
        <p14:creationId xmlns:p14="http://schemas.microsoft.com/office/powerpoint/2010/main" val="259136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754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United States in 1787</a:t>
            </a:r>
          </a:p>
        </p:txBody>
      </p:sp>
      <p:pic>
        <p:nvPicPr>
          <p:cNvPr id="69635" name="Picture 4" descr="c07m02"/>
          <p:cNvPicPr preferRelativeResize="0"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8001000" cy="56769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75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752600" y="396875"/>
            <a:ext cx="71628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400" b="1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American Exports, To &amp; From Britain: 1783-1789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8549" r="2727" b="8327"/>
          <a:stretch>
            <a:fillRect/>
          </a:stretch>
        </p:blipFill>
        <p:spPr bwMode="auto">
          <a:xfrm>
            <a:off x="685800" y="1981200"/>
            <a:ext cx="8229600" cy="4156075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370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990600" y="9525"/>
            <a:ext cx="7620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Shays’ Rebellion: 1786-7</a:t>
            </a:r>
          </a:p>
        </p:txBody>
      </p:sp>
      <p:pic>
        <p:nvPicPr>
          <p:cNvPr id="61444" name="Picture 4" descr="sheys_rebellion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t="4546" r="2972" b="4546"/>
          <a:stretch>
            <a:fillRect/>
          </a:stretch>
        </p:blipFill>
        <p:spPr bwMode="auto">
          <a:xfrm>
            <a:off x="990600" y="4035961"/>
            <a:ext cx="2809875" cy="2593439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8" descr="DanielShaysJobShattuckRed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30725"/>
            <a:ext cx="2971800" cy="2105025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228600" y="838200"/>
            <a:ext cx="8915400" cy="364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82625" indent="-5667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4"/>
              </a:buBlip>
            </a:pPr>
            <a:r>
              <a:rPr lang="en-US" altLang="en-US" b="1" dirty="0">
                <a:solidFill>
                  <a:srgbClr val="000000"/>
                </a:solidFill>
                <a:latin typeface="Comic Sans MS" pitchFamily="66" charset="0"/>
              </a:rPr>
              <a:t>Daniel Shays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4"/>
              </a:buBlip>
            </a:pPr>
            <a:r>
              <a:rPr lang="en-US" altLang="en-US" b="1" dirty="0">
                <a:solidFill>
                  <a:srgbClr val="000000"/>
                </a:solidFill>
                <a:latin typeface="Comic Sans MS" pitchFamily="66" charset="0"/>
              </a:rPr>
              <a:t>Western MA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4"/>
              </a:buBlip>
            </a:pPr>
            <a:r>
              <a:rPr lang="en-US" altLang="en-US" b="1" dirty="0">
                <a:solidFill>
                  <a:srgbClr val="000000"/>
                </a:solidFill>
                <a:latin typeface="Comic Sans MS" pitchFamily="66" charset="0"/>
              </a:rPr>
              <a:t>Small farmers angered by crushing debts and taxes.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4"/>
              </a:buBlip>
            </a:pPr>
            <a:r>
              <a:rPr lang="en-US" altLang="en-US" b="1" dirty="0">
                <a:solidFill>
                  <a:srgbClr val="000000"/>
                </a:solidFill>
                <a:latin typeface="Comic Sans MS" pitchFamily="66" charset="0"/>
              </a:rPr>
              <a:t>Massachusetts refused to print more money – which makes it available to poor people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4"/>
              </a:buBlip>
            </a:pPr>
            <a:r>
              <a:rPr lang="en-US" altLang="en-US" b="1" dirty="0">
                <a:solidFill>
                  <a:srgbClr val="000000"/>
                </a:solidFill>
                <a:latin typeface="Comic Sans MS" pitchFamily="66" charset="0"/>
              </a:rPr>
              <a:t>Believed government was favoring the wealthy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4"/>
              </a:buBlip>
            </a:pPr>
            <a:endParaRPr lang="en-US" altLang="en-US" sz="26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90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2209800" y="228600"/>
            <a:ext cx="640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Shays’ Rebellion: 1786-7</a:t>
            </a:r>
          </a:p>
        </p:txBody>
      </p:sp>
      <p:pic>
        <p:nvPicPr>
          <p:cNvPr id="73731" name="Picture 7" descr="map-Shays Rebellion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5333" r="5333" b="9334"/>
          <a:stretch>
            <a:fillRect/>
          </a:stretch>
        </p:blipFill>
        <p:spPr bwMode="auto">
          <a:xfrm>
            <a:off x="1905000" y="1219200"/>
            <a:ext cx="4144963" cy="48768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8" descr="Shays Rebellion-1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81200"/>
            <a:ext cx="2592388" cy="34798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313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63563"/>
          </a:xfrm>
        </p:spPr>
        <p:txBody>
          <a:bodyPr/>
          <a:lstStyle/>
          <a:p>
            <a:pPr algn="ctr" eaLnBrk="1" fontAlgn="auto" hangingPunct="1">
              <a:spcAft>
                <a:spcPts val="1000"/>
              </a:spcAft>
              <a:defRPr/>
            </a:pPr>
            <a:r>
              <a:rPr lang="en-US" sz="2800" dirty="0" smtClean="0">
                <a:solidFill>
                  <a:schemeClr val="accent6">
                    <a:tint val="1000"/>
                  </a:schemeClr>
                </a:solidFill>
                <a:latin typeface="Arial Black" pitchFamily="34" charset="0"/>
              </a:rPr>
              <a:t>Shays Rebellion (1786)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1113" y="663575"/>
            <a:ext cx="7391401" cy="5257800"/>
          </a:xfrm>
        </p:spPr>
        <p:txBody>
          <a:bodyPr rtlCol="0"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>
                <a:latin typeface="Arial Black" pitchFamily="34" charset="0"/>
              </a:rPr>
              <a:t>End of war led to </a:t>
            </a:r>
            <a:r>
              <a:rPr lang="en-US" sz="1600" dirty="0" smtClean="0">
                <a:latin typeface="Arial Black" pitchFamily="34" charset="0"/>
              </a:rPr>
              <a:t>overproduction </a:t>
            </a:r>
            <a:r>
              <a:rPr lang="en-US" sz="1600" dirty="0">
                <a:latin typeface="Arial Black" pitchFamily="34" charset="0"/>
              </a:rPr>
              <a:t>of crops</a:t>
            </a:r>
          </a:p>
          <a:p>
            <a:pPr marL="548640" lvl="1" indent="-18288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>
                <a:latin typeface="Arial Black" pitchFamily="34" charset="0"/>
              </a:rPr>
              <a:t>Result in </a:t>
            </a:r>
            <a:r>
              <a:rPr lang="en-US" sz="1600" dirty="0" smtClean="0">
                <a:latin typeface="Arial Black" pitchFamily="34" charset="0"/>
              </a:rPr>
              <a:t>devaluation </a:t>
            </a:r>
            <a:r>
              <a:rPr lang="en-US" sz="1600" dirty="0">
                <a:latin typeface="Arial Black" pitchFamily="34" charset="0"/>
              </a:rPr>
              <a:t>of </a:t>
            </a:r>
            <a:r>
              <a:rPr lang="en-US" sz="1600" dirty="0" smtClean="0">
                <a:latin typeface="Arial Black" pitchFamily="34" charset="0"/>
              </a:rPr>
              <a:t>crops</a:t>
            </a:r>
            <a:endParaRPr lang="en-US" sz="1600" dirty="0">
              <a:latin typeface="Arial Black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>
                <a:latin typeface="Arial Black" pitchFamily="34" charset="0"/>
              </a:rPr>
              <a:t>Farmers did not have gold to pay debts when paper money </a:t>
            </a:r>
            <a:r>
              <a:rPr lang="en-US" sz="1600" dirty="0" smtClean="0">
                <a:latin typeface="Arial Black" pitchFamily="34" charset="0"/>
              </a:rPr>
              <a:t>refused</a:t>
            </a:r>
            <a:endParaRPr lang="en-US" sz="1600" dirty="0">
              <a:latin typeface="Arial Black" pitchFamily="34" charset="0"/>
            </a:endParaRPr>
          </a:p>
          <a:p>
            <a:pPr marL="548640" lvl="1" indent="-18288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latin typeface="Arial Black" pitchFamily="34" charset="0"/>
              </a:rPr>
              <a:t>were </a:t>
            </a:r>
            <a:r>
              <a:rPr lang="en-US" sz="1600" dirty="0">
                <a:latin typeface="Arial Black" pitchFamily="34" charset="0"/>
              </a:rPr>
              <a:t>jailed or lost land when couldn’t pay </a:t>
            </a:r>
            <a:r>
              <a:rPr lang="en-US" sz="1600" dirty="0" smtClean="0">
                <a:latin typeface="Arial Black" pitchFamily="34" charset="0"/>
              </a:rPr>
              <a:t>debt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latin typeface="Arial Black" pitchFamily="34" charset="0"/>
              </a:rPr>
              <a:t>Farmers revolted led by Daniel Shays</a:t>
            </a:r>
          </a:p>
          <a:p>
            <a:pPr marL="548640" lvl="1" indent="-18288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latin typeface="Arial Black" pitchFamily="34" charset="0"/>
              </a:rPr>
              <a:t>Demanded paper money, lighter taxes, suspension of repossession of farms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latin typeface="Arial Black" pitchFamily="34" charset="0"/>
              </a:rPr>
              <a:t>State did not want to help debtors and hurt creditors</a:t>
            </a:r>
          </a:p>
          <a:p>
            <a:pPr marL="548640" lvl="1" indent="-18288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latin typeface="Arial Black" pitchFamily="34" charset="0"/>
              </a:rPr>
              <a:t>Massachusetts militia ended revolt</a:t>
            </a:r>
          </a:p>
          <a:p>
            <a:pPr marL="548640" lvl="1" indent="-18288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latin typeface="Arial Black" pitchFamily="34" charset="0"/>
              </a:rPr>
              <a:t>After victory, MA government did pass some </a:t>
            </a:r>
            <a:br>
              <a:rPr lang="en-US" sz="1600" dirty="0" smtClean="0">
                <a:latin typeface="Arial Black" pitchFamily="34" charset="0"/>
              </a:rPr>
            </a:br>
            <a:r>
              <a:rPr lang="en-US" sz="1600" dirty="0" smtClean="0">
                <a:latin typeface="Arial Black" pitchFamily="34" charset="0"/>
              </a:rPr>
              <a:t>debtor relief laws</a:t>
            </a:r>
          </a:p>
          <a:p>
            <a:pPr marL="548640" lvl="1" indent="-18288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sz="1600" dirty="0" smtClean="0">
              <a:latin typeface="Arial Black" pitchFamily="34" charset="0"/>
            </a:endParaRPr>
          </a:p>
          <a:p>
            <a:pPr marL="548640" lvl="1" indent="-18288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sz="1600" dirty="0">
              <a:latin typeface="Arial Black" pitchFamily="34" charset="0"/>
            </a:endParaRPr>
          </a:p>
          <a:p>
            <a:pPr marL="457200" lvl="1" indent="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/>
            </a:pPr>
            <a:endParaRPr lang="en-US" sz="1600" dirty="0">
              <a:latin typeface="Arial Black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/>
            </a:pPr>
            <a:r>
              <a:rPr lang="en-US" sz="1600" dirty="0" smtClean="0">
                <a:latin typeface="Arial Black" pitchFamily="34" charset="0"/>
              </a:rPr>
              <a:t>Effect of Shays Rebellion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latin typeface="Arial Black" pitchFamily="34" charset="0"/>
              </a:rPr>
              <a:t>Scared propertied class nationwide</a:t>
            </a:r>
          </a:p>
          <a:p>
            <a:pPr marL="548640" lvl="1" indent="-18288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latin typeface="Arial Black" pitchFamily="34" charset="0"/>
              </a:rPr>
              <a:t>“mobocracy” would allow pursuit of</a:t>
            </a:r>
          </a:p>
          <a:p>
            <a:pPr marL="365760" lvl="1" indent="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en-US" sz="1600" dirty="0" smtClean="0">
                <a:latin typeface="Arial Black" pitchFamily="34" charset="0"/>
              </a:rPr>
              <a:t>individual gain to dominate government </a:t>
            </a:r>
          </a:p>
          <a:p>
            <a:pPr marL="365760" lvl="1" indent="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en-US" sz="1600" dirty="0" smtClean="0">
                <a:latin typeface="Arial Black" pitchFamily="34" charset="0"/>
              </a:rPr>
              <a:t>instead of civic virtue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latin typeface="Arial Black" pitchFamily="34" charset="0"/>
              </a:rPr>
              <a:t>National government could not stop it</a:t>
            </a:r>
          </a:p>
          <a:p>
            <a:pPr marL="548640" lvl="1" indent="-18288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latin typeface="Arial Black" pitchFamily="34" charset="0"/>
              </a:rPr>
              <a:t>Led to call for stronger national government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sz="1600" dirty="0">
              <a:latin typeface="Arial Black" pitchFamily="34" charset="0"/>
            </a:endParaRPr>
          </a:p>
        </p:txBody>
      </p:sp>
      <p:pic>
        <p:nvPicPr>
          <p:cNvPr id="17412" name="Picture 5" descr="shay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152400"/>
            <a:ext cx="1655763" cy="21526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71800"/>
            <a:ext cx="3703638" cy="320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660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72000"/>
          </a:xfrm>
        </p:spPr>
        <p:txBody>
          <a:bodyPr/>
          <a:lstStyle/>
          <a:p>
            <a:pPr eaLnBrk="1" hangingPunct="1"/>
            <a:r>
              <a:rPr lang="en-US" dirty="0">
                <a:latin typeface="Garamond" charset="0"/>
              </a:rPr>
              <a:t>Constitutional delegates realize the weaknesses of the Articles of Confederation </a:t>
            </a:r>
          </a:p>
          <a:p>
            <a:pPr eaLnBrk="1" hangingPunct="1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Garamond" charset="0"/>
              </a:rPr>
              <a:t>Difficulty in having a professional army ready to put down rebellions</a:t>
            </a:r>
          </a:p>
          <a:p>
            <a:pPr eaLnBrk="1" hangingPunct="1"/>
            <a:r>
              <a:rPr lang="en-US" dirty="0">
                <a:latin typeface="Garamond" charset="0"/>
              </a:rPr>
              <a:t>Class division in America is greatly </a:t>
            </a:r>
            <a:r>
              <a:rPr lang="en-US" sz="2800" b="1" dirty="0">
                <a:solidFill>
                  <a:srgbClr val="FF0000"/>
                </a:solidFill>
                <a:latin typeface="Garamond" charset="0"/>
              </a:rPr>
              <a:t>exposed</a:t>
            </a:r>
          </a:p>
          <a:p>
            <a:pPr eaLnBrk="1" hangingPunct="1"/>
            <a:r>
              <a:rPr lang="en-US" b="1" dirty="0">
                <a:solidFill>
                  <a:srgbClr val="800000"/>
                </a:solidFill>
                <a:latin typeface="Garamond" charset="0"/>
              </a:rPr>
              <a:t>Makes it easier for the rich and powerful to “SELL” a strong federal government – Protection of the people </a:t>
            </a:r>
          </a:p>
          <a:p>
            <a:pPr eaLnBrk="1" hangingPunct="1"/>
            <a:endParaRPr lang="en-US" dirty="0">
              <a:latin typeface="Garamond" charset="0"/>
            </a:endParaRPr>
          </a:p>
        </p:txBody>
      </p:sp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133600" y="152400"/>
            <a:ext cx="6553200" cy="914400"/>
          </a:xfrm>
        </p:spPr>
        <p:txBody>
          <a:bodyPr/>
          <a:lstStyle/>
          <a:p>
            <a:pPr eaLnBrk="1" hangingPunct="1"/>
            <a:r>
              <a:rPr lang="en-US" b="1" dirty="0">
                <a:ln>
                  <a:noFill/>
                </a:ln>
                <a:solidFill>
                  <a:srgbClr val="000000"/>
                </a:solidFill>
                <a:latin typeface="Garamond" charset="0"/>
              </a:rPr>
              <a:t>Result of Shays’ Rebellion?</a:t>
            </a:r>
          </a:p>
        </p:txBody>
      </p:sp>
    </p:spTree>
    <p:extLst>
      <p:ext uri="{BB962C8B-B14F-4D97-AF65-F5344CB8AC3E}">
        <p14:creationId xmlns:p14="http://schemas.microsoft.com/office/powerpoint/2010/main" val="2545953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1752600" y="396875"/>
            <a:ext cx="7162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400" b="1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Annapolis Convention (1786)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457200" y="1371600"/>
            <a:ext cx="80010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82625" indent="-5667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en-US" altLang="en-US" b="1" dirty="0">
                <a:solidFill>
                  <a:srgbClr val="000000"/>
                </a:solidFill>
                <a:latin typeface="Comic Sans MS" pitchFamily="66" charset="0"/>
              </a:rPr>
              <a:t>12 representatives from 5 states</a:t>
            </a:r>
            <a:br>
              <a:rPr lang="en-US" altLang="en-US" b="1" dirty="0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US" altLang="en-US" b="1" dirty="0">
                <a:solidFill>
                  <a:srgbClr val="000000"/>
                </a:solidFill>
                <a:latin typeface="Comic Sans MS" pitchFamily="66" charset="0"/>
              </a:rPr>
              <a:t>[NY, NJ, PA, DE, VA]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en-US" altLang="en-US" b="1" u="sng" dirty="0">
                <a:solidFill>
                  <a:srgbClr val="FF0000"/>
                </a:solidFill>
                <a:latin typeface="Comic Sans MS" pitchFamily="66" charset="0"/>
              </a:rPr>
              <a:t>GOAL</a:t>
            </a:r>
            <a:r>
              <a:rPr lang="en-US" altLang="en-US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 address weaknesses of the Articles of Confederation that limited trade and commerce between the states.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en-US" altLang="en-US" b="1" dirty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Not enough states were represented to make any real progress.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en-US" altLang="en-US" b="1" dirty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Sent a report to the Congress to call a meeting of all the states to meet in Philadelphia to examine areas broader than just trade and commerce.</a:t>
            </a:r>
            <a:endParaRPr lang="en-US" altLang="en-US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057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1981200" y="1752600"/>
            <a:ext cx="6705600" cy="45720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Garamond" charset="0"/>
              </a:rPr>
              <a:t>Purpose – address the problems of Articles of Confederation and </a:t>
            </a:r>
            <a:r>
              <a:rPr lang="en-US" sz="2800" b="1" dirty="0">
                <a:solidFill>
                  <a:srgbClr val="C00000"/>
                </a:solidFill>
                <a:latin typeface="Garamond" charset="0"/>
              </a:rPr>
              <a:t>REVISE</a:t>
            </a:r>
            <a:r>
              <a:rPr lang="en-US" sz="2800" dirty="0">
                <a:latin typeface="Garamond" charset="0"/>
              </a:rPr>
              <a:t> it</a:t>
            </a:r>
          </a:p>
          <a:p>
            <a:pPr eaLnBrk="1" hangingPunct="1"/>
            <a:r>
              <a:rPr lang="en-US" sz="2800" dirty="0">
                <a:latin typeface="Garamond" charset="0"/>
              </a:rPr>
              <a:t>Representation – for tax purposes and voting</a:t>
            </a:r>
          </a:p>
          <a:p>
            <a:pPr eaLnBrk="1" hangingPunct="1"/>
            <a:r>
              <a:rPr lang="en-US" sz="2800" dirty="0">
                <a:latin typeface="Garamond" charset="0"/>
              </a:rPr>
              <a:t>Power of Executive Branch / Judicial Branch / Legislative Branch</a:t>
            </a:r>
          </a:p>
          <a:p>
            <a:pPr eaLnBrk="1" hangingPunct="1"/>
            <a:r>
              <a:rPr lang="en-US" sz="2800" dirty="0">
                <a:latin typeface="Garamond" charset="0"/>
              </a:rPr>
              <a:t>Elect the President / terms / re-elections</a:t>
            </a:r>
          </a:p>
          <a:p>
            <a:pPr eaLnBrk="1" hangingPunct="1"/>
            <a:r>
              <a:rPr lang="en-US" sz="2800" dirty="0">
                <a:latin typeface="Garamond" charset="0"/>
              </a:rPr>
              <a:t>Fugitive Slave Law</a:t>
            </a:r>
          </a:p>
          <a:p>
            <a:pPr eaLnBrk="1" hangingPunct="1"/>
            <a:r>
              <a:rPr lang="en-US" sz="2800" dirty="0">
                <a:latin typeface="Garamond" charset="0"/>
              </a:rPr>
              <a:t>Abolishment of slavery</a:t>
            </a:r>
          </a:p>
          <a:p>
            <a:pPr eaLnBrk="1" hangingPunct="1"/>
            <a:endParaRPr lang="en-US" dirty="0">
              <a:latin typeface="Garamond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7086600" cy="1219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ea typeface="+mj-ea"/>
              </a:rPr>
              <a:t>Constitutional Convention 1787</a:t>
            </a:r>
            <a:br>
              <a:rPr lang="en-US" b="1" dirty="0" smtClean="0">
                <a:solidFill>
                  <a:srgbClr val="000000"/>
                </a:solidFill>
                <a:ea typeface="+mj-ea"/>
              </a:rPr>
            </a:br>
            <a:r>
              <a:rPr lang="en-US" b="1" dirty="0" err="1" smtClean="0">
                <a:solidFill>
                  <a:srgbClr val="000000"/>
                </a:solidFill>
                <a:ea typeface="+mj-ea"/>
              </a:rPr>
              <a:t>Philadephia</a:t>
            </a:r>
            <a:r>
              <a:rPr lang="en-US" b="1" dirty="0" smtClean="0">
                <a:solidFill>
                  <a:srgbClr val="000000"/>
                </a:solidFill>
                <a:ea typeface="+mj-ea"/>
              </a:rPr>
              <a:t>, PA</a:t>
            </a:r>
          </a:p>
        </p:txBody>
      </p:sp>
    </p:spTree>
    <p:extLst>
      <p:ext uri="{BB962C8B-B14F-4D97-AF65-F5344CB8AC3E}">
        <p14:creationId xmlns:p14="http://schemas.microsoft.com/office/powerpoint/2010/main" val="73215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762000" y="838200"/>
            <a:ext cx="37338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Wholesale</a:t>
            </a:r>
            <a:br>
              <a:rPr lang="en-US" sz="3200" b="1" dirty="0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200" b="1" dirty="0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Price</a:t>
            </a:r>
            <a:br>
              <a:rPr lang="en-US" sz="3200" b="1" dirty="0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200" b="1" dirty="0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Index:</a:t>
            </a:r>
            <a:br>
              <a:rPr lang="en-US" sz="3200" b="1" dirty="0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200" b="1" dirty="0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1770-1789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Continentals</a:t>
            </a:r>
            <a:r>
              <a:rPr lang="en-US" sz="3200" b="1" dirty="0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– paper money issued by Congress to finance the war -- INFLATION</a:t>
            </a:r>
          </a:p>
        </p:txBody>
      </p:sp>
      <p:pic>
        <p:nvPicPr>
          <p:cNvPr id="59395" name="Picture 3" descr="ch07_06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8"/>
          <a:stretch>
            <a:fillRect/>
          </a:stretch>
        </p:blipFill>
        <p:spPr bwMode="auto">
          <a:xfrm>
            <a:off x="4648200" y="533400"/>
            <a:ext cx="4267200" cy="57912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361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533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ea typeface="+mj-ea"/>
              </a:rPr>
              <a:t>Annapolis Meeting (January 1786)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549274"/>
            <a:ext cx="3200400" cy="2270125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Garamond" charset="0"/>
              </a:rPr>
              <a:t>Virginia called for a meeting to regulate commerce</a:t>
            </a:r>
          </a:p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Garamond" charset="0"/>
              </a:rPr>
              <a:t>9 states appointed delegates, only 5 states showed</a:t>
            </a:r>
          </a:p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Garamond" charset="0"/>
              </a:rPr>
              <a:t>Alexander Hamilton called for a larger convention to rework the entire Confederation</a:t>
            </a:r>
          </a:p>
        </p:txBody>
      </p:sp>
      <p:grpSp>
        <p:nvGrpSpPr>
          <p:cNvPr id="29700" name="Group 9"/>
          <p:cNvGrpSpPr>
            <a:grpSpLocks/>
          </p:cNvGrpSpPr>
          <p:nvPr/>
        </p:nvGrpSpPr>
        <p:grpSpPr bwMode="auto">
          <a:xfrm>
            <a:off x="4648200" y="1752600"/>
            <a:ext cx="2867025" cy="1016000"/>
            <a:chOff x="2400" y="2704"/>
            <a:chExt cx="2718" cy="1658"/>
          </a:xfrm>
        </p:grpSpPr>
        <p:pic>
          <p:nvPicPr>
            <p:cNvPr id="29707" name="Picture 6" descr="maryland_statehouse178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2704"/>
              <a:ext cx="2718" cy="1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9708" name="Text Box 8"/>
            <p:cNvSpPr txBox="1">
              <a:spLocks noChangeArrowheads="1"/>
            </p:cNvSpPr>
            <p:nvPr/>
          </p:nvSpPr>
          <p:spPr bwMode="auto">
            <a:xfrm>
              <a:off x="2596" y="3960"/>
              <a:ext cx="2424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b="1">
                  <a:solidFill>
                    <a:schemeClr val="bg1"/>
                  </a:solidFill>
                  <a:cs typeface="Arial" charset="0"/>
                </a:rPr>
                <a:t>Maryland State House</a:t>
              </a:r>
            </a:p>
          </p:txBody>
        </p:sp>
      </p:grpSp>
      <p:grpSp>
        <p:nvGrpSpPr>
          <p:cNvPr id="29701" name="Group 11"/>
          <p:cNvGrpSpPr>
            <a:grpSpLocks/>
          </p:cNvGrpSpPr>
          <p:nvPr/>
        </p:nvGrpSpPr>
        <p:grpSpPr bwMode="auto">
          <a:xfrm>
            <a:off x="7402513" y="58738"/>
            <a:ext cx="1593850" cy="2579687"/>
            <a:chOff x="4030" y="1041"/>
            <a:chExt cx="2007" cy="2550"/>
          </a:xfrm>
        </p:grpSpPr>
        <p:pic>
          <p:nvPicPr>
            <p:cNvPr id="29705" name="Picture 7" descr="madison monroe lett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9" t="4572" r="5862" b="4861"/>
            <a:stretch>
              <a:fillRect/>
            </a:stretch>
          </p:blipFill>
          <p:spPr bwMode="auto">
            <a:xfrm>
              <a:off x="4030" y="1041"/>
              <a:ext cx="1938" cy="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9706" name="Text Box 10"/>
            <p:cNvSpPr txBox="1">
              <a:spLocks noChangeArrowheads="1"/>
            </p:cNvSpPr>
            <p:nvPr/>
          </p:nvSpPr>
          <p:spPr bwMode="auto">
            <a:xfrm>
              <a:off x="4165" y="3243"/>
              <a:ext cx="187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 b="1">
                  <a:cs typeface="Arial" charset="0"/>
                </a:rPr>
                <a:t>Letter from Madison to Monroe 1786</a:t>
              </a:r>
            </a:p>
          </p:txBody>
        </p:sp>
      </p:grpSp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987675"/>
            <a:ext cx="1355725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7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0638"/>
            <a:ext cx="2430463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757363" y="2757488"/>
            <a:ext cx="7239000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Constitutional Convention  May 25, 1787</a:t>
            </a:r>
          </a:p>
          <a:p>
            <a:pPr>
              <a:defRPr/>
            </a:pPr>
            <a:r>
              <a:rPr lang="en-US" sz="2000" dirty="0" smtClean="0"/>
              <a:t>All states except Rhode Island came</a:t>
            </a:r>
          </a:p>
          <a:p>
            <a:pPr>
              <a:defRPr/>
            </a:pPr>
            <a:r>
              <a:rPr lang="en-US" sz="2000" dirty="0" smtClean="0"/>
              <a:t>Purpose of the meeting was vague</a:t>
            </a:r>
          </a:p>
          <a:p>
            <a:pPr>
              <a:defRPr/>
            </a:pPr>
            <a:r>
              <a:rPr lang="en-US" sz="2000" dirty="0" smtClean="0"/>
              <a:t>55 delegates, appointed by state legislatures</a:t>
            </a:r>
          </a:p>
          <a:p>
            <a:pPr lvl="1">
              <a:defRPr/>
            </a:pPr>
            <a:r>
              <a:rPr lang="en-US" sz="2000" dirty="0" smtClean="0">
                <a:ea typeface="+mn-ea"/>
              </a:rPr>
              <a:t>Propertied, educated men </a:t>
            </a:r>
          </a:p>
          <a:p>
            <a:pPr lvl="1">
              <a:defRPr/>
            </a:pPr>
            <a:r>
              <a:rPr lang="en-US" sz="2000" dirty="0" smtClean="0">
                <a:ea typeface="+mn-ea"/>
              </a:rPr>
              <a:t>Most delegates were ready to find compromise solutions</a:t>
            </a:r>
          </a:p>
          <a:p>
            <a:pPr lvl="1">
              <a:defRPr/>
            </a:pPr>
            <a:r>
              <a:rPr lang="en-US" sz="2000" dirty="0" smtClean="0">
                <a:ea typeface="+mn-ea"/>
              </a:rPr>
              <a:t>Many had experience making state constitutions</a:t>
            </a:r>
          </a:p>
          <a:p>
            <a:pPr lvl="1">
              <a:defRPr/>
            </a:pPr>
            <a:r>
              <a:rPr lang="en-US" sz="2000" dirty="0" smtClean="0">
                <a:ea typeface="+mn-ea"/>
              </a:rPr>
              <a:t>George Washington, Benjamin Franklin, James Madison, Alexander Hamilton, </a:t>
            </a:r>
            <a:r>
              <a:rPr lang="en-US" sz="2000" dirty="0" err="1">
                <a:ea typeface="+mn-ea"/>
              </a:rPr>
              <a:t>Gouverneur</a:t>
            </a:r>
            <a:r>
              <a:rPr lang="en-US" sz="2000" dirty="0" smtClean="0">
                <a:ea typeface="+mn-ea"/>
              </a:rPr>
              <a:t> Morris  were central figures</a:t>
            </a:r>
          </a:p>
          <a:p>
            <a:pPr lvl="1">
              <a:defRPr/>
            </a:pPr>
            <a:r>
              <a:rPr lang="en-US" sz="2000" dirty="0" smtClean="0">
                <a:ea typeface="+mn-ea"/>
              </a:rPr>
              <a:t>Most were NOT former Revolutionaries</a:t>
            </a:r>
          </a:p>
          <a:p>
            <a:pPr lvl="1">
              <a:defRPr/>
            </a:pPr>
            <a:endParaRPr lang="en-US" sz="1600" dirty="0">
              <a:latin typeface="Arial Black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69283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12"/>
          <p:cNvGrpSpPr>
            <a:grpSpLocks/>
          </p:cNvGrpSpPr>
          <p:nvPr/>
        </p:nvGrpSpPr>
        <p:grpSpPr bwMode="auto">
          <a:xfrm>
            <a:off x="7308850" y="3792538"/>
            <a:ext cx="1801813" cy="2235200"/>
            <a:chOff x="3600" y="2912"/>
            <a:chExt cx="1135" cy="1408"/>
          </a:xfrm>
        </p:grpSpPr>
        <p:pic>
          <p:nvPicPr>
            <p:cNvPr id="30731" name="Picture 8" descr="jamesMadis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912"/>
              <a:ext cx="1135" cy="1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2" name="Text Box 11"/>
            <p:cNvSpPr txBox="1">
              <a:spLocks noChangeArrowheads="1"/>
            </p:cNvSpPr>
            <p:nvPr/>
          </p:nvSpPr>
          <p:spPr bwMode="auto">
            <a:xfrm>
              <a:off x="3648" y="4166"/>
              <a:ext cx="100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 b="1">
                  <a:solidFill>
                    <a:schemeClr val="bg1"/>
                  </a:solidFill>
                  <a:cs typeface="Arial" charset="0"/>
                </a:rPr>
                <a:t>James Madison</a:t>
              </a:r>
            </a:p>
          </p:txBody>
        </p:sp>
      </p:grp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-52388"/>
            <a:ext cx="5618163" cy="6858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ea typeface="+mj-ea"/>
              </a:rPr>
              <a:t>Patriots in Philadelphia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14400"/>
            <a:ext cx="6172200" cy="5514975"/>
          </a:xfrm>
        </p:spPr>
        <p:txBody>
          <a:bodyPr>
            <a:noAutofit/>
          </a:bodyPr>
          <a:lstStyle/>
          <a:p>
            <a:pPr marL="273050" indent="-273050" eaLnBrk="1" hangingPunct="1">
              <a:spcAft>
                <a:spcPct val="0"/>
              </a:spcAft>
              <a:buClr>
                <a:srgbClr val="C1D66B"/>
              </a:buClr>
            </a:pPr>
            <a:r>
              <a:rPr lang="en-US" sz="1600" b="1" dirty="0">
                <a:solidFill>
                  <a:srgbClr val="000000"/>
                </a:solidFill>
                <a:latin typeface="Garamond" charset="0"/>
              </a:rPr>
              <a:t>55 delegates</a:t>
            </a:r>
          </a:p>
          <a:p>
            <a:pPr marL="547688" lvl="1" indent="-182563" eaLnBrk="1" hangingPunct="1">
              <a:spcAft>
                <a:spcPct val="0"/>
              </a:spcAft>
              <a:buClr>
                <a:srgbClr val="C1D66B"/>
              </a:buClr>
            </a:pPr>
            <a:r>
              <a:rPr lang="en-US" sz="1600" b="1" dirty="0">
                <a:solidFill>
                  <a:srgbClr val="FF0000"/>
                </a:solidFill>
                <a:latin typeface="Garamond" charset="0"/>
              </a:rPr>
              <a:t>Lawyers, merchants, shippers, land speculators and money lenders</a:t>
            </a:r>
          </a:p>
          <a:p>
            <a:pPr marL="547688" lvl="1" indent="-182563" eaLnBrk="1" hangingPunct="1">
              <a:spcAft>
                <a:spcPct val="0"/>
              </a:spcAft>
              <a:buClr>
                <a:srgbClr val="C1D66B"/>
              </a:buClr>
            </a:pPr>
            <a:r>
              <a:rPr lang="en-US" sz="1600" b="1" dirty="0">
                <a:solidFill>
                  <a:srgbClr val="000000"/>
                </a:solidFill>
                <a:latin typeface="Garamond" charset="0"/>
              </a:rPr>
              <a:t>No one from debtor groups</a:t>
            </a:r>
          </a:p>
          <a:p>
            <a:pPr marL="547688" lvl="1" indent="-182563" eaLnBrk="1" hangingPunct="1">
              <a:spcAft>
                <a:spcPct val="0"/>
              </a:spcAft>
              <a:buClr>
                <a:srgbClr val="C1D66B"/>
              </a:buClr>
            </a:pPr>
            <a:r>
              <a:rPr lang="en-US" sz="1600" b="1" dirty="0">
                <a:solidFill>
                  <a:srgbClr val="000000"/>
                </a:solidFill>
                <a:latin typeface="Garamond" charset="0"/>
              </a:rPr>
              <a:t>19 </a:t>
            </a:r>
            <a:r>
              <a:rPr lang="en-US" sz="1600" b="1" dirty="0" err="1">
                <a:solidFill>
                  <a:srgbClr val="000000"/>
                </a:solidFill>
                <a:latin typeface="Garamond" charset="0"/>
              </a:rPr>
              <a:t>slaveowners</a:t>
            </a:r>
            <a:endParaRPr lang="en-US" sz="1600" b="1" dirty="0">
              <a:solidFill>
                <a:srgbClr val="000000"/>
              </a:solidFill>
              <a:latin typeface="Garamond" charset="0"/>
            </a:endParaRPr>
          </a:p>
          <a:p>
            <a:pPr marL="547688" lvl="1" indent="-182563" eaLnBrk="1" hangingPunct="1">
              <a:spcAft>
                <a:spcPct val="0"/>
              </a:spcAft>
              <a:buClr>
                <a:srgbClr val="C1D66B"/>
              </a:buClr>
            </a:pPr>
            <a:r>
              <a:rPr lang="en-US" sz="1600" b="1" dirty="0">
                <a:solidFill>
                  <a:srgbClr val="000000"/>
                </a:solidFill>
                <a:latin typeface="Garamond" charset="0"/>
              </a:rPr>
              <a:t>Young but experienced politicians</a:t>
            </a:r>
          </a:p>
          <a:p>
            <a:pPr marL="547688" lvl="1" indent="-182563" eaLnBrk="1" hangingPunct="1">
              <a:spcAft>
                <a:spcPct val="0"/>
              </a:spcAft>
              <a:buClr>
                <a:srgbClr val="C1D66B"/>
              </a:buClr>
            </a:pPr>
            <a:r>
              <a:rPr lang="en-US" sz="1600" b="1" dirty="0">
                <a:solidFill>
                  <a:srgbClr val="000000"/>
                </a:solidFill>
                <a:latin typeface="Garamond" charset="0"/>
              </a:rPr>
              <a:t>Were all nationalists – wanted to strengthen unity</a:t>
            </a:r>
          </a:p>
          <a:p>
            <a:pPr marL="547688" lvl="1" indent="-182563" eaLnBrk="1" hangingPunct="1">
              <a:spcAft>
                <a:spcPct val="0"/>
              </a:spcAft>
              <a:buClr>
                <a:srgbClr val="C1D66B"/>
              </a:buClr>
            </a:pPr>
            <a:endParaRPr lang="en-US" sz="1600" b="1" dirty="0">
              <a:solidFill>
                <a:srgbClr val="000000"/>
              </a:solidFill>
              <a:latin typeface="Garamond" charset="0"/>
            </a:endParaRPr>
          </a:p>
          <a:p>
            <a:pPr marL="273050" indent="-273050" eaLnBrk="1" hangingPunct="1">
              <a:spcAft>
                <a:spcPct val="0"/>
              </a:spcAft>
              <a:buClr>
                <a:srgbClr val="C1D66B"/>
              </a:buClr>
            </a:pPr>
            <a:r>
              <a:rPr lang="en-US" sz="1600" b="1" dirty="0">
                <a:solidFill>
                  <a:srgbClr val="000000"/>
                </a:solidFill>
                <a:latin typeface="Garamond" charset="0"/>
              </a:rPr>
              <a:t>Wanted genuine power in national government</a:t>
            </a:r>
          </a:p>
          <a:p>
            <a:pPr marL="547688" lvl="1" indent="-182563" eaLnBrk="1" hangingPunct="1">
              <a:spcAft>
                <a:spcPct val="0"/>
              </a:spcAft>
              <a:buClr>
                <a:srgbClr val="C1D66B"/>
              </a:buClr>
            </a:pPr>
            <a:r>
              <a:rPr lang="en-US" sz="1600" b="1" dirty="0">
                <a:solidFill>
                  <a:srgbClr val="000000"/>
                </a:solidFill>
                <a:latin typeface="Garamond" charset="0"/>
              </a:rPr>
              <a:t>Use tariffs to improve commercial treaties with other nations</a:t>
            </a:r>
          </a:p>
          <a:p>
            <a:pPr marL="547688" lvl="1" indent="-182563" eaLnBrk="1" hangingPunct="1">
              <a:spcAft>
                <a:spcPct val="0"/>
              </a:spcAft>
              <a:buClr>
                <a:srgbClr val="C1D66B"/>
              </a:buClr>
            </a:pPr>
            <a:r>
              <a:rPr lang="en-US" sz="1600" b="1" dirty="0">
                <a:solidFill>
                  <a:srgbClr val="000000"/>
                </a:solidFill>
                <a:latin typeface="Garamond" charset="0"/>
              </a:rPr>
              <a:t>But power should be limited</a:t>
            </a:r>
          </a:p>
          <a:p>
            <a:pPr marL="547688" lvl="1" indent="-182563" eaLnBrk="1" hangingPunct="1">
              <a:spcAft>
                <a:spcPct val="0"/>
              </a:spcAft>
              <a:buClr>
                <a:srgbClr val="C1D66B"/>
              </a:buClr>
            </a:pPr>
            <a:endParaRPr lang="en-US" sz="1600" b="1" dirty="0">
              <a:solidFill>
                <a:srgbClr val="000000"/>
              </a:solidFill>
              <a:latin typeface="Garamond" charset="0"/>
            </a:endParaRPr>
          </a:p>
          <a:p>
            <a:pPr marL="273050" indent="-273050" eaLnBrk="1" hangingPunct="1">
              <a:spcAft>
                <a:spcPct val="0"/>
              </a:spcAft>
              <a:buClr>
                <a:srgbClr val="C1D66B"/>
              </a:buClr>
            </a:pPr>
            <a:r>
              <a:rPr lang="en-US" sz="1600" b="1" dirty="0">
                <a:solidFill>
                  <a:srgbClr val="000000"/>
                </a:solidFill>
                <a:latin typeface="Garamond" charset="0"/>
              </a:rPr>
              <a:t>Opposed democracy or </a:t>
            </a:r>
            <a:r>
              <a:rPr lang="ja-JP" altLang="en-US" sz="1600" b="1" dirty="0">
                <a:solidFill>
                  <a:srgbClr val="000000"/>
                </a:solidFill>
                <a:latin typeface="Garamond" charset="0"/>
              </a:rPr>
              <a:t>“</a:t>
            </a:r>
            <a:r>
              <a:rPr lang="en-US" sz="1600" b="1" dirty="0">
                <a:solidFill>
                  <a:srgbClr val="000000"/>
                </a:solidFill>
                <a:latin typeface="Garamond" charset="0"/>
              </a:rPr>
              <a:t>mobocracy</a:t>
            </a:r>
            <a:r>
              <a:rPr lang="ja-JP" altLang="en-US" sz="1600" b="1" dirty="0">
                <a:solidFill>
                  <a:srgbClr val="000000"/>
                </a:solidFill>
                <a:latin typeface="Garamond" charset="0"/>
              </a:rPr>
              <a:t>”</a:t>
            </a:r>
            <a:endParaRPr lang="en-US" sz="1600" b="1" dirty="0">
              <a:solidFill>
                <a:srgbClr val="000000"/>
              </a:solidFill>
              <a:latin typeface="Garamond" charset="0"/>
            </a:endParaRPr>
          </a:p>
          <a:p>
            <a:pPr marL="547688" lvl="1" indent="-182563" eaLnBrk="1" hangingPunct="1">
              <a:spcAft>
                <a:spcPct val="0"/>
              </a:spcAft>
              <a:buClr>
                <a:srgbClr val="C1D66B"/>
              </a:buClr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Garamond" charset="0"/>
              </a:rPr>
              <a:t>Fear justified from Shay</a:t>
            </a:r>
            <a:r>
              <a:rPr lang="ja-JP" altLang="en-US" sz="1600" b="1" dirty="0">
                <a:solidFill>
                  <a:schemeClr val="tx2">
                    <a:lumMod val="50000"/>
                  </a:schemeClr>
                </a:solidFill>
                <a:latin typeface="Garamond" charset="0"/>
              </a:rPr>
              <a:t>’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Garamond" charset="0"/>
              </a:rPr>
              <a:t>s Rebellion</a:t>
            </a:r>
          </a:p>
          <a:p>
            <a:pPr marL="273050" indent="-273050" eaLnBrk="1" hangingPunct="1">
              <a:spcAft>
                <a:spcPct val="0"/>
              </a:spcAft>
              <a:buClr>
                <a:srgbClr val="C1D66B"/>
              </a:buClr>
            </a:pPr>
            <a:r>
              <a:rPr lang="en-US" sz="1600" b="1" dirty="0">
                <a:solidFill>
                  <a:srgbClr val="000000"/>
                </a:solidFill>
                <a:latin typeface="Garamond" charset="0"/>
              </a:rPr>
              <a:t>Intended to eliminate Articles of Confederation and replace it</a:t>
            </a:r>
          </a:p>
          <a:p>
            <a:pPr marL="547688" lvl="1" indent="-182563" eaLnBrk="1" hangingPunct="1">
              <a:spcAft>
                <a:spcPct val="0"/>
              </a:spcAft>
              <a:buClr>
                <a:srgbClr val="C1D66B"/>
              </a:buClr>
            </a:pPr>
            <a:r>
              <a:rPr lang="en-US" sz="1600" b="1" dirty="0">
                <a:solidFill>
                  <a:srgbClr val="000000"/>
                </a:solidFill>
                <a:latin typeface="Garamond" charset="0"/>
              </a:rPr>
              <a:t>Patrick Henry did not participate because he </a:t>
            </a:r>
            <a:r>
              <a:rPr lang="ja-JP" altLang="en-US" sz="1600" b="1" dirty="0">
                <a:solidFill>
                  <a:srgbClr val="000000"/>
                </a:solidFill>
                <a:latin typeface="Garamond" charset="0"/>
              </a:rPr>
              <a:t>“</a:t>
            </a:r>
            <a:r>
              <a:rPr lang="en-US" sz="1600" b="1" dirty="0" smtClean="0">
                <a:solidFill>
                  <a:srgbClr val="000000"/>
                </a:solidFill>
                <a:latin typeface="Garamond" charset="0"/>
              </a:rPr>
              <a:t>smelled   a </a:t>
            </a:r>
            <a:r>
              <a:rPr lang="en-US" sz="1600" b="1" dirty="0">
                <a:solidFill>
                  <a:srgbClr val="000000"/>
                </a:solidFill>
                <a:latin typeface="Garamond" charset="0"/>
              </a:rPr>
              <a:t>rat</a:t>
            </a:r>
            <a:r>
              <a:rPr lang="ja-JP" altLang="en-US" sz="1600" b="1" dirty="0">
                <a:solidFill>
                  <a:srgbClr val="000000"/>
                </a:solidFill>
                <a:latin typeface="Garamond" charset="0"/>
              </a:rPr>
              <a:t>”</a:t>
            </a:r>
            <a:endParaRPr lang="en-US" sz="1600" b="1" dirty="0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30725" name="Group 13"/>
          <p:cNvGrpSpPr>
            <a:grpSpLocks/>
          </p:cNvGrpSpPr>
          <p:nvPr/>
        </p:nvGrpSpPr>
        <p:grpSpPr bwMode="auto">
          <a:xfrm>
            <a:off x="6248400" y="1447800"/>
            <a:ext cx="1660525" cy="2454275"/>
            <a:chOff x="4714" y="1920"/>
            <a:chExt cx="1046" cy="1546"/>
          </a:xfrm>
        </p:grpSpPr>
        <p:pic>
          <p:nvPicPr>
            <p:cNvPr id="30729" name="Picture 7" descr="gourvernor-morri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4" y="1920"/>
              <a:ext cx="1046" cy="1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0730" name="Text Box 10"/>
            <p:cNvSpPr txBox="1">
              <a:spLocks noChangeArrowheads="1"/>
            </p:cNvSpPr>
            <p:nvPr/>
          </p:nvSpPr>
          <p:spPr bwMode="auto">
            <a:xfrm>
              <a:off x="4752" y="3312"/>
              <a:ext cx="100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 b="1">
                  <a:cs typeface="Arial" charset="0"/>
                </a:rPr>
                <a:t>Gouverneur Morris</a:t>
              </a:r>
            </a:p>
          </p:txBody>
        </p:sp>
      </p:grpSp>
      <p:grpSp>
        <p:nvGrpSpPr>
          <p:cNvPr id="30726" name="Group 14"/>
          <p:cNvGrpSpPr>
            <a:grpSpLocks/>
          </p:cNvGrpSpPr>
          <p:nvPr/>
        </p:nvGrpSpPr>
        <p:grpSpPr bwMode="auto">
          <a:xfrm>
            <a:off x="7526338" y="354013"/>
            <a:ext cx="1665287" cy="2454275"/>
            <a:chOff x="3696" y="864"/>
            <a:chExt cx="1049" cy="1546"/>
          </a:xfrm>
        </p:grpSpPr>
        <p:pic>
          <p:nvPicPr>
            <p:cNvPr id="30727" name="Picture 6" descr="alexander-hamilt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864"/>
              <a:ext cx="1049" cy="1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0728" name="Text Box 9"/>
            <p:cNvSpPr txBox="1">
              <a:spLocks noChangeArrowheads="1"/>
            </p:cNvSpPr>
            <p:nvPr/>
          </p:nvSpPr>
          <p:spPr bwMode="auto">
            <a:xfrm>
              <a:off x="3696" y="2256"/>
              <a:ext cx="100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 b="1">
                  <a:cs typeface="Arial" charset="0"/>
                </a:rPr>
                <a:t>Alexander Hamilton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970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8077200" cy="4953000"/>
          </a:xfrm>
        </p:spPr>
        <p:txBody>
          <a:bodyPr rtlCol="0"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+mn-ea"/>
              </a:rPr>
              <a:t>States did not want to give up power, afraid of creating another abusive central government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dirty="0" smtClean="0">
              <a:ea typeface="+mn-ea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+mn-ea"/>
              </a:rPr>
              <a:t>States had different and contrary needs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dirty="0" smtClean="0">
              <a:ea typeface="+mn-ea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+mn-ea"/>
              </a:rPr>
              <a:t>Small states feared being dominated by large ones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dirty="0" smtClean="0">
              <a:ea typeface="+mn-ea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+mn-ea"/>
              </a:rPr>
              <a:t>George Washington and Benjamin Franklin helped keep meeting on track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dirty="0" smtClean="0">
              <a:ea typeface="+mn-ea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+mn-ea"/>
              </a:rPr>
              <a:t>James Madison kept notes of the meetings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dirty="0" smtClean="0">
              <a:latin typeface="Arial Black" pitchFamily="34" charset="0"/>
              <a:ea typeface="+mn-ea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274638"/>
            <a:ext cx="6324600" cy="7921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a typeface="+mj-ea"/>
              </a:rPr>
              <a:t>Need for compromise</a:t>
            </a:r>
          </a:p>
        </p:txBody>
      </p:sp>
    </p:spTree>
    <p:extLst>
      <p:ext uri="{BB962C8B-B14F-4D97-AF65-F5344CB8AC3E}">
        <p14:creationId xmlns:p14="http://schemas.microsoft.com/office/powerpoint/2010/main" val="2186686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solidFill>
                  <a:schemeClr val="bg2">
                    <a:lumMod val="10000"/>
                  </a:schemeClr>
                </a:solidFill>
                <a:ea typeface="+mj-ea"/>
              </a:rPr>
              <a:t>Great Compromise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1828800"/>
            <a:ext cx="4457700" cy="18288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Garamond" charset="0"/>
              </a:rPr>
              <a:t>Virginia Plan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  <a:latin typeface="Garamond" charset="0"/>
              </a:rPr>
              <a:t>Proposed by </a:t>
            </a:r>
            <a:r>
              <a:rPr lang="en-US" dirty="0" smtClean="0">
                <a:solidFill>
                  <a:schemeClr val="bg1"/>
                </a:solidFill>
                <a:latin typeface="Garamond" charset="0"/>
              </a:rPr>
              <a:t>E. Randolph</a:t>
            </a:r>
            <a:endParaRPr lang="en-US" dirty="0">
              <a:solidFill>
                <a:schemeClr val="bg1"/>
              </a:solidFill>
              <a:latin typeface="Garamond" charset="0"/>
            </a:endParaRPr>
          </a:p>
          <a:p>
            <a:pPr lvl="1" eaLnBrk="1" hangingPunct="1"/>
            <a:r>
              <a:rPr lang="en-US" dirty="0">
                <a:solidFill>
                  <a:schemeClr val="bg1"/>
                </a:solidFill>
                <a:latin typeface="Garamond" charset="0"/>
              </a:rPr>
              <a:t>Two house legislature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  <a:latin typeface="Garamond" charset="0"/>
              </a:rPr>
              <a:t>Representation based on population</a:t>
            </a:r>
          </a:p>
        </p:txBody>
      </p:sp>
      <p:pic>
        <p:nvPicPr>
          <p:cNvPr id="32772" name="Picture 5" descr="virginiapl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533400"/>
            <a:ext cx="2895600" cy="1143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152400"/>
            <a:ext cx="1377950" cy="177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510" name="Rectangle 3"/>
          <p:cNvSpPr txBox="1">
            <a:spLocks noChangeArrowheads="1"/>
          </p:cNvSpPr>
          <p:nvPr/>
        </p:nvSpPr>
        <p:spPr bwMode="auto">
          <a:xfrm>
            <a:off x="4953000" y="1806575"/>
            <a:ext cx="344646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altLang="en-US" sz="2000" dirty="0" smtClean="0">
                <a:solidFill>
                  <a:schemeClr val="tx2"/>
                </a:solidFill>
                <a:latin typeface="+mn-lt"/>
                <a:ea typeface="+mn-ea"/>
              </a:rPr>
              <a:t>New Jersey Plan</a:t>
            </a: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en-US" altLang="en-US" sz="2000" dirty="0" smtClean="0">
                <a:solidFill>
                  <a:schemeClr val="tx2"/>
                </a:solidFill>
                <a:latin typeface="+mn-lt"/>
                <a:ea typeface="+mn-ea"/>
              </a:rPr>
              <a:t>Proposed by William Patterson</a:t>
            </a: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en-US" altLang="en-US" sz="2000" dirty="0" smtClean="0">
                <a:solidFill>
                  <a:schemeClr val="tx2"/>
                </a:solidFill>
                <a:latin typeface="+mn-lt"/>
                <a:ea typeface="+mn-ea"/>
              </a:rPr>
              <a:t>One house legislature</a:t>
            </a: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en-US" altLang="en-US" sz="2000" dirty="0" smtClean="0">
                <a:solidFill>
                  <a:schemeClr val="tx2"/>
                </a:solidFill>
                <a:latin typeface="+mn-lt"/>
                <a:ea typeface="+mn-ea"/>
              </a:rPr>
              <a:t>Representation equal for each state</a:t>
            </a:r>
          </a:p>
        </p:txBody>
      </p:sp>
      <p:pic>
        <p:nvPicPr>
          <p:cNvPr id="3277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832225"/>
            <a:ext cx="22479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512" name="Rectangle 3"/>
          <p:cNvSpPr txBox="1">
            <a:spLocks noChangeArrowheads="1"/>
          </p:cNvSpPr>
          <p:nvPr/>
        </p:nvSpPr>
        <p:spPr bwMode="auto">
          <a:xfrm>
            <a:off x="2209800" y="4495800"/>
            <a:ext cx="67818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Garamond" charset="0"/>
                <a:cs typeface="Arial" charset="0"/>
              </a:rPr>
              <a:t>Connecticut Compromise or Great Compromise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Garamond" charset="0"/>
                <a:cs typeface="Arial" charset="0"/>
              </a:rPr>
              <a:t>Two house legislature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Garamond" charset="0"/>
                <a:cs typeface="Arial" charset="0"/>
              </a:rPr>
              <a:t>One house would be equal representation (Senate)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Garamond" charset="0"/>
                <a:cs typeface="Arial" charset="0"/>
              </a:rPr>
              <a:t>One house would be based on population (House of Representatives) – 1 REP per 30,000 citizens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Garamond" charset="0"/>
                <a:cs typeface="Arial" charset="0"/>
              </a:rPr>
              <a:t>All tax legislation must start here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486150" y="3659188"/>
            <a:ext cx="1143000" cy="42545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762500" y="3552825"/>
            <a:ext cx="914400" cy="56515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86300" y="3989388"/>
            <a:ext cx="19050" cy="695325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255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Arial Black" pitchFamily="34" charset="0"/>
              </a:rPr>
              <a:t>Chapter 7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latin typeface="Arial Black" pitchFamily="34" charset="0"/>
              </a:rPr>
              <a:t>The Confederation and the Constitution</a:t>
            </a:r>
          </a:p>
        </p:txBody>
      </p:sp>
    </p:spTree>
    <p:extLst>
      <p:ext uri="{BB962C8B-B14F-4D97-AF65-F5344CB8AC3E}">
        <p14:creationId xmlns:p14="http://schemas.microsoft.com/office/powerpoint/2010/main" val="369491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6">
                    <a:tint val="1000"/>
                  </a:schemeClr>
                </a:solidFill>
                <a:latin typeface="Arial Black" pitchFamily="34" charset="0"/>
              </a:rPr>
              <a:t>Annapolis Meeting (January 1786)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20638" y="838200"/>
            <a:ext cx="6172201" cy="1968500"/>
          </a:xfrm>
        </p:spPr>
        <p:txBody>
          <a:bodyPr/>
          <a:lstStyle/>
          <a:p>
            <a:pPr eaLnBrk="1" hangingPunct="1"/>
            <a:r>
              <a:rPr lang="en-US" altLang="en-US" sz="1600" dirty="0" smtClean="0">
                <a:latin typeface="Arial Black" pitchFamily="34" charset="0"/>
              </a:rPr>
              <a:t>Virginia called for a meeting to regulate commerce</a:t>
            </a:r>
          </a:p>
          <a:p>
            <a:pPr eaLnBrk="1" hangingPunct="1"/>
            <a:r>
              <a:rPr lang="en-US" altLang="en-US" sz="1600" dirty="0" smtClean="0">
                <a:latin typeface="Arial Black" pitchFamily="34" charset="0"/>
              </a:rPr>
              <a:t>9 states appointed delegates, only 5 states showed</a:t>
            </a:r>
          </a:p>
          <a:p>
            <a:pPr eaLnBrk="1" hangingPunct="1"/>
            <a:r>
              <a:rPr lang="en-US" altLang="en-US" sz="1600" dirty="0" smtClean="0">
                <a:latin typeface="Arial Black" pitchFamily="34" charset="0"/>
              </a:rPr>
              <a:t>Alexander Hamilton called for a larger convention to rework the entire Confederation</a:t>
            </a:r>
          </a:p>
        </p:txBody>
      </p:sp>
      <p:grpSp>
        <p:nvGrpSpPr>
          <p:cNvPr id="18436" name="Group 9"/>
          <p:cNvGrpSpPr>
            <a:grpSpLocks/>
          </p:cNvGrpSpPr>
          <p:nvPr/>
        </p:nvGrpSpPr>
        <p:grpSpPr bwMode="auto">
          <a:xfrm>
            <a:off x="4259263" y="2298700"/>
            <a:ext cx="2867025" cy="1016000"/>
            <a:chOff x="2400" y="2704"/>
            <a:chExt cx="2718" cy="1658"/>
          </a:xfrm>
        </p:grpSpPr>
        <p:pic>
          <p:nvPicPr>
            <p:cNvPr id="18443" name="Picture 6" descr="maryland_statehouse178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2704"/>
              <a:ext cx="2718" cy="1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444" name="Text Box 8"/>
            <p:cNvSpPr txBox="1">
              <a:spLocks noChangeArrowheads="1"/>
            </p:cNvSpPr>
            <p:nvPr/>
          </p:nvSpPr>
          <p:spPr bwMode="auto">
            <a:xfrm>
              <a:off x="2596" y="3960"/>
              <a:ext cx="2424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000" b="1">
                  <a:solidFill>
                    <a:prstClr val="black"/>
                  </a:solidFill>
                </a:rPr>
                <a:t>Maryland State House</a:t>
              </a:r>
            </a:p>
          </p:txBody>
        </p:sp>
      </p:grpSp>
      <p:grpSp>
        <p:nvGrpSpPr>
          <p:cNvPr id="18437" name="Group 11"/>
          <p:cNvGrpSpPr>
            <a:grpSpLocks/>
          </p:cNvGrpSpPr>
          <p:nvPr/>
        </p:nvGrpSpPr>
        <p:grpSpPr bwMode="auto">
          <a:xfrm>
            <a:off x="7315200" y="533400"/>
            <a:ext cx="1538288" cy="2657475"/>
            <a:chOff x="3822" y="1082"/>
            <a:chExt cx="1938" cy="2627"/>
          </a:xfrm>
        </p:grpSpPr>
        <p:pic>
          <p:nvPicPr>
            <p:cNvPr id="18441" name="Picture 7" descr="madison monroe lett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9" t="4572" r="5862" b="4861"/>
            <a:stretch>
              <a:fillRect/>
            </a:stretch>
          </p:blipFill>
          <p:spPr bwMode="auto">
            <a:xfrm>
              <a:off x="3822" y="1082"/>
              <a:ext cx="1938" cy="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442" name="Text Box 10"/>
            <p:cNvSpPr txBox="1">
              <a:spLocks noChangeArrowheads="1"/>
            </p:cNvSpPr>
            <p:nvPr/>
          </p:nvSpPr>
          <p:spPr bwMode="auto">
            <a:xfrm>
              <a:off x="3855" y="3555"/>
              <a:ext cx="187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000" b="1">
                  <a:solidFill>
                    <a:prstClr val="white"/>
                  </a:solidFill>
                </a:rPr>
                <a:t>Letter from Madison to Monroe 1786</a:t>
              </a:r>
            </a:p>
          </p:txBody>
        </p:sp>
      </p:grpSp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22600"/>
            <a:ext cx="1355725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5400"/>
            <a:ext cx="2735263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133600" y="3349625"/>
            <a:ext cx="6951663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2400" dirty="0" smtClean="0">
                <a:solidFill>
                  <a:prstClr val="white"/>
                </a:solidFill>
                <a:latin typeface="Arial Black" pitchFamily="34" charset="0"/>
              </a:rPr>
              <a:t>Constitutional Convention  May 25, 1787</a:t>
            </a:r>
          </a:p>
          <a:p>
            <a:pPr>
              <a:defRPr/>
            </a:pPr>
            <a:r>
              <a:rPr lang="en-US" sz="1600" dirty="0" smtClean="0">
                <a:solidFill>
                  <a:prstClr val="white"/>
                </a:solidFill>
                <a:latin typeface="Arial Black" pitchFamily="34" charset="0"/>
              </a:rPr>
              <a:t>All states except Rhode Island came</a:t>
            </a:r>
          </a:p>
          <a:p>
            <a:pPr>
              <a:defRPr/>
            </a:pPr>
            <a:r>
              <a:rPr lang="en-US" sz="1600" dirty="0" smtClean="0">
                <a:solidFill>
                  <a:prstClr val="white"/>
                </a:solidFill>
                <a:latin typeface="Arial Black" pitchFamily="34" charset="0"/>
              </a:rPr>
              <a:t>Purpose of the meeting was vague</a:t>
            </a:r>
          </a:p>
          <a:p>
            <a:pPr>
              <a:defRPr/>
            </a:pPr>
            <a:r>
              <a:rPr lang="en-US" sz="1600" dirty="0" smtClean="0">
                <a:solidFill>
                  <a:prstClr val="white"/>
                </a:solidFill>
                <a:latin typeface="Arial Black" pitchFamily="34" charset="0"/>
              </a:rPr>
              <a:t>55 delegates, appointed by state legislatures</a:t>
            </a:r>
          </a:p>
          <a:p>
            <a:pPr lvl="1">
              <a:defRPr/>
            </a:pPr>
            <a:r>
              <a:rPr lang="en-US" sz="1600" dirty="0" smtClean="0">
                <a:solidFill>
                  <a:prstClr val="white"/>
                </a:solidFill>
                <a:latin typeface="Arial Black" pitchFamily="34" charset="0"/>
              </a:rPr>
              <a:t>Propertied, educated men </a:t>
            </a:r>
          </a:p>
          <a:p>
            <a:pPr lvl="1">
              <a:defRPr/>
            </a:pPr>
            <a:r>
              <a:rPr lang="en-US" sz="1600" dirty="0" smtClean="0">
                <a:solidFill>
                  <a:prstClr val="white"/>
                </a:solidFill>
                <a:latin typeface="Arial Black" pitchFamily="34" charset="0"/>
              </a:rPr>
              <a:t>Most delegates were ready to find compromise solutions</a:t>
            </a:r>
          </a:p>
          <a:p>
            <a:pPr lvl="1">
              <a:defRPr/>
            </a:pPr>
            <a:r>
              <a:rPr lang="en-US" sz="1600" dirty="0" smtClean="0">
                <a:solidFill>
                  <a:prstClr val="white"/>
                </a:solidFill>
                <a:latin typeface="Arial Black" pitchFamily="34" charset="0"/>
              </a:rPr>
              <a:t>Many had experience making state constitutions</a:t>
            </a:r>
          </a:p>
          <a:p>
            <a:pPr lvl="1">
              <a:defRPr/>
            </a:pPr>
            <a:r>
              <a:rPr lang="en-US" sz="1600" dirty="0" smtClean="0">
                <a:solidFill>
                  <a:prstClr val="white"/>
                </a:solidFill>
                <a:latin typeface="Arial Black" pitchFamily="34" charset="0"/>
              </a:rPr>
              <a:t>George Washington, Benjamin Franklin, James Madison, Alexander Hamilton, </a:t>
            </a:r>
            <a:r>
              <a:rPr lang="en-US" sz="1600" dirty="0" err="1">
                <a:solidFill>
                  <a:prstClr val="white"/>
                </a:solidFill>
                <a:latin typeface="Arial Black" pitchFamily="34" charset="0"/>
              </a:rPr>
              <a:t>Gouverneur</a:t>
            </a:r>
            <a:r>
              <a:rPr lang="en-US" sz="1600" dirty="0" smtClean="0">
                <a:solidFill>
                  <a:prstClr val="white"/>
                </a:solidFill>
                <a:latin typeface="Arial Black" pitchFamily="34" charset="0"/>
              </a:rPr>
              <a:t> Morris  were central figures</a:t>
            </a:r>
          </a:p>
          <a:p>
            <a:pPr lvl="1">
              <a:defRPr/>
            </a:pPr>
            <a:r>
              <a:rPr lang="en-US" sz="1600" dirty="0" smtClean="0">
                <a:solidFill>
                  <a:prstClr val="white"/>
                </a:solidFill>
                <a:latin typeface="Arial Black" pitchFamily="34" charset="0"/>
              </a:rPr>
              <a:t>Most were NOT former Revolutionaries</a:t>
            </a:r>
          </a:p>
          <a:p>
            <a:pPr lvl="1">
              <a:defRPr/>
            </a:pPr>
            <a:endParaRPr lang="en-US" sz="16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1676400"/>
            <a:ext cx="5105400" cy="20574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DRAFTING OF THE U.S. CONSTITUTION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8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4111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smtClean="0">
                <a:solidFill>
                  <a:schemeClr val="accent6">
                    <a:tint val="1000"/>
                  </a:schemeClr>
                </a:solidFill>
                <a:latin typeface="Arial Black" pitchFamily="34" charset="0"/>
              </a:rPr>
              <a:t>Legislative Branch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5151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1600" smtClean="0">
                <a:solidFill>
                  <a:srgbClr val="0000FF"/>
                </a:solidFill>
                <a:latin typeface="Arial Black" pitchFamily="34" charset="0"/>
              </a:rPr>
              <a:t>House of Representatives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>
                <a:solidFill>
                  <a:srgbClr val="0000FF"/>
                </a:solidFill>
                <a:latin typeface="Arial Black" pitchFamily="34" charset="0"/>
              </a:rPr>
              <a:t>Elected on 2 year terms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>
                <a:solidFill>
                  <a:srgbClr val="0000FF"/>
                </a:solidFill>
                <a:latin typeface="Arial Black" pitchFamily="34" charset="0"/>
              </a:rPr>
              <a:t>Number of Representatives per state based on population</a:t>
            </a:r>
          </a:p>
        </p:txBody>
      </p:sp>
      <p:pic>
        <p:nvPicPr>
          <p:cNvPr id="22532" name="Picture 6" descr="house of representative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609600"/>
            <a:ext cx="2628900" cy="17113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3" name="Picture 7" descr="official-photo-of-110th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3"/>
          <a:stretch>
            <a:fillRect/>
          </a:stretch>
        </p:blipFill>
        <p:spPr>
          <a:xfrm>
            <a:off x="6350" y="2209800"/>
            <a:ext cx="2514600" cy="16224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4" name="Rectangle 8"/>
          <p:cNvSpPr>
            <a:spLocks noChangeArrowheads="1"/>
          </p:cNvSpPr>
          <p:nvPr/>
        </p:nvSpPr>
        <p:spPr bwMode="auto">
          <a:xfrm>
            <a:off x="2500313" y="2243138"/>
            <a:ext cx="66294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>
                <a:solidFill>
                  <a:srgbClr val="FF3300"/>
                </a:solidFill>
                <a:latin typeface="Arial Black" pitchFamily="34" charset="0"/>
              </a:rPr>
              <a:t>Senate</a:t>
            </a:r>
          </a:p>
          <a:p>
            <a:pPr lv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altLang="en-US" sz="1600">
                <a:solidFill>
                  <a:srgbClr val="FF3300"/>
                </a:solidFill>
                <a:latin typeface="Arial Black" pitchFamily="34" charset="0"/>
              </a:rPr>
              <a:t>Elected on 6 year terms</a:t>
            </a:r>
          </a:p>
          <a:p>
            <a:pPr lv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altLang="en-US" sz="1600">
                <a:solidFill>
                  <a:srgbClr val="FF3300"/>
                </a:solidFill>
                <a:latin typeface="Arial Black" pitchFamily="34" charset="0"/>
              </a:rPr>
              <a:t>Every state gets 2 senators regardless of population</a:t>
            </a: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3" y="3548063"/>
            <a:ext cx="2000250" cy="209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6" name="Rectangle 3"/>
          <p:cNvSpPr txBox="1">
            <a:spLocks noChangeArrowheads="1"/>
          </p:cNvSpPr>
          <p:nvPr/>
        </p:nvSpPr>
        <p:spPr bwMode="auto">
          <a:xfrm>
            <a:off x="3279775" y="3660775"/>
            <a:ext cx="3886200" cy="186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>
                <a:solidFill>
                  <a:srgbClr val="FFFF00"/>
                </a:solidFill>
                <a:latin typeface="Arial Black" pitchFamily="34" charset="0"/>
              </a:rPr>
              <a:t>Congress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altLang="en-US" sz="1600">
                <a:solidFill>
                  <a:srgbClr val="FFFF00"/>
                </a:solidFill>
                <a:latin typeface="Arial Black" pitchFamily="34" charset="0"/>
              </a:rPr>
              <a:t>Makes laws	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altLang="en-US" sz="1600">
                <a:solidFill>
                  <a:srgbClr val="FFFF00"/>
                </a:solidFill>
                <a:latin typeface="Arial Black" pitchFamily="34" charset="0"/>
              </a:rPr>
              <a:t>Making taxes and tariffs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altLang="en-US" sz="1600">
                <a:solidFill>
                  <a:srgbClr val="FFFF00"/>
                </a:solidFill>
                <a:latin typeface="Arial Black" pitchFamily="34" charset="0"/>
              </a:rPr>
              <a:t>Declare war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altLang="en-US" sz="1600">
                <a:solidFill>
                  <a:srgbClr val="FFFF00"/>
                </a:solidFill>
                <a:latin typeface="Arial Black" pitchFamily="34" charset="0"/>
              </a:rPr>
              <a:t>Coining money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altLang="en-US" sz="1600">
                <a:solidFill>
                  <a:srgbClr val="FFFF00"/>
                </a:solidFill>
                <a:latin typeface="Arial Black" pitchFamily="34" charset="0"/>
              </a:rPr>
              <a:t>Post offices</a:t>
            </a:r>
          </a:p>
        </p:txBody>
      </p:sp>
      <p:pic>
        <p:nvPicPr>
          <p:cNvPr id="2253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7288"/>
            <a:ext cx="2403475" cy="189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8" name="Rectangle 3"/>
          <p:cNvSpPr txBox="1">
            <a:spLocks noChangeArrowheads="1"/>
          </p:cNvSpPr>
          <p:nvPr/>
        </p:nvSpPr>
        <p:spPr bwMode="auto">
          <a:xfrm>
            <a:off x="2397125" y="5641975"/>
            <a:ext cx="51816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>
                <a:solidFill>
                  <a:srgbClr val="FF0000"/>
                </a:solidFill>
                <a:latin typeface="Arial Black" pitchFamily="34" charset="0"/>
              </a:rPr>
              <a:t>Necessary and Proper (elastic clause) 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altLang="en-US" sz="1600">
                <a:solidFill>
                  <a:srgbClr val="FF0000"/>
                </a:solidFill>
                <a:latin typeface="Arial Black" pitchFamily="34" charset="0"/>
              </a:rPr>
              <a:t>constitution allows for any laws to be passed that Congress needed to carry out its functions</a:t>
            </a:r>
          </a:p>
        </p:txBody>
      </p:sp>
    </p:spTree>
    <p:extLst>
      <p:ext uri="{BB962C8B-B14F-4D97-AF65-F5344CB8AC3E}">
        <p14:creationId xmlns:p14="http://schemas.microsoft.com/office/powerpoint/2010/main" val="330381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873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6">
                    <a:tint val="1000"/>
                  </a:schemeClr>
                </a:solidFill>
                <a:latin typeface="Arial Black" pitchFamily="34" charset="0"/>
              </a:rPr>
              <a:t>Executive Branch</a:t>
            </a:r>
          </a:p>
        </p:txBody>
      </p:sp>
      <p:sp>
        <p:nvSpPr>
          <p:cNvPr id="23555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00200"/>
            <a:ext cx="4495800" cy="4525963"/>
          </a:xfrm>
        </p:spPr>
        <p:txBody>
          <a:bodyPr/>
          <a:lstStyle/>
          <a:p>
            <a:pPr eaLnBrk="1" hangingPunct="1"/>
            <a:r>
              <a:rPr lang="en-US" altLang="en-US" sz="1600" smtClean="0">
                <a:latin typeface="Arial Black" pitchFamily="34" charset="0"/>
              </a:rPr>
              <a:t>Framers wanted strong executive</a:t>
            </a:r>
          </a:p>
          <a:p>
            <a:pPr lvl="1" eaLnBrk="1" hangingPunct="1"/>
            <a:r>
              <a:rPr lang="en-US" altLang="en-US" sz="1600" smtClean="0">
                <a:latin typeface="Arial Black" pitchFamily="34" charset="0"/>
              </a:rPr>
              <a:t>Inspired by Massachusetts governor’s response to Shay’s rebellion</a:t>
            </a:r>
          </a:p>
          <a:p>
            <a:pPr lvl="1" eaLnBrk="1" hangingPunct="1"/>
            <a:endParaRPr lang="en-US" altLang="en-US" sz="1600" smtClean="0">
              <a:latin typeface="Arial Black" pitchFamily="34" charset="0"/>
            </a:endParaRPr>
          </a:p>
          <a:p>
            <a:pPr eaLnBrk="1" hangingPunct="1"/>
            <a:r>
              <a:rPr lang="en-US" altLang="en-US" sz="1600" smtClean="0">
                <a:latin typeface="Arial Black" pitchFamily="34" charset="0"/>
              </a:rPr>
              <a:t>Presidential powers:</a:t>
            </a:r>
          </a:p>
          <a:p>
            <a:pPr lvl="1" eaLnBrk="1" hangingPunct="1"/>
            <a:r>
              <a:rPr lang="en-US" altLang="en-US" sz="1600" smtClean="0">
                <a:latin typeface="Arial Black" pitchFamily="34" charset="0"/>
              </a:rPr>
              <a:t>Appointments to domestic offices</a:t>
            </a:r>
          </a:p>
          <a:p>
            <a:pPr lvl="1" eaLnBrk="1" hangingPunct="1"/>
            <a:r>
              <a:rPr lang="en-US" altLang="en-US" sz="1600" smtClean="0">
                <a:latin typeface="Arial Black" pitchFamily="34" charset="0"/>
              </a:rPr>
              <a:t>Appointments of federal judges</a:t>
            </a:r>
          </a:p>
          <a:p>
            <a:pPr lvl="1" eaLnBrk="1" hangingPunct="1"/>
            <a:r>
              <a:rPr lang="en-US" altLang="en-US" sz="1600" smtClean="0">
                <a:latin typeface="Arial Black" pitchFamily="34" charset="0"/>
              </a:rPr>
              <a:t>Commander in Chief of military</a:t>
            </a:r>
          </a:p>
          <a:p>
            <a:pPr lvl="2" eaLnBrk="1" hangingPunct="1"/>
            <a:r>
              <a:rPr lang="en-US" altLang="en-US" sz="1600" smtClean="0">
                <a:latin typeface="Arial Black" pitchFamily="34" charset="0"/>
              </a:rPr>
              <a:t>Gave power to wage war</a:t>
            </a:r>
          </a:p>
          <a:p>
            <a:pPr lvl="1" eaLnBrk="1" hangingPunct="1"/>
            <a:r>
              <a:rPr lang="en-US" altLang="en-US" sz="1600" smtClean="0">
                <a:latin typeface="Arial Black" pitchFamily="34" charset="0"/>
              </a:rPr>
              <a:t>Negotiate treaties</a:t>
            </a:r>
          </a:p>
        </p:txBody>
      </p:sp>
      <p:pic>
        <p:nvPicPr>
          <p:cNvPr id="2355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914400"/>
            <a:ext cx="1566863" cy="1576388"/>
          </a:xfrm>
        </p:spPr>
      </p:pic>
      <p:pic>
        <p:nvPicPr>
          <p:cNvPr id="2355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9088" y="1066800"/>
            <a:ext cx="2439987" cy="1373188"/>
          </a:xfrm>
        </p:spPr>
      </p:pic>
      <p:grpSp>
        <p:nvGrpSpPr>
          <p:cNvPr id="23558" name="Group 9"/>
          <p:cNvGrpSpPr>
            <a:grpSpLocks/>
          </p:cNvGrpSpPr>
          <p:nvPr/>
        </p:nvGrpSpPr>
        <p:grpSpPr bwMode="auto">
          <a:xfrm>
            <a:off x="4572000" y="2590800"/>
            <a:ext cx="4572000" cy="4267200"/>
            <a:chOff x="1714500" y="776287"/>
            <a:chExt cx="5715000" cy="6163973"/>
          </a:xfrm>
        </p:grpSpPr>
        <p:pic>
          <p:nvPicPr>
            <p:cNvPr id="23559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500" y="776287"/>
              <a:ext cx="5715000" cy="530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0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2" t="4582" r="4970" b="4073"/>
            <a:stretch>
              <a:fillRect/>
            </a:stretch>
          </p:blipFill>
          <p:spPr bwMode="auto">
            <a:xfrm>
              <a:off x="1730284" y="6116348"/>
              <a:ext cx="654231" cy="823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557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172200" cy="5635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6">
                    <a:tint val="1000"/>
                  </a:schemeClr>
                </a:solidFill>
                <a:latin typeface="Arial Black" pitchFamily="34" charset="0"/>
              </a:rPr>
              <a:t>Electoral College</a:t>
            </a:r>
          </a:p>
        </p:txBody>
      </p:sp>
      <p:sp>
        <p:nvSpPr>
          <p:cNvPr id="24579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838200"/>
            <a:ext cx="6172200" cy="4297363"/>
          </a:xfrm>
        </p:spPr>
        <p:txBody>
          <a:bodyPr/>
          <a:lstStyle/>
          <a:p>
            <a:pPr eaLnBrk="1" hangingPunct="1"/>
            <a:r>
              <a:rPr lang="en-US" altLang="en-US" sz="1600" smtClean="0">
                <a:latin typeface="Arial Black" pitchFamily="34" charset="0"/>
              </a:rPr>
              <a:t>Framers distrusted  direct democracy</a:t>
            </a:r>
          </a:p>
          <a:p>
            <a:pPr lvl="1" eaLnBrk="1" hangingPunct="1"/>
            <a:r>
              <a:rPr lang="en-US" altLang="en-US" sz="1600" smtClean="0">
                <a:latin typeface="Arial Black" pitchFamily="34" charset="0"/>
              </a:rPr>
              <a:t>Wanted Electoral College as protection</a:t>
            </a:r>
          </a:p>
          <a:p>
            <a:pPr lvl="1" eaLnBrk="1" hangingPunct="1"/>
            <a:r>
              <a:rPr lang="en-US" altLang="en-US" sz="1600" smtClean="0">
                <a:latin typeface="Arial Black" pitchFamily="34" charset="0"/>
              </a:rPr>
              <a:t>Electoral College vote determines Presidency, not popular vote</a:t>
            </a:r>
          </a:p>
          <a:p>
            <a:pPr eaLnBrk="1" hangingPunct="1"/>
            <a:r>
              <a:rPr lang="en-US" altLang="en-US" sz="1600" smtClean="0">
                <a:latin typeface="Arial Black" pitchFamily="34" charset="0"/>
              </a:rPr>
              <a:t>Initially gives advantage to larger states because electors are assigned at a number equal to Senators + Representatives</a:t>
            </a:r>
          </a:p>
          <a:p>
            <a:pPr eaLnBrk="1" hangingPunct="1"/>
            <a:r>
              <a:rPr lang="en-US" altLang="en-US" sz="1600" smtClean="0">
                <a:latin typeface="Arial Black" pitchFamily="34" charset="0"/>
              </a:rPr>
              <a:t>If no candidate gets majority election goes to House</a:t>
            </a:r>
          </a:p>
          <a:p>
            <a:pPr lvl="1" eaLnBrk="1" hangingPunct="1"/>
            <a:r>
              <a:rPr lang="en-US" altLang="en-US" sz="1600" smtClean="0">
                <a:latin typeface="Arial Black" pitchFamily="34" charset="0"/>
              </a:rPr>
              <a:t>Each state gets one vote in House – gives advantage to small states</a:t>
            </a:r>
          </a:p>
          <a:p>
            <a:pPr eaLnBrk="1" hangingPunct="1"/>
            <a:r>
              <a:rPr lang="en-US" altLang="en-US" sz="1600" smtClean="0">
                <a:latin typeface="Arial Black" pitchFamily="34" charset="0"/>
              </a:rPr>
              <a:t>Assumed achieving a majority of electoral votes would be difficult</a:t>
            </a:r>
          </a:p>
        </p:txBody>
      </p:sp>
      <p:pic>
        <p:nvPicPr>
          <p:cNvPr id="24580" name="Content Placeholder 11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4436" r="9114" b="16341"/>
          <a:stretch>
            <a:fillRect/>
          </a:stretch>
        </p:blipFill>
        <p:spPr>
          <a:xfrm>
            <a:off x="2498725" y="4546600"/>
            <a:ext cx="3994150" cy="2187575"/>
          </a:xfrm>
        </p:spPr>
      </p:pic>
      <p:pic>
        <p:nvPicPr>
          <p:cNvPr id="24581" name="Content Placeholder 10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2975" y="3886200"/>
            <a:ext cx="2593975" cy="2187575"/>
          </a:xfrm>
        </p:spPr>
      </p:pic>
      <p:sp>
        <p:nvSpPr>
          <p:cNvPr id="24582" name="TextBox 12"/>
          <p:cNvSpPr txBox="1">
            <a:spLocks noChangeArrowheads="1"/>
          </p:cNvSpPr>
          <p:nvPr/>
        </p:nvSpPr>
        <p:spPr bwMode="auto">
          <a:xfrm>
            <a:off x="4648200" y="6400800"/>
            <a:ext cx="14112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prstClr val="black"/>
                </a:solidFill>
                <a:latin typeface="Arial Black" pitchFamily="34" charset="0"/>
              </a:rPr>
              <a:t>2004 election</a:t>
            </a:r>
          </a:p>
        </p:txBody>
      </p:sp>
      <p:graphicFrame>
        <p:nvGraphicFramePr>
          <p:cNvPr id="24583" name="Object 8"/>
          <p:cNvGraphicFramePr>
            <a:graphicFrameLocks noChangeAspect="1"/>
          </p:cNvGraphicFramePr>
          <p:nvPr/>
        </p:nvGraphicFramePr>
        <p:xfrm>
          <a:off x="6207125" y="381000"/>
          <a:ext cx="2909888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Worksheet" r:id="rId5" imgW="3667147" imgH="5533908" progId="Excel.Sheet.12">
                  <p:embed/>
                </p:oleObj>
              </mc:Choice>
              <mc:Fallback>
                <p:oleObj name="Worksheet" r:id="rId5" imgW="3667147" imgH="5533908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7125" y="381000"/>
                        <a:ext cx="2909888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4" name="TextBox 13"/>
          <p:cNvSpPr txBox="1">
            <a:spLocks noChangeArrowheads="1"/>
          </p:cNvSpPr>
          <p:nvPr/>
        </p:nvSpPr>
        <p:spPr bwMode="auto">
          <a:xfrm>
            <a:off x="7004050" y="6611938"/>
            <a:ext cx="1143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prstClr val="white"/>
                </a:solidFill>
                <a:latin typeface="Arial Black" pitchFamily="34" charset="0"/>
              </a:rPr>
              <a:t>2000 Election</a:t>
            </a:r>
          </a:p>
        </p:txBody>
      </p:sp>
    </p:spTree>
    <p:extLst>
      <p:ext uri="{BB962C8B-B14F-4D97-AF65-F5344CB8AC3E}">
        <p14:creationId xmlns:p14="http://schemas.microsoft.com/office/powerpoint/2010/main" val="2931784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524000" y="76200"/>
            <a:ext cx="75438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300" b="1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Federalist vs. Anti-Federalist</a:t>
            </a:r>
            <a:br>
              <a:rPr lang="en-US" sz="3300" b="1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300" b="1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Strongholds at the End of the War</a:t>
            </a:r>
          </a:p>
        </p:txBody>
      </p:sp>
      <p:pic>
        <p:nvPicPr>
          <p:cNvPr id="60419" name="Picture 4" descr="304690_m_06_06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4445000" cy="5410200"/>
          </a:xfrm>
          <a:prstGeom prst="rect">
            <a:avLst/>
          </a:prstGeom>
          <a:solidFill>
            <a:srgbClr val="0000CC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871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accent6">
                    <a:tint val="1000"/>
                  </a:schemeClr>
                </a:solidFill>
                <a:latin typeface="Arial Black" pitchFamily="34" charset="0"/>
              </a:rPr>
              <a:t>Three Fifths Compromise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71600"/>
            <a:ext cx="5486400" cy="54864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latin typeface="Arial Black" pitchFamily="34" charset="0"/>
              </a:rPr>
              <a:t>South wanted slaves be counted for determining population for representation</a:t>
            </a:r>
          </a:p>
          <a:p>
            <a:pPr eaLnBrk="1" hangingPunct="1"/>
            <a:endParaRPr lang="en-US" altLang="en-US" sz="2800" smtClean="0">
              <a:latin typeface="Arial Black" pitchFamily="34" charset="0"/>
            </a:endParaRPr>
          </a:p>
          <a:p>
            <a:pPr eaLnBrk="1" hangingPunct="1"/>
            <a:r>
              <a:rPr lang="en-US" altLang="en-US" sz="2800" smtClean="0">
                <a:latin typeface="Arial Black" pitchFamily="34" charset="0"/>
              </a:rPr>
              <a:t>North wanted slaves to be counted for determining taxation</a:t>
            </a:r>
          </a:p>
          <a:p>
            <a:pPr eaLnBrk="1" hangingPunct="1"/>
            <a:endParaRPr lang="en-US" altLang="en-US" sz="2800" smtClean="0">
              <a:latin typeface="Arial Black" pitchFamily="34" charset="0"/>
            </a:endParaRPr>
          </a:p>
          <a:p>
            <a:pPr eaLnBrk="1" hangingPunct="1"/>
            <a:r>
              <a:rPr lang="en-US" altLang="en-US" sz="2800" smtClean="0">
                <a:latin typeface="Arial Black" pitchFamily="34" charset="0"/>
              </a:rPr>
              <a:t>Decided 3/5 of slaves would be counted.</a:t>
            </a:r>
          </a:p>
        </p:txBody>
      </p:sp>
      <p:pic>
        <p:nvPicPr>
          <p:cNvPr id="25604" name="Picture 5" descr="three-fifth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9100" y="1676400"/>
            <a:ext cx="3644900" cy="3657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210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6">
                    <a:tint val="1000"/>
                  </a:schemeClr>
                </a:solidFill>
                <a:latin typeface="Arial Black" pitchFamily="34" charset="0"/>
              </a:rPr>
              <a:t>Commerce Compromise</a:t>
            </a:r>
          </a:p>
        </p:txBody>
      </p:sp>
      <p:pic>
        <p:nvPicPr>
          <p:cNvPr id="26627" name="Picture 5" descr="trade_comp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822325"/>
            <a:ext cx="6400800" cy="60356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3962400" y="6389688"/>
            <a:ext cx="1066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white"/>
                </a:solidFill>
                <a:latin typeface="Arial Black" pitchFamily="34" charset="0"/>
              </a:rPr>
              <a:t>1807</a:t>
            </a:r>
          </a:p>
        </p:txBody>
      </p:sp>
    </p:spTree>
    <p:extLst>
      <p:ext uri="{BB962C8B-B14F-4D97-AF65-F5344CB8AC3E}">
        <p14:creationId xmlns:p14="http://schemas.microsoft.com/office/powerpoint/2010/main" val="368492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accent6">
                    <a:tint val="1000"/>
                  </a:schemeClr>
                </a:solidFill>
                <a:latin typeface="Arial Black" pitchFamily="34" charset="0"/>
              </a:rPr>
              <a:t>Structure of Government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9144000" cy="2185988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latin typeface="Arial Black" pitchFamily="34" charset="0"/>
              </a:rPr>
              <a:t>Three Branches of government</a:t>
            </a:r>
          </a:p>
          <a:p>
            <a:pPr lvl="1" eaLnBrk="1" hangingPunct="1"/>
            <a:r>
              <a:rPr lang="en-US" altLang="en-US" sz="2400" smtClean="0">
                <a:latin typeface="Arial Black" pitchFamily="34" charset="0"/>
              </a:rPr>
              <a:t>Executive </a:t>
            </a:r>
          </a:p>
          <a:p>
            <a:pPr lvl="1" eaLnBrk="1" hangingPunct="1"/>
            <a:r>
              <a:rPr lang="en-US" altLang="en-US" sz="2400" smtClean="0">
                <a:latin typeface="Arial Black" pitchFamily="34" charset="0"/>
              </a:rPr>
              <a:t>Legislative</a:t>
            </a:r>
          </a:p>
          <a:p>
            <a:pPr lvl="1" eaLnBrk="1" hangingPunct="1"/>
            <a:r>
              <a:rPr lang="en-US" altLang="en-US" sz="2400" smtClean="0">
                <a:latin typeface="Arial Black" pitchFamily="34" charset="0"/>
              </a:rPr>
              <a:t>Judicial</a:t>
            </a:r>
          </a:p>
        </p:txBody>
      </p:sp>
      <p:pic>
        <p:nvPicPr>
          <p:cNvPr id="27652" name="Picture 5" descr="Separation_of_Power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2209800"/>
            <a:ext cx="4876800" cy="4267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846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accent6">
                    <a:tint val="1000"/>
                  </a:schemeClr>
                </a:solidFill>
                <a:latin typeface="Arial Black" pitchFamily="34" charset="0"/>
              </a:rPr>
              <a:t>Checks and Balances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19200"/>
            <a:ext cx="4800600" cy="56388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Arial Black" pitchFamily="34" charset="0"/>
              </a:rPr>
              <a:t>Limited powers of different branches</a:t>
            </a:r>
          </a:p>
          <a:p>
            <a:pPr eaLnBrk="1" hangingPunct="1"/>
            <a:endParaRPr lang="en-US" altLang="en-US" smtClean="0">
              <a:latin typeface="Arial Black" pitchFamily="34" charset="0"/>
            </a:endParaRPr>
          </a:p>
          <a:p>
            <a:pPr lvl="1" eaLnBrk="1" hangingPunct="1"/>
            <a:r>
              <a:rPr lang="en-US" altLang="en-US" sz="2400" smtClean="0">
                <a:latin typeface="Arial Black" pitchFamily="34" charset="0"/>
              </a:rPr>
              <a:t>President could negotiate treaty, Congress has to ratify</a:t>
            </a:r>
          </a:p>
          <a:p>
            <a:pPr lvl="1" eaLnBrk="1" hangingPunct="1"/>
            <a:endParaRPr lang="en-US" altLang="en-US" sz="1200" smtClean="0">
              <a:latin typeface="Arial Black" pitchFamily="34" charset="0"/>
            </a:endParaRPr>
          </a:p>
          <a:p>
            <a:pPr lvl="1" eaLnBrk="1" hangingPunct="1"/>
            <a:r>
              <a:rPr lang="en-US" altLang="en-US" sz="2400" smtClean="0">
                <a:latin typeface="Arial Black" pitchFamily="34" charset="0"/>
              </a:rPr>
              <a:t>President can appoint officials, Congress must approve</a:t>
            </a:r>
          </a:p>
          <a:p>
            <a:pPr lvl="1" eaLnBrk="1" hangingPunct="1"/>
            <a:endParaRPr lang="en-US" altLang="en-US" sz="1200" smtClean="0">
              <a:latin typeface="Arial Black" pitchFamily="34" charset="0"/>
            </a:endParaRPr>
          </a:p>
          <a:p>
            <a:pPr lvl="1" eaLnBrk="1" hangingPunct="1"/>
            <a:r>
              <a:rPr lang="en-US" altLang="en-US" sz="2400" smtClean="0">
                <a:latin typeface="Arial Black" pitchFamily="34" charset="0"/>
              </a:rPr>
              <a:t>Only House can start bills regarding taxes, only Senate ratifies treaties</a:t>
            </a:r>
          </a:p>
        </p:txBody>
      </p:sp>
      <p:pic>
        <p:nvPicPr>
          <p:cNvPr id="28676" name="Picture 5" descr="Checks__Balances3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r="20256"/>
          <a:stretch>
            <a:fillRect/>
          </a:stretch>
        </p:blipFill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771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6">
                    <a:tint val="1000"/>
                  </a:schemeClr>
                </a:solidFill>
                <a:latin typeface="Arial Black" pitchFamily="34" charset="0"/>
              </a:rPr>
              <a:t>Judicial Branch</a:t>
            </a:r>
          </a:p>
        </p:txBody>
      </p:sp>
      <p:pic>
        <p:nvPicPr>
          <p:cNvPr id="29699" name="Picture 11" descr="Supreme-Cour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" y="1295400"/>
            <a:ext cx="2895600" cy="21431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3886200" y="1600200"/>
            <a:ext cx="52578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Supreme Court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Justices Appointed for life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9 Justices on the Court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Chief Justice Roberts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Justices Scalia, Kennedy, Thomas, Ginsberg, Breyer, Alito, Sotomayor, Kagan</a:t>
            </a:r>
          </a:p>
          <a:p>
            <a:pPr eaLnBrk="1" hangingPunct="1"/>
            <a:endParaRPr lang="en-US" altLang="en-US" sz="1600" smtClean="0">
              <a:latin typeface="Arial Black" pitchFamily="34" charset="0"/>
            </a:endParaRPr>
          </a:p>
          <a:p>
            <a:pPr eaLnBrk="1" hangingPunct="1"/>
            <a:r>
              <a:rPr lang="en-US" altLang="en-US" sz="1600" smtClean="0">
                <a:latin typeface="Arial Black" pitchFamily="34" charset="0"/>
              </a:rPr>
              <a:t>Made to hear all cases resulting from constitution</a:t>
            </a:r>
          </a:p>
          <a:p>
            <a:pPr eaLnBrk="1" hangingPunct="1"/>
            <a:r>
              <a:rPr lang="en-US" altLang="en-US" sz="1600" smtClean="0">
                <a:latin typeface="Arial Black" pitchFamily="34" charset="0"/>
              </a:rPr>
              <a:t>Can declare laws and actions unconstitutional</a:t>
            </a:r>
          </a:p>
        </p:txBody>
      </p:sp>
      <p:pic>
        <p:nvPicPr>
          <p:cNvPr id="2970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34290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84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1600" smtClean="0">
                <a:solidFill>
                  <a:srgbClr val="FF0000"/>
                </a:solidFill>
                <a:latin typeface="Arial Black" pitchFamily="34" charset="0"/>
              </a:rPr>
              <a:t>National Government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/>
            </a:pPr>
            <a:r>
              <a:rPr lang="en-US" sz="1600" dirty="0">
                <a:solidFill>
                  <a:srgbClr val="FF0000"/>
                </a:solidFill>
                <a:latin typeface="Arial Black" pitchFamily="34" charset="0"/>
              </a:rPr>
              <a:t>Powers </a:t>
            </a:r>
            <a:r>
              <a:rPr lang="en-US" sz="1600" dirty="0" smtClean="0">
                <a:solidFill>
                  <a:srgbClr val="FF0000"/>
                </a:solidFill>
                <a:latin typeface="Arial Black" pitchFamily="34" charset="0"/>
              </a:rPr>
              <a:t>granted:</a:t>
            </a:r>
            <a:endParaRPr lang="en-US" sz="1600" dirty="0">
              <a:solidFill>
                <a:srgbClr val="FF0000"/>
              </a:solidFill>
              <a:latin typeface="Arial Black" pitchFamily="34" charset="0"/>
            </a:endParaRPr>
          </a:p>
          <a:p>
            <a:pPr marL="548640" lvl="1" indent="-18288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>
                <a:solidFill>
                  <a:srgbClr val="FF0000"/>
                </a:solidFill>
                <a:latin typeface="Arial Black" pitchFamily="34" charset="0"/>
              </a:rPr>
              <a:t>Tax, control commerce, raise army and navy, conduct foreign </a:t>
            </a:r>
            <a:r>
              <a:rPr lang="en-US" sz="1600" dirty="0" smtClean="0">
                <a:solidFill>
                  <a:srgbClr val="FF0000"/>
                </a:solidFill>
                <a:latin typeface="Arial Black" pitchFamily="34" charset="0"/>
              </a:rPr>
              <a:t>relations</a:t>
            </a:r>
          </a:p>
          <a:p>
            <a:pPr marL="548640" lvl="1" indent="-18288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sz="1600" dirty="0">
              <a:solidFill>
                <a:srgbClr val="FF0000"/>
              </a:solidFill>
              <a:latin typeface="Arial Black" pitchFamily="34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/>
            </a:pPr>
            <a:r>
              <a:rPr lang="en-US" sz="1600" dirty="0">
                <a:solidFill>
                  <a:srgbClr val="FF0000"/>
                </a:solidFill>
                <a:latin typeface="Arial Black" pitchFamily="34" charset="0"/>
              </a:rPr>
              <a:t>Powers </a:t>
            </a:r>
            <a:r>
              <a:rPr lang="en-US" sz="1600" dirty="0" smtClean="0">
                <a:solidFill>
                  <a:srgbClr val="FF0000"/>
                </a:solidFill>
                <a:latin typeface="Arial Black" pitchFamily="34" charset="0"/>
              </a:rPr>
              <a:t>Denied</a:t>
            </a:r>
          </a:p>
          <a:p>
            <a:pPr marL="548640" lvl="1" indent="-1828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Black" pitchFamily="34" charset="0"/>
              </a:rPr>
              <a:t>Bills of Attainder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Black" pitchFamily="34" charset="0"/>
              </a:rPr>
              <a:t>Declaring </a:t>
            </a:r>
            <a:r>
              <a:rPr lang="en-US" sz="1600" dirty="0">
                <a:solidFill>
                  <a:srgbClr val="FF0000"/>
                </a:solidFill>
                <a:latin typeface="Arial Black" pitchFamily="34" charset="0"/>
              </a:rPr>
              <a:t>guilt without a trial</a:t>
            </a:r>
          </a:p>
          <a:p>
            <a:pPr marL="548640" lvl="1" indent="-1828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>
                <a:solidFill>
                  <a:srgbClr val="FF0000"/>
                </a:solidFill>
                <a:latin typeface="Arial Black" pitchFamily="34" charset="0"/>
              </a:rPr>
              <a:t>Ex Post Facto laws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Arial Black" pitchFamily="34" charset="0"/>
              </a:rPr>
              <a:t>Make an act a crime after it has been committed</a:t>
            </a:r>
          </a:p>
          <a:p>
            <a:pPr marL="548640" lvl="1" indent="-1828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>
                <a:solidFill>
                  <a:srgbClr val="FF0000"/>
                </a:solidFill>
                <a:latin typeface="Arial Black" pitchFamily="34" charset="0"/>
              </a:rPr>
              <a:t>Export Taxes</a:t>
            </a:r>
          </a:p>
          <a:p>
            <a:pPr marL="548640" lvl="1" indent="-1828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>
                <a:solidFill>
                  <a:srgbClr val="FF0000"/>
                </a:solidFill>
                <a:latin typeface="Arial Black" pitchFamily="34" charset="0"/>
              </a:rPr>
              <a:t>Titles of Nobility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dirty="0"/>
          </a:p>
        </p:txBody>
      </p:sp>
      <p:sp>
        <p:nvSpPr>
          <p:cNvPr id="30726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1600" smtClean="0">
                <a:solidFill>
                  <a:srgbClr val="0000FF"/>
                </a:solidFill>
                <a:latin typeface="Arial Black" pitchFamily="34" charset="0"/>
              </a:rPr>
              <a:t>Powers granted:</a:t>
            </a:r>
          </a:p>
          <a:p>
            <a:pPr lvl="1" eaLnBrk="1" hangingPunct="1"/>
            <a:r>
              <a:rPr lang="en-US" altLang="en-US" sz="1600" smtClean="0">
                <a:solidFill>
                  <a:srgbClr val="0000FF"/>
                </a:solidFill>
                <a:latin typeface="Arial Black" pitchFamily="34" charset="0"/>
              </a:rPr>
              <a:t>Make laws over daily life, anything not mentioned in the Constitution</a:t>
            </a:r>
          </a:p>
          <a:p>
            <a:pPr lvl="1" eaLnBrk="1" hangingPunct="1"/>
            <a:endParaRPr lang="en-US" altLang="en-US" sz="1600" smtClean="0">
              <a:solidFill>
                <a:srgbClr val="0000FF"/>
              </a:solidFill>
              <a:latin typeface="Arial Black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altLang="en-US" sz="1600" smtClean="0">
                <a:solidFill>
                  <a:srgbClr val="0000FF"/>
                </a:solidFill>
                <a:latin typeface="Arial Black" pitchFamily="34" charset="0"/>
              </a:rPr>
              <a:t>Powers denied</a:t>
            </a:r>
          </a:p>
          <a:p>
            <a:pPr lvl="1" eaLnBrk="1" hangingPunct="1"/>
            <a:r>
              <a:rPr lang="en-US" altLang="en-US" sz="1600" smtClean="0">
                <a:solidFill>
                  <a:srgbClr val="0000FF"/>
                </a:solidFill>
                <a:latin typeface="Arial Black" pitchFamily="34" charset="0"/>
              </a:rPr>
              <a:t>Treaty making</a:t>
            </a:r>
          </a:p>
          <a:p>
            <a:pPr lvl="1" eaLnBrk="1" hangingPunct="1"/>
            <a:r>
              <a:rPr lang="en-US" altLang="en-US" sz="1600" smtClean="0">
                <a:solidFill>
                  <a:srgbClr val="0000FF"/>
                </a:solidFill>
                <a:latin typeface="Arial Black" pitchFamily="34" charset="0"/>
              </a:rPr>
              <a:t>Coining money</a:t>
            </a:r>
          </a:p>
          <a:p>
            <a:pPr lvl="1" eaLnBrk="1" hangingPunct="1"/>
            <a:r>
              <a:rPr lang="en-US" altLang="en-US" sz="1600" smtClean="0">
                <a:solidFill>
                  <a:srgbClr val="0000FF"/>
                </a:solidFill>
                <a:latin typeface="Arial Black" pitchFamily="34" charset="0"/>
              </a:rPr>
              <a:t>Bills of attainder</a:t>
            </a:r>
          </a:p>
          <a:p>
            <a:pPr lvl="1" eaLnBrk="1" hangingPunct="1"/>
            <a:r>
              <a:rPr lang="en-US" altLang="en-US" sz="1600" smtClean="0">
                <a:solidFill>
                  <a:srgbClr val="0000FF"/>
                </a:solidFill>
                <a:latin typeface="Arial Black" pitchFamily="34" charset="0"/>
              </a:rPr>
              <a:t>Ex Post Facto laws</a:t>
            </a:r>
          </a:p>
          <a:p>
            <a:pPr lvl="1" eaLnBrk="1" hangingPunct="1"/>
            <a:r>
              <a:rPr lang="en-US" altLang="en-US" sz="1600" smtClean="0">
                <a:solidFill>
                  <a:srgbClr val="0000FF"/>
                </a:solidFill>
                <a:latin typeface="Arial Black" pitchFamily="34" charset="0"/>
              </a:rPr>
              <a:t>Levy duties on imports</a:t>
            </a:r>
          </a:p>
          <a:p>
            <a:pPr lvl="1" eaLnBrk="1" hangingPunct="1"/>
            <a:r>
              <a:rPr lang="en-US" altLang="en-US" sz="1600" smtClean="0">
                <a:solidFill>
                  <a:srgbClr val="0000FF"/>
                </a:solidFill>
                <a:latin typeface="Arial Black" pitchFamily="34" charset="0"/>
              </a:rPr>
              <a:t>Entering into agreements without Congressional approval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6">
                    <a:tint val="1000"/>
                  </a:schemeClr>
                </a:solidFill>
                <a:latin typeface="Arial Black" pitchFamily="34" charset="0"/>
              </a:rPr>
              <a:t>Powers given in Constitution</a:t>
            </a:r>
          </a:p>
        </p:txBody>
      </p:sp>
      <p:sp>
        <p:nvSpPr>
          <p:cNvPr id="30725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eaLnBrk="1" hangingPunct="1"/>
            <a:r>
              <a:rPr lang="en-US" altLang="en-US" sz="1600" smtClean="0">
                <a:solidFill>
                  <a:srgbClr val="0000FF"/>
                </a:solidFill>
                <a:latin typeface="Arial Black" pitchFamily="34" charset="0"/>
              </a:rPr>
              <a:t>State Governments</a:t>
            </a:r>
          </a:p>
        </p:txBody>
      </p:sp>
    </p:spTree>
    <p:extLst>
      <p:ext uri="{BB962C8B-B14F-4D97-AF65-F5344CB8AC3E}">
        <p14:creationId xmlns:p14="http://schemas.microsoft.com/office/powerpoint/2010/main" val="420714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0" y="274638"/>
            <a:ext cx="41148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accent6">
                    <a:tint val="1000"/>
                  </a:schemeClr>
                </a:solidFill>
                <a:latin typeface="Arial Black" pitchFamily="34" charset="0"/>
              </a:rPr>
              <a:t>Amendment process</a:t>
            </a:r>
          </a:p>
        </p:txBody>
      </p:sp>
      <p:pic>
        <p:nvPicPr>
          <p:cNvPr id="31747" name="Picture 5" descr="amendmen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25" y="228600"/>
            <a:ext cx="5337175" cy="6477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410200" y="1600200"/>
            <a:ext cx="3733800" cy="4525963"/>
          </a:xfrm>
        </p:spPr>
        <p:txBody>
          <a:bodyPr>
            <a:normAutofit lnSpcReduction="10000"/>
          </a:bodyPr>
          <a:lstStyle/>
          <a:p>
            <a:pPr eaLnBrk="1" hangingPunct="1"/>
            <a:endParaRPr lang="en-US" altLang="en-US" sz="2000" smtClean="0">
              <a:latin typeface="Arial Black" pitchFamily="34" charset="0"/>
            </a:endParaRPr>
          </a:p>
          <a:p>
            <a:pPr eaLnBrk="1" hangingPunct="1"/>
            <a:endParaRPr lang="en-US" altLang="en-US" sz="2000" smtClean="0">
              <a:latin typeface="Arial Black" pitchFamily="34" charset="0"/>
            </a:endParaRPr>
          </a:p>
          <a:p>
            <a:pPr eaLnBrk="1" hangingPunct="1"/>
            <a:r>
              <a:rPr lang="en-US" altLang="en-US" sz="2000" smtClean="0">
                <a:latin typeface="Arial Black" pitchFamily="34" charset="0"/>
              </a:rPr>
              <a:t>Allowed for changes to Constitution</a:t>
            </a:r>
          </a:p>
          <a:p>
            <a:pPr lvl="1" eaLnBrk="1" hangingPunct="1"/>
            <a:r>
              <a:rPr lang="en-US" altLang="en-US" smtClean="0">
                <a:latin typeface="Arial Black" pitchFamily="34" charset="0"/>
              </a:rPr>
              <a:t>Process intentionally made cumbersome and slow to reduce political, emotional or reactionary changes</a:t>
            </a:r>
          </a:p>
        </p:txBody>
      </p:sp>
    </p:spTree>
    <p:extLst>
      <p:ext uri="{BB962C8B-B14F-4D97-AF65-F5344CB8AC3E}">
        <p14:creationId xmlns:p14="http://schemas.microsoft.com/office/powerpoint/2010/main" val="96088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295400"/>
            <a:ext cx="8229600" cy="4191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GO TO THE NEXT POWER POINT TO FIND OUT HOW THE CONSTITUTION WAS ACTUALLY ADOPTED IN THE U.S.  -- THERE WAS A MAJOR STRUGGLE BETWEEN THE FEDERALISTS AND ANTI-FEDERALISTS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540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Placeholder 4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4040188" cy="6397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  <a:latin typeface="Arial Black" pitchFamily="34" charset="0"/>
              </a:rPr>
              <a:t>Colonies</a:t>
            </a:r>
          </a:p>
        </p:txBody>
      </p:sp>
      <p:sp>
        <p:nvSpPr>
          <p:cNvPr id="3076" name="Content Placeholder 5"/>
          <p:cNvSpPr>
            <a:spLocks noGrp="1"/>
          </p:cNvSpPr>
          <p:nvPr>
            <p:ph sz="half" idx="2"/>
          </p:nvPr>
        </p:nvSpPr>
        <p:spPr>
          <a:xfrm>
            <a:off x="0" y="1066800"/>
            <a:ext cx="4497388" cy="1600200"/>
          </a:xfrm>
        </p:spPr>
        <p:txBody>
          <a:bodyPr rtlCol="0"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Black" pitchFamily="34" charset="0"/>
              </a:rPr>
              <a:t>Voting limited only to property owning males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Black" pitchFamily="34" charset="0"/>
              </a:rPr>
              <a:t>Most colonies western settlers were not represented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Black" pitchFamily="34" charset="0"/>
              </a:rPr>
              <a:t>Supporters of aristocracy and traditional European values</a:t>
            </a:r>
          </a:p>
        </p:txBody>
      </p:sp>
      <p:sp>
        <p:nvSpPr>
          <p:cNvPr id="3078" name="Content Placeholder 7"/>
          <p:cNvSpPr>
            <a:spLocks noGrp="1"/>
          </p:cNvSpPr>
          <p:nvPr>
            <p:ph sz="quarter" idx="4"/>
          </p:nvPr>
        </p:nvSpPr>
        <p:spPr>
          <a:xfrm>
            <a:off x="4586288" y="990600"/>
            <a:ext cx="4572000" cy="2667000"/>
          </a:xfrm>
        </p:spPr>
        <p:txBody>
          <a:bodyPr rtlCol="0"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smtClean="0">
                <a:solidFill>
                  <a:srgbClr val="0070C0"/>
                </a:solidFill>
                <a:latin typeface="Arial Black" pitchFamily="34" charset="0"/>
              </a:rPr>
              <a:t>More property was available after war, so most white males earned right to vote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smtClean="0">
                <a:solidFill>
                  <a:srgbClr val="0070C0"/>
                </a:solidFill>
                <a:latin typeface="Arial Black" pitchFamily="34" charset="0"/>
              </a:rPr>
              <a:t>Improved representation for westerners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smtClean="0">
                <a:solidFill>
                  <a:srgbClr val="0070C0"/>
                </a:solidFill>
                <a:latin typeface="Arial Black" pitchFamily="34" charset="0"/>
              </a:rPr>
              <a:t>Titles reflecting wealth and status used for all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smtClean="0">
                <a:solidFill>
                  <a:srgbClr val="0070C0"/>
                </a:solidFill>
                <a:latin typeface="Arial Black" pitchFamily="34" charset="0"/>
              </a:rPr>
              <a:t>Primogeniture and inheritance laws changed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600" smtClean="0">
                <a:solidFill>
                  <a:srgbClr val="0070C0"/>
                </a:solidFill>
                <a:latin typeface="Arial Black" pitchFamily="34" charset="0"/>
              </a:rPr>
              <a:t>Indentured servitude challenged</a:t>
            </a:r>
          </a:p>
        </p:txBody>
      </p:sp>
      <p:sp>
        <p:nvSpPr>
          <p:cNvPr id="307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tint val="1000"/>
                  </a:schemeClr>
                </a:solidFill>
                <a:latin typeface="Arial Black" pitchFamily="34" charset="0"/>
              </a:rPr>
              <a:t>Equality in the states</a:t>
            </a:r>
          </a:p>
        </p:txBody>
      </p:sp>
      <p:sp>
        <p:nvSpPr>
          <p:cNvPr id="7173" name="Text Placeholder 6"/>
          <p:cNvSpPr>
            <a:spLocks noGrp="1"/>
          </p:cNvSpPr>
          <p:nvPr>
            <p:ph type="body" idx="3"/>
          </p:nvPr>
        </p:nvSpPr>
        <p:spPr>
          <a:xfrm>
            <a:off x="4611688" y="457200"/>
            <a:ext cx="4041775" cy="639763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70C0"/>
                </a:solidFill>
                <a:latin typeface="Arial Black" pitchFamily="34" charset="0"/>
              </a:rPr>
              <a:t>States</a:t>
            </a:r>
          </a:p>
        </p:txBody>
      </p:sp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2543175"/>
            <a:ext cx="2346325" cy="13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900488"/>
            <a:ext cx="1844675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5"/>
          <p:cNvSpPr txBox="1">
            <a:spLocks/>
          </p:cNvSpPr>
          <p:nvPr/>
        </p:nvSpPr>
        <p:spPr bwMode="auto">
          <a:xfrm>
            <a:off x="0" y="3846513"/>
            <a:ext cx="7272338" cy="26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 Black" pitchFamily="34" charset="0"/>
              </a:rPr>
              <a:t>Early successes and failures with abolition </a:t>
            </a:r>
          </a:p>
          <a:p>
            <a:pPr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 Black" pitchFamily="34" charset="0"/>
              </a:rPr>
              <a:t>Steps to Abolition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 Black" pitchFamily="34" charset="0"/>
              </a:rPr>
              <a:t>1774 Rhode Island banned slavery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 Black" pitchFamily="34" charset="0"/>
              </a:rPr>
              <a:t>1775 Quakers create anti slavery society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 Black" pitchFamily="34" charset="0"/>
              </a:rPr>
              <a:t>Jefferson tried to include slave trade as a fault of King George, but southern states kept it out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 Black" pitchFamily="34" charset="0"/>
              </a:rPr>
              <a:t>Gradual emancipation began, especially in the north</a:t>
            </a:r>
          </a:p>
          <a:p>
            <a:pPr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 Black" pitchFamily="34" charset="0"/>
              </a:rPr>
              <a:t>Severe discrimination and segregation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 Black" pitchFamily="34" charset="0"/>
              </a:rPr>
              <a:t>Denied ability to own property, vote, hold certain jobs, marry, attend school</a:t>
            </a:r>
            <a:endParaRPr lang="en-US" sz="16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75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6">
                    <a:tint val="1000"/>
                  </a:schemeClr>
                </a:solidFill>
                <a:latin typeface="Arial Black" pitchFamily="34" charset="0"/>
              </a:rPr>
              <a:t>Republican Motherhood and Women’s rights</a:t>
            </a:r>
          </a:p>
        </p:txBody>
      </p:sp>
      <p:sp>
        <p:nvSpPr>
          <p:cNvPr id="8195" name="Text Placeholder 7"/>
          <p:cNvSpPr>
            <a:spLocks noGrp="1"/>
          </p:cNvSpPr>
          <p:nvPr>
            <p:ph sz="half" idx="1"/>
          </p:nvPr>
        </p:nvSpPr>
        <p:spPr>
          <a:xfrm>
            <a:off x="6350" y="1524000"/>
            <a:ext cx="4946650" cy="4525963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en-US" sz="1600" dirty="0" smtClean="0">
                <a:latin typeface="Arial Black" pitchFamily="34" charset="0"/>
              </a:rPr>
              <a:t>Abigail Adams chided husband John Adams “don’t forget the women”</a:t>
            </a:r>
          </a:p>
          <a:p>
            <a:pPr eaLnBrk="1" hangingPunct="1"/>
            <a:endParaRPr lang="en-US" altLang="en-US" sz="1600" dirty="0" smtClean="0">
              <a:latin typeface="Arial Black" pitchFamily="34" charset="0"/>
            </a:endParaRPr>
          </a:p>
          <a:p>
            <a:pPr eaLnBrk="1" hangingPunct="1"/>
            <a:r>
              <a:rPr lang="en-US" altLang="en-US" sz="1600" dirty="0" smtClean="0">
                <a:latin typeface="Arial Black" pitchFamily="34" charset="0"/>
              </a:rPr>
              <a:t>“Civic Virtue” selfless commitment to public good was essential to republic</a:t>
            </a:r>
          </a:p>
          <a:p>
            <a:pPr lvl="1" eaLnBrk="1" hangingPunct="1"/>
            <a:r>
              <a:rPr lang="en-US" altLang="en-US" sz="1600" dirty="0" smtClean="0">
                <a:latin typeface="Arial Black" pitchFamily="34" charset="0"/>
              </a:rPr>
              <a:t>Mothers responsible for moral education of youth</a:t>
            </a:r>
          </a:p>
          <a:p>
            <a:pPr lvl="1" eaLnBrk="1" hangingPunct="1"/>
            <a:r>
              <a:rPr lang="en-US" altLang="en-US" sz="1600" dirty="0" smtClean="0">
                <a:latin typeface="Arial Black" pitchFamily="34" charset="0"/>
              </a:rPr>
              <a:t>Women seen as keepers of nation’s conscience</a:t>
            </a:r>
          </a:p>
          <a:p>
            <a:pPr lvl="1" eaLnBrk="1" hangingPunct="1"/>
            <a:r>
              <a:rPr lang="en-US" altLang="en-US" sz="1600" dirty="0" smtClean="0">
                <a:latin typeface="Arial Black" pitchFamily="34" charset="0"/>
              </a:rPr>
              <a:t>Educated women seen as better protectors of virtue</a:t>
            </a:r>
          </a:p>
          <a:p>
            <a:pPr lvl="1" eaLnBrk="1" hangingPunct="1"/>
            <a:r>
              <a:rPr lang="en-US" altLang="en-US" sz="1600" dirty="0" smtClean="0">
                <a:latin typeface="Arial Black" pitchFamily="34" charset="0"/>
              </a:rPr>
              <a:t>Women seen as vital to protection of republic</a:t>
            </a:r>
          </a:p>
        </p:txBody>
      </p:sp>
      <p:sp>
        <p:nvSpPr>
          <p:cNvPr id="8196" name="Content Placeholder 10"/>
          <p:cNvSpPr>
            <a:spLocks noGrp="1"/>
          </p:cNvSpPr>
          <p:nvPr>
            <p:ph sz="half" idx="2"/>
          </p:nvPr>
        </p:nvSpPr>
        <p:spPr>
          <a:xfrm>
            <a:off x="4876800" y="609600"/>
            <a:ext cx="4267200" cy="6248400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1600" smtClean="0">
                <a:solidFill>
                  <a:srgbClr val="FF3300"/>
                </a:solidFill>
                <a:latin typeface="French Script MT" pitchFamily="66" charset="0"/>
              </a:rPr>
              <a:t>"I long to hear that you have declared an independency. And, by the way, in the new code of laws which I suppose it will be necessary for you to make, I desire you would remember the ladies and be more generous and favorable to them than your ancestors. </a:t>
            </a:r>
          </a:p>
          <a:p>
            <a:pPr marL="0" indent="0" eaLnBrk="1" hangingPunct="1">
              <a:buFontTx/>
              <a:buNone/>
            </a:pPr>
            <a:endParaRPr lang="en-US" altLang="en-US" sz="1600" smtClean="0">
              <a:solidFill>
                <a:srgbClr val="FF3300"/>
              </a:solidFill>
              <a:latin typeface="French Script MT" pitchFamily="66" charset="0"/>
            </a:endParaRPr>
          </a:p>
          <a:p>
            <a:pPr marL="0" indent="0" eaLnBrk="1" hangingPunct="1">
              <a:buFontTx/>
              <a:buNone/>
            </a:pPr>
            <a:r>
              <a:rPr lang="en-US" altLang="en-US" sz="1600" smtClean="0">
                <a:solidFill>
                  <a:srgbClr val="FF3300"/>
                </a:solidFill>
                <a:latin typeface="French Script MT" pitchFamily="66" charset="0"/>
              </a:rPr>
              <a:t>"Do not put such unlimited power into the hands of the husbands. </a:t>
            </a:r>
          </a:p>
          <a:p>
            <a:pPr marL="0" indent="0" eaLnBrk="1" hangingPunct="1">
              <a:buFontTx/>
              <a:buNone/>
            </a:pPr>
            <a:r>
              <a:rPr lang="en-US" altLang="en-US" sz="1600" smtClean="0">
                <a:solidFill>
                  <a:srgbClr val="FF3300"/>
                </a:solidFill>
                <a:latin typeface="French Script MT" pitchFamily="66" charset="0"/>
              </a:rPr>
              <a:t>"Remember, all men would be tyrants if they could. If particular care and attention is not paid to the ladies, we are determined to foment a rebellion, and will not hold ourselves bound by any laws in which we have no voice or representation. </a:t>
            </a:r>
          </a:p>
          <a:p>
            <a:pPr marL="0" indent="0" eaLnBrk="1" hangingPunct="1">
              <a:buFontTx/>
              <a:buNone/>
            </a:pPr>
            <a:endParaRPr lang="en-US" altLang="en-US" sz="1600" smtClean="0">
              <a:solidFill>
                <a:srgbClr val="FF3300"/>
              </a:solidFill>
              <a:latin typeface="French Script MT" pitchFamily="66" charset="0"/>
            </a:endParaRPr>
          </a:p>
          <a:p>
            <a:pPr marL="0" indent="0" eaLnBrk="1" hangingPunct="1">
              <a:buFontTx/>
              <a:buNone/>
            </a:pPr>
            <a:r>
              <a:rPr lang="en-US" altLang="en-US" sz="1600" smtClean="0">
                <a:solidFill>
                  <a:srgbClr val="FF3300"/>
                </a:solidFill>
                <a:latin typeface="French Script MT" pitchFamily="66" charset="0"/>
              </a:rPr>
              <a:t>"That your sex are naturally tyrannical is a truth so thoroughly established as to admit of no dispute; but such of you as wish to be happy willingly give up -- the harsh tide of master for the more tender and endearing one of friend. </a:t>
            </a:r>
          </a:p>
          <a:p>
            <a:pPr marL="0" indent="0" eaLnBrk="1" hangingPunct="1">
              <a:buFontTx/>
              <a:buNone/>
            </a:pPr>
            <a:endParaRPr lang="en-US" altLang="en-US" sz="1600" smtClean="0">
              <a:solidFill>
                <a:srgbClr val="FF3300"/>
              </a:solidFill>
              <a:latin typeface="French Script MT" pitchFamily="66" charset="0"/>
            </a:endParaRPr>
          </a:p>
          <a:p>
            <a:pPr marL="0" indent="0" eaLnBrk="1" hangingPunct="1">
              <a:buFontTx/>
              <a:buNone/>
            </a:pPr>
            <a:r>
              <a:rPr lang="en-US" altLang="en-US" sz="1600" smtClean="0">
                <a:solidFill>
                  <a:srgbClr val="FF3300"/>
                </a:solidFill>
                <a:latin typeface="French Script MT" pitchFamily="66" charset="0"/>
              </a:rPr>
              <a:t>"Why, then, not put it out of the power of the vicious and the lawless to use us with cruelty and indignity with impunity? </a:t>
            </a:r>
          </a:p>
          <a:p>
            <a:pPr marL="0" indent="0" eaLnBrk="1" hangingPunct="1">
              <a:buFontTx/>
              <a:buNone/>
            </a:pPr>
            <a:r>
              <a:rPr lang="en-US" altLang="en-US" sz="1600" smtClean="0">
                <a:solidFill>
                  <a:srgbClr val="FF3300"/>
                </a:solidFill>
                <a:latin typeface="French Script MT" pitchFamily="66" charset="0"/>
              </a:rPr>
              <a:t>"Men of sense in all ages abhor those customs which treat us only as the (servants) of your sex; regard us then as being placed by Providence under your protection, and in imitation of the Supreme Being make use of that power only for our happiness."</a:t>
            </a:r>
          </a:p>
        </p:txBody>
      </p:sp>
    </p:spTree>
    <p:extLst>
      <p:ext uri="{BB962C8B-B14F-4D97-AF65-F5344CB8AC3E}">
        <p14:creationId xmlns:p14="http://schemas.microsoft.com/office/powerpoint/2010/main" val="826830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algn="ctr" eaLnBrk="1" fontAlgn="auto" hangingPunct="1">
              <a:spcAft>
                <a:spcPts val="1000"/>
              </a:spcAft>
              <a:defRPr/>
            </a:pPr>
            <a:r>
              <a:rPr lang="en-US" sz="2800" dirty="0" smtClean="0">
                <a:solidFill>
                  <a:schemeClr val="accent6">
                    <a:tint val="1000"/>
                  </a:schemeClr>
                </a:solidFill>
                <a:latin typeface="Arial Black" pitchFamily="34" charset="0"/>
              </a:rPr>
              <a:t>Constitution Making in States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275" y="762000"/>
            <a:ext cx="6542088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1776 Continental Congress called on colonies to make state constitutions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Written frame of government for the states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English constitution was not one document, was several combined with tradition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Constitutions seen as fundamental – superior to ordinary legislation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600" smtClean="0"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State sovereignty comes from people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Most states kept versions of colonial governments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Some states just removed reference to the King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Just needed small changes to limit chances of tyranny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600" smtClean="0"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State Assemblies believed they had right to make Constitution since they were elected</a:t>
            </a:r>
          </a:p>
        </p:txBody>
      </p:sp>
      <p:grpSp>
        <p:nvGrpSpPr>
          <p:cNvPr id="9220" name="Group 1"/>
          <p:cNvGrpSpPr>
            <a:grpSpLocks/>
          </p:cNvGrpSpPr>
          <p:nvPr/>
        </p:nvGrpSpPr>
        <p:grpSpPr bwMode="auto">
          <a:xfrm>
            <a:off x="6559550" y="1066800"/>
            <a:ext cx="2466975" cy="3289300"/>
            <a:chOff x="6553200" y="533400"/>
            <a:chExt cx="2465801" cy="3288726"/>
          </a:xfrm>
        </p:grpSpPr>
        <p:grpSp>
          <p:nvGrpSpPr>
            <p:cNvPr id="9223" name="Group 7"/>
            <p:cNvGrpSpPr>
              <a:grpSpLocks/>
            </p:cNvGrpSpPr>
            <p:nvPr/>
          </p:nvGrpSpPr>
          <p:grpSpPr bwMode="auto">
            <a:xfrm>
              <a:off x="6553200" y="533400"/>
              <a:ext cx="2458874" cy="1524000"/>
              <a:chOff x="1602" y="1980"/>
              <a:chExt cx="3534" cy="2340"/>
            </a:xfrm>
          </p:grpSpPr>
          <p:pic>
            <p:nvPicPr>
              <p:cNvPr id="9226" name="Picture 5" descr="NY Capitol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959"/>
              <a:stretch>
                <a:fillRect/>
              </a:stretch>
            </p:blipFill>
            <p:spPr bwMode="auto">
              <a:xfrm>
                <a:off x="1632" y="1980"/>
                <a:ext cx="3504" cy="23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9227" name="Text Box 6"/>
              <p:cNvSpPr txBox="1">
                <a:spLocks noChangeArrowheads="1"/>
              </p:cNvSpPr>
              <p:nvPr/>
            </p:nvSpPr>
            <p:spPr bwMode="auto">
              <a:xfrm>
                <a:off x="1602" y="4020"/>
                <a:ext cx="3504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prstClr val="black"/>
                    </a:solidFill>
                    <a:latin typeface="Arial Black" pitchFamily="34" charset="0"/>
                  </a:rPr>
                  <a:t>New York State Capitol, Albany</a:t>
                </a:r>
              </a:p>
            </p:txBody>
          </p:sp>
        </p:grpSp>
        <p:pic>
          <p:nvPicPr>
            <p:cNvPr id="9224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4129" y="2057399"/>
              <a:ext cx="959671" cy="17300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5" name="Picture 7" descr="constitution_ny_p3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9064" y="2642614"/>
              <a:ext cx="1466909" cy="1712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922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5421313"/>
            <a:ext cx="243840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438400" y="4876800"/>
            <a:ext cx="65532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Black" pitchFamily="34" charset="0"/>
              </a:rPr>
              <a:t>Concord Protest (MA)</a:t>
            </a:r>
          </a:p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Black" pitchFamily="34" charset="0"/>
              </a:rPr>
              <a:t>wanted special constitutional convention to write constitutions, not the regular assemblies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Black" pitchFamily="34" charset="0"/>
              </a:rPr>
              <a:t>Massachusetts also submit final draft to people for approval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Black" pitchFamily="34" charset="0"/>
              </a:rPr>
              <a:t>Precedent for National Constitutional Convention</a:t>
            </a:r>
          </a:p>
        </p:txBody>
      </p:sp>
    </p:spTree>
    <p:extLst>
      <p:ext uri="{BB962C8B-B14F-4D97-AF65-F5344CB8AC3E}">
        <p14:creationId xmlns:p14="http://schemas.microsoft.com/office/powerpoint/2010/main" val="2250835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4"/>
          <p:cNvGrpSpPr>
            <a:grpSpLocks/>
          </p:cNvGrpSpPr>
          <p:nvPr/>
        </p:nvGrpSpPr>
        <p:grpSpPr bwMode="auto">
          <a:xfrm>
            <a:off x="6129338" y="422275"/>
            <a:ext cx="2754312" cy="4030663"/>
            <a:chOff x="2352" y="383"/>
            <a:chExt cx="3264" cy="3937"/>
          </a:xfrm>
        </p:grpSpPr>
        <p:pic>
          <p:nvPicPr>
            <p:cNvPr id="10248" name="Picture 5" descr="free speec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1056"/>
              <a:ext cx="52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9" name="Picture 6" descr="religio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432"/>
              <a:ext cx="1500" cy="1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0" name="Picture 7" descr="newspapers_periodical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0000">
              <a:off x="4176" y="1632"/>
              <a:ext cx="1362" cy="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Picture 8" descr="jury tria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1666" b="21667"/>
            <a:stretch>
              <a:fillRect/>
            </a:stretch>
          </p:blipFill>
          <p:spPr bwMode="auto">
            <a:xfrm>
              <a:off x="2976" y="3139"/>
              <a:ext cx="2640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2" name="Picture 9" descr="rifle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141"/>
            <a:stretch>
              <a:fillRect/>
            </a:stretch>
          </p:blipFill>
          <p:spPr bwMode="auto">
            <a:xfrm rot="-1620000">
              <a:off x="2352" y="2208"/>
              <a:ext cx="1797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10" descr="star of david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383"/>
              <a:ext cx="318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Rectangle 3"/>
          <p:cNvSpPr>
            <a:spLocks noGrp="1" noChangeArrowheads="1"/>
          </p:cNvSpPr>
          <p:nvPr>
            <p:ph idx="1"/>
          </p:nvPr>
        </p:nvSpPr>
        <p:spPr>
          <a:xfrm>
            <a:off x="14288" y="771525"/>
            <a:ext cx="6310312" cy="5257800"/>
          </a:xfrm>
        </p:spPr>
        <p:txBody>
          <a:bodyPr/>
          <a:lstStyle/>
          <a:p>
            <a:pPr eaLnBrk="1" hangingPunct="1"/>
            <a:r>
              <a:rPr lang="en-US" altLang="en-US" sz="1600" smtClean="0">
                <a:latin typeface="Arial Black" pitchFamily="34" charset="0"/>
              </a:rPr>
              <a:t>Began with declaration of independence</a:t>
            </a:r>
          </a:p>
          <a:p>
            <a:pPr eaLnBrk="1" hangingPunct="1"/>
            <a:r>
              <a:rPr lang="en-US" altLang="en-US" sz="1600" smtClean="0">
                <a:latin typeface="Arial Black" pitchFamily="34" charset="0"/>
              </a:rPr>
              <a:t>Declared bill of rights for citizens</a:t>
            </a:r>
          </a:p>
          <a:p>
            <a:pPr lvl="1" eaLnBrk="1" hangingPunct="1"/>
            <a:r>
              <a:rPr lang="en-US" altLang="en-US" sz="1600" smtClean="0">
                <a:latin typeface="Arial Black" pitchFamily="34" charset="0"/>
              </a:rPr>
              <a:t>Freedom of press, petition, from unreasonable searches, from standing armies, right to trial by jury</a:t>
            </a:r>
          </a:p>
          <a:p>
            <a:pPr eaLnBrk="1" hangingPunct="1"/>
            <a:endParaRPr lang="en-US" altLang="en-US" sz="1600" smtClean="0"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Most had two house legislature and a governor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Lower House members were elected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Required frequent reelection to insure closer connection between legislators and constituents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600" smtClean="0"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Limited power of governor (executive branch)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Couldn’t veto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Term limited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Could be impeached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600" smtClean="0"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600" smtClean="0">
                <a:latin typeface="Arial Black" pitchFamily="34" charset="0"/>
              </a:rPr>
              <a:t>Judicial and Executive branches were intentionally kept weak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-20638" y="65088"/>
            <a:ext cx="6937376" cy="4286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1000"/>
              </a:spcAft>
              <a:defRPr/>
            </a:pPr>
            <a:r>
              <a:rPr lang="en-US" sz="2800" dirty="0" smtClean="0">
                <a:solidFill>
                  <a:schemeClr val="accent6">
                    <a:tint val="1000"/>
                  </a:schemeClr>
                </a:solidFill>
                <a:latin typeface="Arial Black" pitchFamily="34" charset="0"/>
              </a:rPr>
              <a:t>The new state constitutions</a:t>
            </a:r>
          </a:p>
        </p:txBody>
      </p:sp>
      <p:pic>
        <p:nvPicPr>
          <p:cNvPr id="1024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5703888"/>
            <a:ext cx="1901825" cy="11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4452938"/>
            <a:ext cx="1897062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5703888"/>
            <a:ext cx="2036762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32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638800"/>
          </a:xfrm>
        </p:spPr>
        <p:txBody>
          <a:bodyPr/>
          <a:lstStyle/>
          <a:p>
            <a:pPr eaLnBrk="1" hangingPunct="1"/>
            <a:r>
              <a:rPr lang="en-US" altLang="en-US" sz="1800" smtClean="0">
                <a:latin typeface="Arial Black" pitchFamily="34" charset="0"/>
              </a:rPr>
              <a:t>Royal and Loyalist’s lands were taken over by the States</a:t>
            </a:r>
          </a:p>
          <a:p>
            <a:pPr lvl="1" eaLnBrk="1" hangingPunct="1"/>
            <a:r>
              <a:rPr lang="en-US" altLang="en-US" sz="1800" smtClean="0">
                <a:latin typeface="Arial Black" pitchFamily="34" charset="0"/>
              </a:rPr>
              <a:t>Some land was made available to the people, which prevented radicalization or continuation of revolution by the lower classes</a:t>
            </a:r>
          </a:p>
          <a:p>
            <a:pPr lvl="1" eaLnBrk="1" hangingPunct="1"/>
            <a:endParaRPr lang="en-US" altLang="en-US" sz="1800" smtClean="0">
              <a:latin typeface="Arial Black" pitchFamily="34" charset="0"/>
            </a:endParaRPr>
          </a:p>
          <a:p>
            <a:pPr eaLnBrk="1" hangingPunct="1"/>
            <a:r>
              <a:rPr lang="en-US" altLang="en-US" sz="1800" smtClean="0">
                <a:latin typeface="Arial Black" pitchFamily="34" charset="0"/>
              </a:rPr>
              <a:t>American manufacturing was stimulated through non-importation agreements</a:t>
            </a:r>
          </a:p>
          <a:p>
            <a:pPr eaLnBrk="1" hangingPunct="1"/>
            <a:endParaRPr lang="en-US" altLang="en-US" sz="1800" smtClean="0">
              <a:latin typeface="Arial Black" pitchFamily="34" charset="0"/>
            </a:endParaRPr>
          </a:p>
          <a:p>
            <a:pPr eaLnBrk="1" hangingPunct="1"/>
            <a:r>
              <a:rPr lang="en-US" altLang="en-US" sz="1800" smtClean="0">
                <a:latin typeface="Arial Black" pitchFamily="34" charset="0"/>
              </a:rPr>
              <a:t>America lost  access and protection of Britain</a:t>
            </a:r>
          </a:p>
          <a:p>
            <a:pPr lvl="1" eaLnBrk="1" hangingPunct="1"/>
            <a:r>
              <a:rPr lang="en-US" altLang="en-US" sz="1800" smtClean="0">
                <a:latin typeface="Arial Black" pitchFamily="34" charset="0"/>
              </a:rPr>
              <a:t>Navigation laws prevented American trade with British colonies</a:t>
            </a:r>
          </a:p>
          <a:p>
            <a:pPr lvl="1" eaLnBrk="1" hangingPunct="1"/>
            <a:r>
              <a:rPr lang="en-US" altLang="en-US" sz="1800" smtClean="0">
                <a:latin typeface="Arial Black" pitchFamily="34" charset="0"/>
              </a:rPr>
              <a:t>But began trading globally from Baltic to China</a:t>
            </a:r>
          </a:p>
          <a:p>
            <a:pPr lvl="1" eaLnBrk="1" hangingPunct="1"/>
            <a:endParaRPr lang="en-US" altLang="en-US" sz="1800" smtClean="0">
              <a:latin typeface="Arial Black" pitchFamily="34" charset="0"/>
            </a:endParaRPr>
          </a:p>
          <a:p>
            <a:pPr eaLnBrk="1" hangingPunct="1"/>
            <a:r>
              <a:rPr lang="en-US" altLang="en-US" sz="1800" smtClean="0">
                <a:latin typeface="Arial Black" pitchFamily="34" charset="0"/>
              </a:rPr>
              <a:t>Profiteering and inflation destabilized infant American economy</a:t>
            </a:r>
          </a:p>
          <a:p>
            <a:pPr eaLnBrk="1" hangingPunct="1"/>
            <a:endParaRPr lang="en-US" altLang="en-US" sz="1800" smtClean="0">
              <a:latin typeface="Arial Black" pitchFamily="34" charset="0"/>
            </a:endParaRPr>
          </a:p>
          <a:p>
            <a:pPr eaLnBrk="1" hangingPunct="1"/>
            <a:r>
              <a:rPr lang="en-US" altLang="en-US" sz="1800" smtClean="0">
                <a:latin typeface="Arial Black" pitchFamily="34" charset="0"/>
              </a:rPr>
              <a:t>British manufactures dumped products on American markets making survival of American businesses difficult</a:t>
            </a:r>
          </a:p>
        </p:txBody>
      </p:sp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14288"/>
            <a:ext cx="9144000" cy="4873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6">
                    <a:tint val="1000"/>
                  </a:schemeClr>
                </a:solidFill>
                <a:latin typeface="Arial Black" pitchFamily="34" charset="0"/>
              </a:rPr>
              <a:t>Economic Opportunity</a:t>
            </a:r>
          </a:p>
        </p:txBody>
      </p:sp>
    </p:spTree>
    <p:extLst>
      <p:ext uri="{BB962C8B-B14F-4D97-AF65-F5344CB8AC3E}">
        <p14:creationId xmlns:p14="http://schemas.microsoft.com/office/powerpoint/2010/main" val="4270282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2465</Words>
  <Application>Microsoft Macintosh PowerPoint</Application>
  <PresentationFormat>On-screen Show (4:3)</PresentationFormat>
  <Paragraphs>409</Paragraphs>
  <Slides>47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1_Paper</vt:lpstr>
      <vt:lpstr>Worksheet</vt:lpstr>
      <vt:lpstr>Constitution  REVIEW</vt:lpstr>
      <vt:lpstr>PowerPoint Presentation</vt:lpstr>
      <vt:lpstr>PowerPoint Presentation</vt:lpstr>
      <vt:lpstr>PowerPoint Presentation</vt:lpstr>
      <vt:lpstr>Equality in the states</vt:lpstr>
      <vt:lpstr>Republican Motherhood and Women’s rights</vt:lpstr>
      <vt:lpstr>Constitution Making in States</vt:lpstr>
      <vt:lpstr>The new state constitutions</vt:lpstr>
      <vt:lpstr>Economic Opportunity</vt:lpstr>
      <vt:lpstr>Difficulties Establishing National Government</vt:lpstr>
      <vt:lpstr>Foreign Policy Issues</vt:lpstr>
      <vt:lpstr>Articles of Confederation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Western Lands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Shays Rebellion (1786)</vt:lpstr>
      <vt:lpstr>Result of Shays’ Rebellion?</vt:lpstr>
      <vt:lpstr>PowerPoint Presentation</vt:lpstr>
      <vt:lpstr>Constitutional Convention 1787 Philadephia, PA</vt:lpstr>
      <vt:lpstr>Annapolis Meeting (January 1786)</vt:lpstr>
      <vt:lpstr>Patriots in Philadelphia</vt:lpstr>
      <vt:lpstr>Need for compromise</vt:lpstr>
      <vt:lpstr>Great Compromise</vt:lpstr>
      <vt:lpstr>The Confederation and the Constitution</vt:lpstr>
      <vt:lpstr>Annapolis Meeting (January 1786)</vt:lpstr>
      <vt:lpstr>DRAFTING OF THE U.S. CONSTITUTION</vt:lpstr>
      <vt:lpstr>Legislative Branch</vt:lpstr>
      <vt:lpstr>Executive Branch</vt:lpstr>
      <vt:lpstr>Electoral College</vt:lpstr>
      <vt:lpstr>Three Fifths Compromise</vt:lpstr>
      <vt:lpstr>Commerce Compromise</vt:lpstr>
      <vt:lpstr>Structure of Government</vt:lpstr>
      <vt:lpstr>Checks and Balances</vt:lpstr>
      <vt:lpstr>Judicial Branch</vt:lpstr>
      <vt:lpstr>Powers given in Constitution</vt:lpstr>
      <vt:lpstr>Amendment process</vt:lpstr>
      <vt:lpstr>GO TO THE NEXT POWER POINT TO FIND OUT HOW THE CONSTITUTION WAS ACTUALLY ADOPTED IN THE U.S.  -- THERE WAS A MAJOR STRUGGLE BETWEEN THE FEDERALISTS AND ANTI-FEDERALISTS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Constitution  REVIEW</dc:title>
  <dc:creator>Owner</dc:creator>
  <cp:lastModifiedBy>Slaughter Shannon</cp:lastModifiedBy>
  <cp:revision>9</cp:revision>
  <dcterms:created xsi:type="dcterms:W3CDTF">2016-11-17T13:29:26Z</dcterms:created>
  <dcterms:modified xsi:type="dcterms:W3CDTF">2017-10-15T23:13:24Z</dcterms:modified>
</cp:coreProperties>
</file>