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06" r:id="rId3"/>
    <p:sldId id="257" r:id="rId4"/>
    <p:sldId id="258" r:id="rId5"/>
    <p:sldId id="259" r:id="rId6"/>
    <p:sldId id="310" r:id="rId7"/>
    <p:sldId id="262" r:id="rId8"/>
    <p:sldId id="273" r:id="rId9"/>
    <p:sldId id="274" r:id="rId10"/>
    <p:sldId id="288" r:id="rId11"/>
    <p:sldId id="289" r:id="rId12"/>
    <p:sldId id="312" r:id="rId13"/>
    <p:sldId id="311" r:id="rId14"/>
    <p:sldId id="298" r:id="rId15"/>
    <p:sldId id="307" r:id="rId16"/>
    <p:sldId id="260" r:id="rId17"/>
    <p:sldId id="295" r:id="rId18"/>
    <p:sldId id="261" r:id="rId19"/>
    <p:sldId id="297" r:id="rId20"/>
    <p:sldId id="294" r:id="rId21"/>
    <p:sldId id="296" r:id="rId22"/>
    <p:sldId id="263" r:id="rId23"/>
    <p:sldId id="266" r:id="rId24"/>
    <p:sldId id="267" r:id="rId25"/>
    <p:sldId id="293" r:id="rId26"/>
    <p:sldId id="264" r:id="rId27"/>
    <p:sldId id="287" r:id="rId28"/>
    <p:sldId id="265" r:id="rId29"/>
    <p:sldId id="321" r:id="rId30"/>
    <p:sldId id="302" r:id="rId31"/>
    <p:sldId id="308" r:id="rId32"/>
    <p:sldId id="313" r:id="rId33"/>
    <p:sldId id="314" r:id="rId34"/>
    <p:sldId id="315" r:id="rId35"/>
    <p:sldId id="301" r:id="rId36"/>
    <p:sldId id="299" r:id="rId37"/>
    <p:sldId id="300" r:id="rId38"/>
    <p:sldId id="317" r:id="rId39"/>
    <p:sldId id="316" r:id="rId40"/>
    <p:sldId id="290" r:id="rId41"/>
    <p:sldId id="291" r:id="rId42"/>
    <p:sldId id="268" r:id="rId43"/>
    <p:sldId id="269" r:id="rId44"/>
    <p:sldId id="303" r:id="rId45"/>
    <p:sldId id="270" r:id="rId46"/>
    <p:sldId id="271" r:id="rId47"/>
    <p:sldId id="272" r:id="rId48"/>
    <p:sldId id="275" r:id="rId49"/>
    <p:sldId id="276" r:id="rId50"/>
    <p:sldId id="278" r:id="rId51"/>
    <p:sldId id="320" r:id="rId52"/>
    <p:sldId id="318" r:id="rId53"/>
    <p:sldId id="319" r:id="rId54"/>
    <p:sldId id="277" r:id="rId55"/>
    <p:sldId id="279" r:id="rId56"/>
    <p:sldId id="280" r:id="rId57"/>
    <p:sldId id="281" r:id="rId58"/>
    <p:sldId id="285" r:id="rId59"/>
    <p:sldId id="286" r:id="rId60"/>
    <p:sldId id="309" r:id="rId61"/>
    <p:sldId id="304" r:id="rId62"/>
    <p:sldId id="282" r:id="rId63"/>
    <p:sldId id="305" r:id="rId64"/>
    <p:sldId id="283" r:id="rId65"/>
    <p:sldId id="28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09"/>
    <a:srgbClr val="000000"/>
    <a:srgbClr val="000099"/>
    <a:srgbClr val="FAFAFA"/>
    <a:srgbClr val="F7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25" autoAdjust="0"/>
  </p:normalViewPr>
  <p:slideViewPr>
    <p:cSldViewPr>
      <p:cViewPr varScale="1">
        <p:scale>
          <a:sx n="70" d="100"/>
          <a:sy n="70" d="100"/>
        </p:scale>
        <p:origin x="-1704" y="-96"/>
      </p:cViewPr>
      <p:guideLst>
        <p:guide orient="horz" pos="2160"/>
        <p:guide pos="2880"/>
      </p:guideLst>
    </p:cSldViewPr>
  </p:slideViewPr>
  <p:outlineViewPr>
    <p:cViewPr>
      <p:scale>
        <a:sx n="33" d="100"/>
        <a:sy n="33" d="100"/>
      </p:scale>
      <p:origin x="0" y="324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B8F3C-174A-4A6D-A448-A6E4B21BFBE6}" type="datetimeFigureOut">
              <a:rPr lang="en-US" smtClean="0"/>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C4F98-5A56-4176-8A2D-92079B3B2917}" type="slidenum">
              <a:rPr lang="en-US" smtClean="0"/>
              <a:t>‹#›</a:t>
            </a:fld>
            <a:endParaRPr lang="en-US"/>
          </a:p>
        </p:txBody>
      </p:sp>
    </p:spTree>
    <p:extLst>
      <p:ext uri="{BB962C8B-B14F-4D97-AF65-F5344CB8AC3E}">
        <p14:creationId xmlns:p14="http://schemas.microsoft.com/office/powerpoint/2010/main" val="210775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C4F98-5A56-4176-8A2D-92079B3B2917}" type="slidenum">
              <a:rPr lang="en-US" smtClean="0"/>
              <a:t>3</a:t>
            </a:fld>
            <a:endParaRPr lang="en-US"/>
          </a:p>
        </p:txBody>
      </p:sp>
    </p:spTree>
    <p:extLst>
      <p:ext uri="{BB962C8B-B14F-4D97-AF65-F5344CB8AC3E}">
        <p14:creationId xmlns:p14="http://schemas.microsoft.com/office/powerpoint/2010/main" val="110077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C4F98-5A56-4176-8A2D-92079B3B2917}" type="slidenum">
              <a:rPr lang="en-US" smtClean="0"/>
              <a:t>9</a:t>
            </a:fld>
            <a:endParaRPr lang="en-US"/>
          </a:p>
        </p:txBody>
      </p:sp>
    </p:spTree>
    <p:extLst>
      <p:ext uri="{BB962C8B-B14F-4D97-AF65-F5344CB8AC3E}">
        <p14:creationId xmlns:p14="http://schemas.microsoft.com/office/powerpoint/2010/main" val="416294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C4F98-5A56-4176-8A2D-92079B3B2917}" type="slidenum">
              <a:rPr lang="en-US" smtClean="0"/>
              <a:t>16</a:t>
            </a:fld>
            <a:endParaRPr lang="en-US"/>
          </a:p>
        </p:txBody>
      </p:sp>
    </p:spTree>
    <p:extLst>
      <p:ext uri="{BB962C8B-B14F-4D97-AF65-F5344CB8AC3E}">
        <p14:creationId xmlns:p14="http://schemas.microsoft.com/office/powerpoint/2010/main" val="383378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C4F98-5A56-4176-8A2D-92079B3B2917}" type="slidenum">
              <a:rPr lang="en-US" smtClean="0"/>
              <a:t>61</a:t>
            </a:fld>
            <a:endParaRPr lang="en-US"/>
          </a:p>
        </p:txBody>
      </p:sp>
    </p:spTree>
    <p:extLst>
      <p:ext uri="{BB962C8B-B14F-4D97-AF65-F5344CB8AC3E}">
        <p14:creationId xmlns:p14="http://schemas.microsoft.com/office/powerpoint/2010/main" val="315078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40AD911-C19D-40EF-A5E9-584CF88006D1}" type="datetimeFigureOut">
              <a:rPr lang="en-US" smtClean="0"/>
              <a:t>1/11/18</a:t>
            </a:fld>
            <a:endParaRPr lang="en-US"/>
          </a:p>
        </p:txBody>
      </p:sp>
      <p:sp>
        <p:nvSpPr>
          <p:cNvPr id="16" name="Slide Number Placeholder 15"/>
          <p:cNvSpPr>
            <a:spLocks noGrp="1"/>
          </p:cNvSpPr>
          <p:nvPr>
            <p:ph type="sldNum" sz="quarter" idx="11"/>
          </p:nvPr>
        </p:nvSpPr>
        <p:spPr/>
        <p:txBody>
          <a:bodyPr/>
          <a:lstStyle/>
          <a:p>
            <a:fld id="{DFD0589E-42B8-4D48-A4CD-BBF8235D9CD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0AD911-C19D-40EF-A5E9-584CF88006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0589E-42B8-4D48-A4CD-BBF8235D9C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0AD911-C19D-40EF-A5E9-584CF88006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0589E-42B8-4D48-A4CD-BBF8235D9C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40AD911-C19D-40EF-A5E9-584CF88006D1}" type="datetimeFigureOut">
              <a:rPr lang="en-US" smtClean="0"/>
              <a:t>1/11/18</a:t>
            </a:fld>
            <a:endParaRPr lang="en-US"/>
          </a:p>
        </p:txBody>
      </p:sp>
      <p:sp>
        <p:nvSpPr>
          <p:cNvPr id="15" name="Slide Number Placeholder 14"/>
          <p:cNvSpPr>
            <a:spLocks noGrp="1"/>
          </p:cNvSpPr>
          <p:nvPr>
            <p:ph type="sldNum" sz="quarter" idx="15"/>
          </p:nvPr>
        </p:nvSpPr>
        <p:spPr/>
        <p:txBody>
          <a:bodyPr/>
          <a:lstStyle>
            <a:lvl1pPr algn="ctr">
              <a:defRPr/>
            </a:lvl1pPr>
          </a:lstStyle>
          <a:p>
            <a:fld id="{DFD0589E-42B8-4D48-A4CD-BBF8235D9CD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0AD911-C19D-40EF-A5E9-584CF88006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0589E-42B8-4D48-A4CD-BBF8235D9CD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0AD911-C19D-40EF-A5E9-584CF88006D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0589E-42B8-4D48-A4CD-BBF8235D9CD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FD0589E-42B8-4D48-A4CD-BBF8235D9CD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40AD911-C19D-40EF-A5E9-584CF88006D1}" type="datetimeFigureOut">
              <a:rPr lang="en-US" smtClean="0"/>
              <a:t>1/11/18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0AD911-C19D-40EF-A5E9-584CF88006D1}"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0589E-42B8-4D48-A4CD-BBF8235D9CD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AD911-C19D-40EF-A5E9-584CF88006D1}"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0589E-42B8-4D48-A4CD-BBF8235D9C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40AD911-C19D-40EF-A5E9-584CF88006D1}" type="datetimeFigureOut">
              <a:rPr lang="en-US" smtClean="0"/>
              <a:t>1/11/18</a:t>
            </a:fld>
            <a:endParaRPr lang="en-US"/>
          </a:p>
        </p:txBody>
      </p:sp>
      <p:sp>
        <p:nvSpPr>
          <p:cNvPr id="9" name="Slide Number Placeholder 8"/>
          <p:cNvSpPr>
            <a:spLocks noGrp="1"/>
          </p:cNvSpPr>
          <p:nvPr>
            <p:ph type="sldNum" sz="quarter" idx="15"/>
          </p:nvPr>
        </p:nvSpPr>
        <p:spPr/>
        <p:txBody>
          <a:bodyPr/>
          <a:lstStyle/>
          <a:p>
            <a:fld id="{DFD0589E-42B8-4D48-A4CD-BBF8235D9CD8}"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40AD911-C19D-40EF-A5E9-584CF88006D1}" type="datetimeFigureOut">
              <a:rPr lang="en-US" smtClean="0"/>
              <a:t>1/11/18</a:t>
            </a:fld>
            <a:endParaRPr lang="en-US"/>
          </a:p>
        </p:txBody>
      </p:sp>
      <p:sp>
        <p:nvSpPr>
          <p:cNvPr id="9" name="Slide Number Placeholder 8"/>
          <p:cNvSpPr>
            <a:spLocks noGrp="1"/>
          </p:cNvSpPr>
          <p:nvPr>
            <p:ph type="sldNum" sz="quarter" idx="11"/>
          </p:nvPr>
        </p:nvSpPr>
        <p:spPr/>
        <p:txBody>
          <a:bodyPr/>
          <a:lstStyle/>
          <a:p>
            <a:fld id="{DFD0589E-42B8-4D48-A4CD-BBF8235D9CD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0AD911-C19D-40EF-A5E9-584CF88006D1}" type="datetimeFigureOut">
              <a:rPr lang="en-US" smtClean="0"/>
              <a:t>1/11/18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FD0589E-42B8-4D48-A4CD-BBF8235D9CD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ahistorical.org/lg/maps_wilderness.ht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a:t>
            </a:r>
            <a:endParaRPr lang="en-US" dirty="0"/>
          </a:p>
        </p:txBody>
      </p:sp>
      <p:pic>
        <p:nvPicPr>
          <p:cNvPr id="4" name="Picture 3"/>
          <p:cNvPicPr>
            <a:picLocks noChangeAspect="1"/>
          </p:cNvPicPr>
          <p:nvPr/>
        </p:nvPicPr>
        <p:blipFill>
          <a:blip r:embed="rId2">
            <a:clrChange>
              <a:clrFrom>
                <a:srgbClr val="12111E"/>
              </a:clrFrom>
              <a:clrTo>
                <a:srgbClr val="12111E">
                  <a:alpha val="0"/>
                </a:srgbClr>
              </a:clrTo>
            </a:clrChange>
            <a:extLst>
              <a:ext uri="{BEBA8EAE-BF5A-486C-A8C5-ECC9F3942E4B}">
                <a14:imgProps xmlns:a14="http://schemas.microsoft.com/office/drawing/2010/main">
                  <a14:imgLayer r:embed="rId3">
                    <a14:imgEffect>
                      <a14:artisticMarker/>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200" y="0"/>
            <a:ext cx="8839200" cy="674827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787074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dirty="0" smtClean="0"/>
              <a:t>Following the secession of the Deep South – Ft. Sumter is technically in enemy hands (the Union)</a:t>
            </a:r>
          </a:p>
          <a:p>
            <a:r>
              <a:rPr lang="en-US" dirty="0" smtClean="0"/>
              <a:t>The commander of Ft. Sumter (Major Gen. Robert Anderson) ordered all of his troops that were in the town of Charleston back out to the fort.  (68 total)</a:t>
            </a:r>
          </a:p>
          <a:p>
            <a:r>
              <a:rPr lang="en-US" dirty="0" smtClean="0"/>
              <a:t>SC Militia moved to quickly surround the fort with artillery from Charleston.</a:t>
            </a:r>
          </a:p>
          <a:p>
            <a:r>
              <a:rPr lang="en-US" dirty="0" smtClean="0"/>
              <a:t>Lame Duck President James Buchanan ordered the fort to be resupplied.  The supply ship turned back.</a:t>
            </a:r>
          </a:p>
          <a:p>
            <a:r>
              <a:rPr lang="en-US" dirty="0" smtClean="0"/>
              <a:t>Davis and Lincoln are inaugurated by their respective countries</a:t>
            </a:r>
            <a:endParaRPr lang="en-US" dirty="0"/>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solidFill>
                  <a:srgbClr val="C00000"/>
                </a:solidFill>
              </a:rPr>
              <a:t>1861 – (April 12) Ft. Sumter, SC </a:t>
            </a:r>
            <a:r>
              <a:rPr lang="en-US" dirty="0" smtClean="0"/>
              <a:t>		</a:t>
            </a:r>
            <a:endParaRPr lang="en-US" dirty="0"/>
          </a:p>
        </p:txBody>
      </p:sp>
    </p:spTree>
    <p:extLst>
      <p:ext uri="{BB962C8B-B14F-4D97-AF65-F5344CB8AC3E}">
        <p14:creationId xmlns:p14="http://schemas.microsoft.com/office/powerpoint/2010/main" val="2115185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458200" cy="5638800"/>
          </a:xfrm>
        </p:spPr>
        <p:txBody>
          <a:bodyPr>
            <a:normAutofit fontScale="92500" lnSpcReduction="10000"/>
          </a:bodyPr>
          <a:lstStyle/>
          <a:p>
            <a:r>
              <a:rPr lang="en-US" dirty="0" smtClean="0"/>
              <a:t>Fort Sumter needed resupplying.</a:t>
            </a:r>
          </a:p>
          <a:p>
            <a:r>
              <a:rPr lang="en-US" dirty="0" smtClean="0"/>
              <a:t>If Lincoln sent a ship / it makes the Union look like the aggressor.  If Davis attacks the fort it makes the Confederacy look like the aggressor.</a:t>
            </a:r>
          </a:p>
          <a:p>
            <a:r>
              <a:rPr lang="en-US" dirty="0" smtClean="0"/>
              <a:t>States that had not seceded (VA &amp; NC)</a:t>
            </a:r>
          </a:p>
          <a:p>
            <a:r>
              <a:rPr lang="en-US" dirty="0" smtClean="0"/>
              <a:t>Davis sent Confederate delegates to Washington to get Lincoln to surrender the fort.  (They are refused)</a:t>
            </a:r>
          </a:p>
          <a:p>
            <a:r>
              <a:rPr lang="en-US" dirty="0" smtClean="0"/>
              <a:t>Lincoln decides to resupply the fort.</a:t>
            </a:r>
          </a:p>
          <a:p>
            <a:r>
              <a:rPr lang="en-US" dirty="0" smtClean="0"/>
              <a:t>Davis orders the fort to be attacked.</a:t>
            </a:r>
          </a:p>
          <a:p>
            <a:r>
              <a:rPr lang="en-US" dirty="0" smtClean="0"/>
              <a:t>Results – no casualties except a horse.</a:t>
            </a:r>
            <a:r>
              <a:rPr lang="en-US" dirty="0"/>
              <a:t> </a:t>
            </a:r>
            <a:r>
              <a:rPr lang="en-US" dirty="0" smtClean="0"/>
              <a:t>/ LINCOLN ORDERS 75,000 troops to be brought to Washington, DC for the purpose of putting down the “aggressors” in the South.</a:t>
            </a:r>
          </a:p>
          <a:p>
            <a:r>
              <a:rPr lang="en-US" dirty="0" smtClean="0"/>
              <a:t>Virginia and North Carolina SECEDE.  (11 total Confederate States)</a:t>
            </a:r>
          </a:p>
        </p:txBody>
      </p:sp>
      <p:sp>
        <p:nvSpPr>
          <p:cNvPr id="3" name="Title 2"/>
          <p:cNvSpPr>
            <a:spLocks noGrp="1"/>
          </p:cNvSpPr>
          <p:nvPr>
            <p:ph type="title"/>
          </p:nvPr>
        </p:nvSpPr>
        <p:spPr>
          <a:xfrm>
            <a:off x="457200" y="152400"/>
            <a:ext cx="8229600" cy="762000"/>
          </a:xfrm>
        </p:spPr>
        <p:txBody>
          <a:bodyPr/>
          <a:lstStyle/>
          <a:p>
            <a:r>
              <a:rPr lang="en-US" dirty="0" smtClean="0">
                <a:solidFill>
                  <a:srgbClr val="000099"/>
                </a:solidFill>
              </a:rPr>
              <a:t>Sumter Dilemma</a:t>
            </a:r>
            <a:r>
              <a:rPr lang="en-US" dirty="0" smtClean="0"/>
              <a:t>	</a:t>
            </a:r>
            <a:endParaRPr lang="en-US" dirty="0"/>
          </a:p>
        </p:txBody>
      </p:sp>
    </p:spTree>
    <p:extLst>
      <p:ext uri="{BB962C8B-B14F-4D97-AF65-F5344CB8AC3E}">
        <p14:creationId xmlns:p14="http://schemas.microsoft.com/office/powerpoint/2010/main" val="3210830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lstStyle/>
          <a:p>
            <a:r>
              <a:rPr lang="en-US" dirty="0" smtClean="0"/>
              <a:t>Union General Benjamin Butler </a:t>
            </a:r>
          </a:p>
          <a:p>
            <a:pPr lvl="2"/>
            <a:r>
              <a:rPr lang="en-US" dirty="0" smtClean="0"/>
              <a:t>Fugitive Slaves are “Contraband of War” </a:t>
            </a:r>
          </a:p>
          <a:p>
            <a:pPr lvl="4"/>
            <a:r>
              <a:rPr lang="en-US" dirty="0" smtClean="0"/>
              <a:t>CONFISCATED PROPERTY</a:t>
            </a:r>
          </a:p>
          <a:p>
            <a:pPr lvl="4"/>
            <a:r>
              <a:rPr lang="en-US" dirty="0" smtClean="0"/>
              <a:t>WOULD NOT BE RETURNED TO THEIR OWNERS</a:t>
            </a:r>
          </a:p>
          <a:p>
            <a:pPr lvl="1"/>
            <a:endParaRPr lang="en-US" dirty="0"/>
          </a:p>
          <a:p>
            <a:pPr lvl="1"/>
            <a:r>
              <a:rPr lang="en-US" dirty="0" smtClean="0"/>
              <a:t>VIOLATION OF FUGITIVE SLAVE LAW (Federal)</a:t>
            </a:r>
          </a:p>
          <a:p>
            <a:pPr lvl="1"/>
            <a:endParaRPr lang="en-US" dirty="0"/>
          </a:p>
          <a:p>
            <a:pPr lvl="1"/>
            <a:r>
              <a:rPr lang="en-US" dirty="0" smtClean="0"/>
              <a:t>Union Regiments will eventually seize contraband slaves and employ them in the Union Army though mostly as cooks, laborers, </a:t>
            </a:r>
            <a:r>
              <a:rPr lang="en-US" dirty="0" err="1" smtClean="0"/>
              <a:t>etc</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solidFill>
                  <a:srgbClr val="000090"/>
                </a:solidFill>
              </a:rPr>
              <a:t>Fort Monroe, VA</a:t>
            </a:r>
            <a:endParaRPr lang="en-US" dirty="0">
              <a:solidFill>
                <a:srgbClr val="000090"/>
              </a:solidFill>
            </a:endParaRPr>
          </a:p>
        </p:txBody>
      </p:sp>
    </p:spTree>
    <p:extLst>
      <p:ext uri="{BB962C8B-B14F-4D97-AF65-F5344CB8AC3E}">
        <p14:creationId xmlns:p14="http://schemas.microsoft.com/office/powerpoint/2010/main" val="56520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5105400"/>
          </a:xfrm>
        </p:spPr>
        <p:txBody>
          <a:bodyPr/>
          <a:lstStyle/>
          <a:p>
            <a:r>
              <a:rPr lang="en-US" dirty="0"/>
              <a:t>C</a:t>
            </a:r>
            <a:r>
              <a:rPr lang="en-US" dirty="0" smtClean="0"/>
              <a:t>onfiscation </a:t>
            </a:r>
            <a:r>
              <a:rPr lang="en-US" dirty="0"/>
              <a:t>of any of property being used to support the Confederate independence effort, including </a:t>
            </a:r>
            <a:r>
              <a:rPr lang="en-US" b="1" u="sng" dirty="0" smtClean="0">
                <a:solidFill>
                  <a:schemeClr val="bg1"/>
                </a:solidFill>
              </a:rPr>
              <a:t>slaves</a:t>
            </a:r>
          </a:p>
          <a:p>
            <a:pPr lvl="2"/>
            <a:r>
              <a:rPr lang="en-US" dirty="0"/>
              <a:t>did not clarify whether the slaves were </a:t>
            </a:r>
            <a:r>
              <a:rPr lang="en-US" dirty="0" smtClean="0"/>
              <a:t>free</a:t>
            </a:r>
          </a:p>
          <a:p>
            <a:pPr lvl="2"/>
            <a:r>
              <a:rPr lang="en-US" dirty="0" smtClean="0"/>
              <a:t>Came under the supervision of the US Army</a:t>
            </a:r>
          </a:p>
          <a:p>
            <a:pPr lvl="2"/>
            <a:r>
              <a:rPr lang="en-US" dirty="0" smtClean="0"/>
              <a:t>Army freed all slaves under their command – Lincoln countermanded this order thus making the contraband slaves property of the US Government</a:t>
            </a:r>
          </a:p>
          <a:p>
            <a:endParaRPr lang="en-US" dirty="0"/>
          </a:p>
          <a:p>
            <a:r>
              <a:rPr lang="en-US" dirty="0" smtClean="0"/>
              <a:t>Border states (KY, MD, MO, DE) typically returned the slaves to their former masters until Congress forbid it in 1862</a:t>
            </a:r>
            <a:endParaRPr lang="en-US" dirty="0"/>
          </a:p>
          <a:p>
            <a:pPr lvl="2"/>
            <a:endParaRPr lang="en-US" b="1" u="sng" dirty="0" smtClean="0">
              <a:solidFill>
                <a:schemeClr val="bg1"/>
              </a:solidFill>
            </a:endParaRPr>
          </a:p>
        </p:txBody>
      </p:sp>
      <p:sp>
        <p:nvSpPr>
          <p:cNvPr id="3" name="Title 2"/>
          <p:cNvSpPr>
            <a:spLocks noGrp="1"/>
          </p:cNvSpPr>
          <p:nvPr>
            <p:ph type="title"/>
          </p:nvPr>
        </p:nvSpPr>
        <p:spPr>
          <a:xfrm>
            <a:off x="457200" y="152400"/>
            <a:ext cx="8229600" cy="838200"/>
          </a:xfrm>
        </p:spPr>
        <p:txBody>
          <a:bodyPr/>
          <a:lstStyle/>
          <a:p>
            <a:r>
              <a:rPr lang="en-US" dirty="0" smtClean="0">
                <a:solidFill>
                  <a:srgbClr val="000090"/>
                </a:solidFill>
              </a:rPr>
              <a:t>Confiscation Act</a:t>
            </a:r>
            <a:endParaRPr lang="en-US" dirty="0">
              <a:solidFill>
                <a:srgbClr val="000090"/>
              </a:solidFill>
            </a:endParaRPr>
          </a:p>
        </p:txBody>
      </p:sp>
    </p:spTree>
    <p:extLst>
      <p:ext uri="{BB962C8B-B14F-4D97-AF65-F5344CB8AC3E}">
        <p14:creationId xmlns:p14="http://schemas.microsoft.com/office/powerpoint/2010/main" val="422858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979" y="924635"/>
            <a:ext cx="7715816" cy="5668279"/>
          </a:xfrm>
          <a:prstGeom prst="rect">
            <a:avLst/>
          </a:prstGeom>
        </p:spPr>
      </p:pic>
      <p:sp>
        <p:nvSpPr>
          <p:cNvPr id="5" name="TextBox 4"/>
          <p:cNvSpPr txBox="1"/>
          <p:nvPr/>
        </p:nvSpPr>
        <p:spPr>
          <a:xfrm>
            <a:off x="3429000" y="2438400"/>
            <a:ext cx="2895600" cy="400110"/>
          </a:xfrm>
          <a:prstGeom prst="rect">
            <a:avLst/>
          </a:prstGeom>
          <a:noFill/>
        </p:spPr>
        <p:txBody>
          <a:bodyPr wrap="square" rtlCol="0">
            <a:spAutoFit/>
          </a:bodyPr>
          <a:lstStyle/>
          <a:p>
            <a:r>
              <a:rPr lang="en-US" sz="2000" b="1" dirty="0" smtClean="0">
                <a:solidFill>
                  <a:schemeClr val="accent6">
                    <a:lumMod val="20000"/>
                    <a:lumOff val="80000"/>
                  </a:schemeClr>
                </a:solidFill>
                <a:effectLst>
                  <a:outerShdw blurRad="38100" dist="38100" dir="2700000" algn="tl">
                    <a:srgbClr val="000000">
                      <a:alpha val="43137"/>
                    </a:srgbClr>
                  </a:outerShdw>
                </a:effectLst>
              </a:rPr>
              <a:t>UNION invasion 1862</a:t>
            </a:r>
            <a:endParaRPr lang="en-US"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6" name="TextBox 5"/>
          <p:cNvSpPr txBox="1"/>
          <p:nvPr/>
        </p:nvSpPr>
        <p:spPr>
          <a:xfrm>
            <a:off x="6172200" y="1676400"/>
            <a:ext cx="2743200" cy="369332"/>
          </a:xfrm>
          <a:prstGeom prst="rect">
            <a:avLst/>
          </a:prstGeom>
          <a:noFill/>
        </p:spPr>
        <p:txBody>
          <a:bodyPr wrap="square" rtlCol="0">
            <a:spAutoFit/>
          </a:bodyPr>
          <a:lstStyle/>
          <a:p>
            <a:r>
              <a:rPr lang="en-US" b="1" dirty="0">
                <a:solidFill>
                  <a:schemeClr val="accent6">
                    <a:lumMod val="20000"/>
                    <a:lumOff val="80000"/>
                  </a:schemeClr>
                </a:solidFill>
                <a:effectLst>
                  <a:outerShdw blurRad="38100" dist="38100" dir="2700000" algn="tl">
                    <a:srgbClr val="000000">
                      <a:alpha val="43137"/>
                    </a:srgbClr>
                  </a:outerShdw>
                </a:effectLst>
              </a:rPr>
              <a:t>UNION invasion </a:t>
            </a:r>
            <a:r>
              <a:rPr lang="en-US" b="1" dirty="0" smtClean="0">
                <a:solidFill>
                  <a:schemeClr val="accent6">
                    <a:lumMod val="20000"/>
                    <a:lumOff val="80000"/>
                  </a:schemeClr>
                </a:solidFill>
                <a:effectLst>
                  <a:outerShdw blurRad="38100" dist="38100" dir="2700000" algn="tl">
                    <a:srgbClr val="000000">
                      <a:alpha val="43137"/>
                    </a:srgbClr>
                  </a:outerShdw>
                </a:effectLst>
              </a:rPr>
              <a:t>1861</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7" name="TextBox 6"/>
          <p:cNvSpPr txBox="1"/>
          <p:nvPr/>
        </p:nvSpPr>
        <p:spPr>
          <a:xfrm>
            <a:off x="1143000" y="3758775"/>
            <a:ext cx="3276600" cy="707886"/>
          </a:xfrm>
          <a:prstGeom prst="rect">
            <a:avLst/>
          </a:prstGeom>
          <a:noFill/>
        </p:spPr>
        <p:txBody>
          <a:bodyPr wrap="square" rtlCol="0">
            <a:spAutoFit/>
          </a:bodyPr>
          <a:lstStyle/>
          <a:p>
            <a:r>
              <a:rPr lang="en-US" sz="2000" b="1" dirty="0" smtClean="0">
                <a:solidFill>
                  <a:schemeClr val="bg2">
                    <a:lumMod val="50000"/>
                  </a:schemeClr>
                </a:solidFill>
                <a:effectLst>
                  <a:outerShdw blurRad="38100" dist="38100" dir="2700000" algn="tl">
                    <a:srgbClr val="000000">
                      <a:alpha val="43137"/>
                    </a:srgbClr>
                  </a:outerShdw>
                </a:effectLst>
              </a:rPr>
              <a:t>UNION campaign to control Miss. River - 1861</a:t>
            </a:r>
            <a:endParaRPr lang="en-US" sz="2000" b="1" dirty="0">
              <a:solidFill>
                <a:schemeClr val="bg2">
                  <a:lumMod val="50000"/>
                </a:schemeClr>
              </a:solidFill>
              <a:effectLst>
                <a:outerShdw blurRad="38100" dist="38100" dir="2700000" algn="tl">
                  <a:srgbClr val="000000">
                    <a:alpha val="43137"/>
                  </a:srgbClr>
                </a:outerShdw>
              </a:effectLst>
            </a:endParaRPr>
          </a:p>
        </p:txBody>
      </p:sp>
      <p:sp>
        <p:nvSpPr>
          <p:cNvPr id="8" name="TextBox 7"/>
          <p:cNvSpPr txBox="1"/>
          <p:nvPr/>
        </p:nvSpPr>
        <p:spPr>
          <a:xfrm>
            <a:off x="7233595" y="4267200"/>
            <a:ext cx="1219200" cy="1477328"/>
          </a:xfrm>
          <a:prstGeom prst="rect">
            <a:avLst/>
          </a:prstGeom>
          <a:noFill/>
        </p:spPr>
        <p:txBody>
          <a:bodyPr wrap="square" rtlCol="0">
            <a:spAutoFit/>
          </a:bodyPr>
          <a:lstStyle/>
          <a:p>
            <a:r>
              <a:rPr lang="en-US" dirty="0" smtClean="0">
                <a:solidFill>
                  <a:schemeClr val="accent6">
                    <a:lumMod val="20000"/>
                    <a:lumOff val="80000"/>
                  </a:schemeClr>
                </a:solidFill>
                <a:effectLst>
                  <a:outerShdw blurRad="38100" dist="38100" dir="2700000" algn="tl">
                    <a:srgbClr val="000000">
                      <a:alpha val="43137"/>
                    </a:srgbClr>
                  </a:outerShdw>
                </a:effectLst>
              </a:rPr>
              <a:t>UNION blockade of Southern ports</a:t>
            </a:r>
            <a:endParaRPr lang="en-US" dirty="0">
              <a:solidFill>
                <a:schemeClr val="accent6">
                  <a:lumMod val="20000"/>
                  <a:lumOff val="80000"/>
                </a:schemeClr>
              </a:solidFill>
              <a:effectLst>
                <a:outerShdw blurRad="38100" dist="38100" dir="2700000" algn="tl">
                  <a:srgbClr val="000000">
                    <a:alpha val="43137"/>
                  </a:srgbClr>
                </a:outerShdw>
              </a:effectLst>
            </a:endParaRPr>
          </a:p>
        </p:txBody>
      </p:sp>
      <p:cxnSp>
        <p:nvCxnSpPr>
          <p:cNvPr id="10" name="Straight Arrow Connector 9"/>
          <p:cNvCxnSpPr/>
          <p:nvPr/>
        </p:nvCxnSpPr>
        <p:spPr>
          <a:xfrm flipH="1">
            <a:off x="3810000" y="5410200"/>
            <a:ext cx="3276600" cy="914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7772400" y="2971800"/>
            <a:ext cx="70795" cy="11409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H="1" flipV="1">
            <a:off x="6781800" y="4724400"/>
            <a:ext cx="304800" cy="152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5042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4/17/2017</a:t>
            </a:r>
            <a:endParaRPr lang="en-US" dirty="0"/>
          </a:p>
        </p:txBody>
      </p:sp>
      <p:sp>
        <p:nvSpPr>
          <p:cNvPr id="3" name="Content Placeholder 2"/>
          <p:cNvSpPr>
            <a:spLocks noGrp="1"/>
          </p:cNvSpPr>
          <p:nvPr>
            <p:ph idx="1"/>
          </p:nvPr>
        </p:nvSpPr>
        <p:spPr/>
        <p:txBody>
          <a:bodyPr/>
          <a:lstStyle/>
          <a:p>
            <a:r>
              <a:rPr lang="en-US" dirty="0" smtClean="0"/>
              <a:t>Why did R.E. Lee refuse the promotion?</a:t>
            </a:r>
          </a:p>
          <a:p>
            <a:r>
              <a:rPr lang="en-US" dirty="0" smtClean="0"/>
              <a:t>Why did Lincoln rush to call up 75,000 volunteers following Ft. Sumter?  </a:t>
            </a:r>
          </a:p>
          <a:p>
            <a:r>
              <a:rPr lang="en-US" dirty="0" smtClean="0"/>
              <a:t>Did Lincoln really deepen the crisis or was he merely making a move to protect his country (USA)?</a:t>
            </a:r>
          </a:p>
          <a:p>
            <a:r>
              <a:rPr lang="en-US" dirty="0" smtClean="0"/>
              <a:t>Why is Lee surprised about Lincoln’s call for volunteers?</a:t>
            </a:r>
          </a:p>
          <a:p>
            <a:r>
              <a:rPr lang="en-US" dirty="0" smtClean="0"/>
              <a:t>What did the speaker at the VA House of Burgesses mean by the USA “imposing its will through coercion?”</a:t>
            </a:r>
            <a:endParaRPr lang="en-US" dirty="0"/>
          </a:p>
        </p:txBody>
      </p:sp>
    </p:spTree>
    <p:extLst>
      <p:ext uri="{BB962C8B-B14F-4D97-AF65-F5344CB8AC3E}">
        <p14:creationId xmlns:p14="http://schemas.microsoft.com/office/powerpoint/2010/main" val="1913496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t>
            </a:r>
            <a:r>
              <a:rPr lang="en-US" dirty="0"/>
              <a:t> </a:t>
            </a:r>
            <a:r>
              <a:rPr lang="en-US" dirty="0" smtClean="0"/>
              <a:t>Ft. </a:t>
            </a:r>
            <a:r>
              <a:rPr lang="en-US" smtClean="0"/>
              <a:t>Sumter, </a:t>
            </a:r>
            <a:r>
              <a:rPr lang="en-US" dirty="0" smtClean="0"/>
              <a:t>Lincoln had called up 75,000 volunteer troops to began training for war </a:t>
            </a:r>
            <a:endParaRPr lang="en-US" dirty="0"/>
          </a:p>
          <a:p>
            <a:r>
              <a:rPr lang="en-US" dirty="0" smtClean="0"/>
              <a:t>Union General – Irvin McDowell – Army of East VA / later to be named ARMY OF THE POTOMAC</a:t>
            </a:r>
          </a:p>
          <a:p>
            <a:r>
              <a:rPr lang="en-US" dirty="0" smtClean="0"/>
              <a:t>Confederate General – P.G.T. Beauregard / with assistance from Brig. General Joseph Johnston and Thomas J. “Stonewall” Jackson</a:t>
            </a:r>
          </a:p>
          <a:p>
            <a:r>
              <a:rPr lang="en-US" dirty="0" smtClean="0"/>
              <a:t>Union Politicians in Washington brought out their children/ picnic baskets / etc. to watch a grand old battle </a:t>
            </a:r>
            <a:endParaRPr lang="en-US" dirty="0"/>
          </a:p>
        </p:txBody>
      </p:sp>
      <p:sp>
        <p:nvSpPr>
          <p:cNvPr id="3" name="Title 2"/>
          <p:cNvSpPr>
            <a:spLocks noGrp="1"/>
          </p:cNvSpPr>
          <p:nvPr>
            <p:ph type="title"/>
          </p:nvPr>
        </p:nvSpPr>
        <p:spPr>
          <a:xfrm>
            <a:off x="228600" y="152400"/>
            <a:ext cx="8458200" cy="1219200"/>
          </a:xfrm>
        </p:spPr>
        <p:txBody>
          <a:bodyPr>
            <a:normAutofit fontScale="90000"/>
          </a:bodyPr>
          <a:lstStyle/>
          <a:p>
            <a:r>
              <a:rPr lang="en-US" dirty="0" smtClean="0">
                <a:solidFill>
                  <a:srgbClr val="C00000"/>
                </a:solidFill>
              </a:rPr>
              <a:t>1861 – 1</a:t>
            </a:r>
            <a:r>
              <a:rPr lang="en-US" baseline="30000" dirty="0" smtClean="0">
                <a:solidFill>
                  <a:srgbClr val="C00000"/>
                </a:solidFill>
              </a:rPr>
              <a:t>st</a:t>
            </a:r>
            <a:r>
              <a:rPr lang="en-US" dirty="0" smtClean="0">
                <a:solidFill>
                  <a:srgbClr val="C00000"/>
                </a:solidFill>
              </a:rPr>
              <a:t> Battle of Bull Run – Manassas, VA</a:t>
            </a:r>
            <a:endParaRPr lang="en-US" dirty="0">
              <a:solidFill>
                <a:srgbClr val="C00000"/>
              </a:solidFill>
            </a:endParaRPr>
          </a:p>
        </p:txBody>
      </p:sp>
    </p:spTree>
    <p:extLst>
      <p:ext uri="{BB962C8B-B14F-4D97-AF65-F5344CB8AC3E}">
        <p14:creationId xmlns:p14="http://schemas.microsoft.com/office/powerpoint/2010/main" val="3985364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1800" y="381000"/>
            <a:ext cx="5724525" cy="6248400"/>
          </a:xfrm>
          <a:prstGeom prst="rect">
            <a:avLst/>
          </a:prstGeom>
        </p:spPr>
      </p:pic>
      <p:sp>
        <p:nvSpPr>
          <p:cNvPr id="5" name="TextBox 4"/>
          <p:cNvSpPr txBox="1"/>
          <p:nvPr/>
        </p:nvSpPr>
        <p:spPr>
          <a:xfrm>
            <a:off x="609600" y="762000"/>
            <a:ext cx="1676400" cy="2862322"/>
          </a:xfrm>
          <a:prstGeom prst="rect">
            <a:avLst/>
          </a:prstGeom>
          <a:noFill/>
        </p:spPr>
        <p:txBody>
          <a:bodyPr wrap="square" rtlCol="0">
            <a:spAutoFit/>
          </a:bodyPr>
          <a:lstStyle/>
          <a:p>
            <a:r>
              <a:rPr lang="en-US" dirty="0" smtClean="0"/>
              <a:t>Map of attempted Union invasion of the Confederacy at Manassas Junction, Virginia</a:t>
            </a:r>
          </a:p>
          <a:p>
            <a:endParaRPr lang="en-US" dirty="0"/>
          </a:p>
          <a:p>
            <a:endParaRPr lang="en-US" dirty="0"/>
          </a:p>
        </p:txBody>
      </p:sp>
    </p:spTree>
    <p:extLst>
      <p:ext uri="{BB962C8B-B14F-4D97-AF65-F5344CB8AC3E}">
        <p14:creationId xmlns:p14="http://schemas.microsoft.com/office/powerpoint/2010/main" val="30708014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normAutofit fontScale="85000" lnSpcReduction="20000"/>
          </a:bodyPr>
          <a:lstStyle/>
          <a:p>
            <a:r>
              <a:rPr lang="en-US" dirty="0" smtClean="0"/>
              <a:t>Union was winning the battle </a:t>
            </a:r>
          </a:p>
          <a:p>
            <a:r>
              <a:rPr lang="en-US" dirty="0" smtClean="0"/>
              <a:t>Thomas Jackson’s VA Brigade comes up in support of Gen. </a:t>
            </a:r>
            <a:r>
              <a:rPr lang="en-US" dirty="0"/>
              <a:t>Barnard Bee --  </a:t>
            </a:r>
            <a:r>
              <a:rPr lang="en-US" dirty="0">
                <a:solidFill>
                  <a:srgbClr val="FFFF00"/>
                </a:solidFill>
              </a:rPr>
              <a:t>The Enemy are driving us," Bee exclaimed to Jackson. Jackson, a former U.S. Army officer and professor at the Virginia Military Institute, is said to have replied, "Then, Sir, we will give them the bayonet."[18] Bee exhorted his own troops to re-form by shouting, "There is Jackson standing like a </a:t>
            </a:r>
            <a:r>
              <a:rPr lang="en-US" dirty="0">
                <a:solidFill>
                  <a:srgbClr val="FF0000"/>
                </a:solidFill>
              </a:rPr>
              <a:t>stone wall</a:t>
            </a:r>
            <a:r>
              <a:rPr lang="en-US" dirty="0">
                <a:solidFill>
                  <a:srgbClr val="FFFF00"/>
                </a:solidFill>
              </a:rPr>
              <a:t>. Let us determine to die here, and we will conquer. Rally behind the </a:t>
            </a:r>
            <a:r>
              <a:rPr lang="en-US">
                <a:solidFill>
                  <a:srgbClr val="FFFF00"/>
                </a:solidFill>
              </a:rPr>
              <a:t>Virginians</a:t>
            </a:r>
            <a:r>
              <a:rPr lang="en-US" smtClean="0">
                <a:solidFill>
                  <a:srgbClr val="FFFF00"/>
                </a:solidFill>
              </a:rPr>
              <a:t>.”</a:t>
            </a:r>
          </a:p>
          <a:p>
            <a:r>
              <a:rPr lang="en-US" smtClean="0"/>
              <a:t>“</a:t>
            </a:r>
            <a:r>
              <a:rPr lang="en-US" dirty="0" smtClean="0"/>
              <a:t>Great Skedaddle”</a:t>
            </a:r>
          </a:p>
          <a:p>
            <a:r>
              <a:rPr lang="en-US" dirty="0" smtClean="0"/>
              <a:t>Jackson reportedly asked Jefferson Davis for 10,000 fresh troops so he could take Washington D.C.  </a:t>
            </a:r>
            <a:endParaRPr lang="en-US" dirty="0"/>
          </a:p>
          <a:p>
            <a:r>
              <a:rPr lang="en-US" dirty="0" smtClean="0"/>
              <a:t>Davis declined and the Confederate Army retreated back into VA – DEFENSIVE WAR</a:t>
            </a:r>
          </a:p>
          <a:p>
            <a:r>
              <a:rPr lang="en-US" dirty="0" smtClean="0"/>
              <a:t>BATTLE RESULTS –</a:t>
            </a:r>
          </a:p>
          <a:p>
            <a:pPr lvl="2"/>
            <a:r>
              <a:rPr lang="en-US" b="1" dirty="0" smtClean="0">
                <a:solidFill>
                  <a:srgbClr val="0070C0"/>
                </a:solidFill>
              </a:rPr>
              <a:t>UNION</a:t>
            </a:r>
            <a:r>
              <a:rPr lang="en-US" dirty="0" smtClean="0"/>
              <a:t> – </a:t>
            </a:r>
            <a:r>
              <a:rPr lang="en-US" dirty="0" smtClean="0">
                <a:solidFill>
                  <a:schemeClr val="accent3">
                    <a:lumMod val="60000"/>
                    <a:lumOff val="40000"/>
                  </a:schemeClr>
                </a:solidFill>
              </a:rPr>
              <a:t>REALIZES THEY MUST WORK HARDER BECAUSE THE CONFEDERACY IS NOT GOING TO BE EASY TO DEFEAT</a:t>
            </a:r>
          </a:p>
          <a:p>
            <a:pPr lvl="2"/>
            <a:r>
              <a:rPr lang="en-US" b="1" dirty="0" smtClean="0">
                <a:solidFill>
                  <a:srgbClr val="FF0000"/>
                </a:solidFill>
              </a:rPr>
              <a:t>CONFEDERACY</a:t>
            </a:r>
            <a:r>
              <a:rPr lang="en-US" dirty="0" smtClean="0"/>
              <a:t> – </a:t>
            </a:r>
            <a:r>
              <a:rPr lang="en-US" dirty="0" smtClean="0">
                <a:solidFill>
                  <a:schemeClr val="tx2">
                    <a:lumMod val="50000"/>
                  </a:schemeClr>
                </a:solidFill>
              </a:rPr>
              <a:t>COMMON EVERYDAY SOLDIER GETS SUPREMELY OVERCONFIDENT AS DOES THE RICHMOND LEADERSHIP</a:t>
            </a:r>
            <a:endParaRPr lang="en-US" dirty="0">
              <a:solidFill>
                <a:schemeClr val="tx2">
                  <a:lumMod val="50000"/>
                </a:schemeClr>
              </a:solidFill>
            </a:endParaRPr>
          </a:p>
        </p:txBody>
      </p:sp>
      <p:sp>
        <p:nvSpPr>
          <p:cNvPr id="3" name="Title 2"/>
          <p:cNvSpPr>
            <a:spLocks noGrp="1"/>
          </p:cNvSpPr>
          <p:nvPr>
            <p:ph type="title"/>
          </p:nvPr>
        </p:nvSpPr>
        <p:spPr>
          <a:xfrm>
            <a:off x="457200" y="152400"/>
            <a:ext cx="8229600" cy="762000"/>
          </a:xfrm>
        </p:spPr>
        <p:txBody>
          <a:bodyPr/>
          <a:lstStyle/>
          <a:p>
            <a:r>
              <a:rPr lang="en-US" dirty="0" smtClean="0">
                <a:solidFill>
                  <a:srgbClr val="C00000"/>
                </a:solidFill>
              </a:rPr>
              <a:t>1861 – 1</a:t>
            </a:r>
            <a:r>
              <a:rPr lang="en-US" baseline="30000" dirty="0" smtClean="0">
                <a:solidFill>
                  <a:srgbClr val="C00000"/>
                </a:solidFill>
              </a:rPr>
              <a:t>st</a:t>
            </a:r>
            <a:r>
              <a:rPr lang="en-US" dirty="0" smtClean="0">
                <a:solidFill>
                  <a:srgbClr val="C00000"/>
                </a:solidFill>
              </a:rPr>
              <a:t> Battle of Bull Run</a:t>
            </a:r>
            <a:endParaRPr lang="en-US" dirty="0">
              <a:solidFill>
                <a:srgbClr val="C00000"/>
              </a:solidFill>
            </a:endParaRPr>
          </a:p>
        </p:txBody>
      </p:sp>
    </p:spTree>
    <p:extLst>
      <p:ext uri="{BB962C8B-B14F-4D97-AF65-F5344CB8AC3E}">
        <p14:creationId xmlns:p14="http://schemas.microsoft.com/office/powerpoint/2010/main" val="1503347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8763000" cy="6505575"/>
          </a:xfrm>
          <a:prstGeom prst="rect">
            <a:avLst/>
          </a:prstGeom>
        </p:spPr>
      </p:pic>
    </p:spTree>
    <p:extLst>
      <p:ext uri="{BB962C8B-B14F-4D97-AF65-F5344CB8AC3E}">
        <p14:creationId xmlns:p14="http://schemas.microsoft.com/office/powerpoint/2010/main" val="2166349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05400"/>
          </a:xfrm>
        </p:spPr>
        <p:txBody>
          <a:bodyPr>
            <a:normAutofit fontScale="92500" lnSpcReduction="20000"/>
          </a:bodyPr>
          <a:lstStyle/>
          <a:p>
            <a:r>
              <a:rPr lang="en-US" dirty="0" smtClean="0"/>
              <a:t>Completely answer the following questions after reading </a:t>
            </a:r>
            <a:r>
              <a:rPr lang="en-US" b="1" i="1" dirty="0" smtClean="0"/>
              <a:t>Pink &amp; Say.</a:t>
            </a:r>
            <a:r>
              <a:rPr lang="en-US" dirty="0" smtClean="0"/>
              <a:t>  </a:t>
            </a:r>
          </a:p>
          <a:p>
            <a:pPr marL="514350" indent="-514350">
              <a:buAutoNum type="arabicPeriod"/>
            </a:pPr>
            <a:r>
              <a:rPr lang="en-US" dirty="0" smtClean="0"/>
              <a:t>In your own words, what does the word risk mean?</a:t>
            </a:r>
          </a:p>
          <a:p>
            <a:pPr marL="514350" indent="-514350">
              <a:buAutoNum type="arabicPeriod"/>
            </a:pPr>
            <a:r>
              <a:rPr lang="en-US" dirty="0" smtClean="0"/>
              <a:t>Can risk taking be both positive and negative?  Why?</a:t>
            </a:r>
          </a:p>
          <a:p>
            <a:pPr marL="514350" indent="-514350">
              <a:buAutoNum type="arabicPeriod"/>
            </a:pPr>
            <a:r>
              <a:rPr lang="en-US" b="1" i="1" dirty="0" smtClean="0"/>
              <a:t> </a:t>
            </a:r>
            <a:r>
              <a:rPr lang="en-US" dirty="0" smtClean="0"/>
              <a:t>How is </a:t>
            </a:r>
            <a:r>
              <a:rPr lang="en-US" dirty="0" err="1" smtClean="0"/>
              <a:t>Pinkus</a:t>
            </a:r>
            <a:r>
              <a:rPr lang="en-US" dirty="0" smtClean="0"/>
              <a:t> “Pink” </a:t>
            </a:r>
            <a:r>
              <a:rPr lang="en-US" dirty="0" err="1" smtClean="0"/>
              <a:t>Aylee</a:t>
            </a:r>
            <a:r>
              <a:rPr lang="en-US" dirty="0" smtClean="0"/>
              <a:t> “introduced” to Sheldon “Say” Curtis?  </a:t>
            </a:r>
            <a:endParaRPr lang="en-US" dirty="0"/>
          </a:p>
          <a:p>
            <a:pPr marL="514350" indent="-514350">
              <a:buAutoNum type="arabicPeriod"/>
            </a:pPr>
            <a:r>
              <a:rPr lang="en-US" dirty="0" smtClean="0"/>
              <a:t>What special talent did Pink have and how did he get it?</a:t>
            </a:r>
          </a:p>
          <a:p>
            <a:pPr marL="514350" indent="-514350">
              <a:buAutoNum type="arabicPeriod"/>
            </a:pPr>
            <a:r>
              <a:rPr lang="en-US" dirty="0" smtClean="0"/>
              <a:t>Why is Say </a:t>
            </a:r>
            <a:r>
              <a:rPr lang="en-US" smtClean="0"/>
              <a:t>really afraid?</a:t>
            </a:r>
            <a:endParaRPr lang="en-US" dirty="0" smtClean="0"/>
          </a:p>
          <a:p>
            <a:pPr marL="514350" indent="-514350">
              <a:buAutoNum type="arabicPeriod"/>
            </a:pPr>
            <a:r>
              <a:rPr lang="en-US" dirty="0" smtClean="0"/>
              <a:t>Why does Pink feel empowered to say that “no one really owns me”?  </a:t>
            </a:r>
          </a:p>
          <a:p>
            <a:pPr marL="514350" indent="-514350">
              <a:buAutoNum type="arabicPeriod"/>
            </a:pPr>
            <a:r>
              <a:rPr lang="en-US" dirty="0" smtClean="0"/>
              <a:t>How does Moe </a:t>
            </a:r>
            <a:r>
              <a:rPr lang="en-US" dirty="0" err="1" smtClean="0"/>
              <a:t>Moe</a:t>
            </a:r>
            <a:r>
              <a:rPr lang="en-US" dirty="0" smtClean="0"/>
              <a:t> Bay approach Say’s feelings of cowardice?</a:t>
            </a:r>
          </a:p>
          <a:p>
            <a:pPr marL="514350" indent="-514350">
              <a:buAutoNum type="arabicPeriod"/>
            </a:pPr>
            <a:r>
              <a:rPr lang="en-US" dirty="0" smtClean="0"/>
              <a:t>What would you have done if you had been Pink? Say?  What choices did the boys have, if any?</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Bell Ringer </a:t>
            </a:r>
            <a:r>
              <a:rPr lang="en-US" dirty="0" err="1" smtClean="0"/>
              <a:t>Bibliotherapy</a:t>
            </a:r>
            <a:r>
              <a:rPr lang="en-US" dirty="0" smtClean="0"/>
              <a:t> Lesson</a:t>
            </a:r>
            <a:endParaRPr lang="en-US" dirty="0"/>
          </a:p>
        </p:txBody>
      </p:sp>
    </p:spTree>
    <p:extLst>
      <p:ext uri="{BB962C8B-B14F-4D97-AF65-F5344CB8AC3E}">
        <p14:creationId xmlns:p14="http://schemas.microsoft.com/office/powerpoint/2010/main" val="1428095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854958"/>
            <a:ext cx="3505200" cy="1752600"/>
          </a:xfrm>
        </p:spPr>
        <p:txBody>
          <a:bodyPr>
            <a:normAutofit fontScale="90000"/>
          </a:bodyPr>
          <a:lstStyle/>
          <a:p>
            <a:r>
              <a:rPr lang="en-US" dirty="0" smtClean="0">
                <a:solidFill>
                  <a:srgbClr val="FF0000"/>
                </a:solidFill>
              </a:rPr>
              <a:t>TWO BROTHERS </a:t>
            </a:r>
            <a:r>
              <a:rPr lang="en-US" dirty="0" smtClean="0">
                <a:solidFill>
                  <a:srgbClr val="000099"/>
                </a:solidFill>
              </a:rPr>
              <a:t>SONG ANALYSIS</a:t>
            </a:r>
            <a:endParaRPr lang="en-US" dirty="0">
              <a:solidFill>
                <a:srgbClr val="000099"/>
              </a:solidFill>
            </a:endParaRPr>
          </a:p>
        </p:txBody>
      </p:sp>
      <p:sp>
        <p:nvSpPr>
          <p:cNvPr id="7" name="Content Placeholder 6"/>
          <p:cNvSpPr>
            <a:spLocks noGrp="1"/>
          </p:cNvSpPr>
          <p:nvPr>
            <p:ph idx="1"/>
          </p:nvPr>
        </p:nvSpPr>
        <p:spPr>
          <a:xfrm>
            <a:off x="3505200" y="304800"/>
            <a:ext cx="5181600" cy="6553200"/>
          </a:xfrm>
        </p:spPr>
        <p:txBody>
          <a:bodyPr>
            <a:normAutofit fontScale="92500" lnSpcReduction="20000"/>
          </a:bodyPr>
          <a:lstStyle/>
          <a:p>
            <a:r>
              <a:rPr lang="en-US" dirty="0"/>
              <a:t>One wore blue and one wore grey</a:t>
            </a:r>
            <a:br>
              <a:rPr lang="en-US" dirty="0"/>
            </a:br>
            <a:r>
              <a:rPr lang="en-US" dirty="0"/>
              <a:t>As they marched along the way</a:t>
            </a:r>
            <a:br>
              <a:rPr lang="en-US" dirty="0"/>
            </a:br>
            <a:r>
              <a:rPr lang="en-US" dirty="0"/>
              <a:t>A fife and drum began to play</a:t>
            </a:r>
            <a:br>
              <a:rPr lang="en-US" dirty="0"/>
            </a:br>
            <a:r>
              <a:rPr lang="en-US" dirty="0"/>
              <a:t>All on a beautiful morning</a:t>
            </a:r>
            <a:br>
              <a:rPr lang="en-US" dirty="0"/>
            </a:br>
            <a:r>
              <a:rPr lang="en-US" dirty="0"/>
              <a:t/>
            </a:r>
            <a:br>
              <a:rPr lang="en-US" dirty="0"/>
            </a:br>
            <a:r>
              <a:rPr lang="en-US" dirty="0"/>
              <a:t>One was gentle, one was kind</a:t>
            </a:r>
            <a:br>
              <a:rPr lang="en-US" dirty="0"/>
            </a:br>
            <a:r>
              <a:rPr lang="en-US" dirty="0"/>
              <a:t>One came home, one stayed behind</a:t>
            </a:r>
            <a:br>
              <a:rPr lang="en-US" dirty="0"/>
            </a:br>
            <a:r>
              <a:rPr lang="en-US" dirty="0"/>
              <a:t>A cannonball don't pay no mind</a:t>
            </a:r>
            <a:br>
              <a:rPr lang="en-US" dirty="0"/>
            </a:br>
            <a:r>
              <a:rPr lang="en-US" dirty="0"/>
              <a:t>All on a beautiful morning</a:t>
            </a:r>
            <a:br>
              <a:rPr lang="en-US" dirty="0"/>
            </a:br>
            <a:r>
              <a:rPr lang="en-US" dirty="0"/>
              <a:t/>
            </a:r>
            <a:br>
              <a:rPr lang="en-US" dirty="0"/>
            </a:br>
            <a:r>
              <a:rPr lang="en-US" dirty="0"/>
              <a:t>A cannonball don't pay no mind</a:t>
            </a:r>
            <a:br>
              <a:rPr lang="en-US" dirty="0"/>
            </a:br>
            <a:r>
              <a:rPr lang="en-US" dirty="0"/>
              <a:t>Though you're gentle, though you're kind</a:t>
            </a:r>
            <a:br>
              <a:rPr lang="en-US" dirty="0"/>
            </a:br>
            <a:r>
              <a:rPr lang="en-US" dirty="0"/>
              <a:t>It don't think of folks behind</a:t>
            </a:r>
            <a:br>
              <a:rPr lang="en-US" dirty="0"/>
            </a:br>
            <a:r>
              <a:rPr lang="en-US" dirty="0"/>
              <a:t>All on a beautiful morning</a:t>
            </a:r>
            <a:br>
              <a:rPr lang="en-US" dirty="0"/>
            </a:br>
            <a:r>
              <a:rPr lang="en-US" dirty="0"/>
              <a:t/>
            </a:r>
            <a:br>
              <a:rPr lang="en-US" dirty="0"/>
            </a:br>
            <a:r>
              <a:rPr lang="en-US" dirty="0"/>
              <a:t>Two girls waiting by the railroad track</a:t>
            </a:r>
            <a:br>
              <a:rPr lang="en-US" dirty="0"/>
            </a:br>
            <a:r>
              <a:rPr lang="en-US" dirty="0"/>
              <a:t>For their darlings to come back</a:t>
            </a:r>
            <a:br>
              <a:rPr lang="en-US" dirty="0"/>
            </a:br>
            <a:r>
              <a:rPr lang="en-US" dirty="0"/>
              <a:t>One wore blue, and one wore black</a:t>
            </a:r>
            <a:br>
              <a:rPr lang="en-US" dirty="0"/>
            </a:br>
            <a:r>
              <a:rPr lang="en-US" dirty="0"/>
              <a:t>All on a beautiful morning</a:t>
            </a:r>
          </a:p>
        </p:txBody>
      </p:sp>
    </p:spTree>
    <p:extLst>
      <p:ext uri="{BB962C8B-B14F-4D97-AF65-F5344CB8AC3E}">
        <p14:creationId xmlns:p14="http://schemas.microsoft.com/office/powerpoint/2010/main" val="33056100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28600" y="152400"/>
            <a:ext cx="8582025" cy="6553200"/>
          </a:xfrm>
          <a:prstGeom prst="rect">
            <a:avLst/>
          </a:prstGeom>
        </p:spPr>
      </p:pic>
    </p:spTree>
    <p:extLst>
      <p:ext uri="{BB962C8B-B14F-4D97-AF65-F5344CB8AC3E}">
        <p14:creationId xmlns:p14="http://schemas.microsoft.com/office/powerpoint/2010/main" val="13312657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smtClean="0"/>
              <a:t>1862 – Peninsula Campaign</a:t>
            </a:r>
            <a:endParaRPr lang="en-US" dirty="0"/>
          </a:p>
        </p:txBody>
      </p:sp>
      <p:sp>
        <p:nvSpPr>
          <p:cNvPr id="2" name="Content Placeholder 1"/>
          <p:cNvSpPr>
            <a:spLocks noGrp="1"/>
          </p:cNvSpPr>
          <p:nvPr>
            <p:ph sz="half" idx="1"/>
          </p:nvPr>
        </p:nvSpPr>
        <p:spPr>
          <a:xfrm>
            <a:off x="228600" y="1295400"/>
            <a:ext cx="4059936" cy="4800600"/>
          </a:xfrm>
        </p:spPr>
        <p:txBody>
          <a:bodyPr>
            <a:normAutofit fontScale="85000" lnSpcReduction="10000"/>
          </a:bodyPr>
          <a:lstStyle/>
          <a:p>
            <a:r>
              <a:rPr lang="en-US" dirty="0" smtClean="0"/>
              <a:t>Union leaves the comfort of Washington D.C. (Lincoln </a:t>
            </a:r>
            <a:r>
              <a:rPr lang="en-US" dirty="0"/>
              <a:t>is happy  -- </a:t>
            </a:r>
            <a:r>
              <a:rPr lang="en-US" dirty="0" smtClean="0"/>
              <a:t>“</a:t>
            </a:r>
            <a:r>
              <a:rPr lang="en-US" dirty="0" smtClean="0">
                <a:solidFill>
                  <a:srgbClr val="FFC000"/>
                </a:solidFill>
              </a:rPr>
              <a:t>If </a:t>
            </a:r>
            <a:r>
              <a:rPr lang="en-US" dirty="0">
                <a:solidFill>
                  <a:srgbClr val="FFC000"/>
                </a:solidFill>
              </a:rPr>
              <a:t>General McClellan isn't going to use his army, I'd like to borrow it for a time." </a:t>
            </a:r>
            <a:r>
              <a:rPr lang="en-US" dirty="0" smtClean="0"/>
              <a:t>)</a:t>
            </a:r>
          </a:p>
          <a:p>
            <a:r>
              <a:rPr lang="en-US" dirty="0" smtClean="0"/>
              <a:t>George McClellan placed in charge of the Union Army of the Potomac but is reluctant to fight – always asks for more men before he attacks the enemy</a:t>
            </a:r>
          </a:p>
          <a:p>
            <a:r>
              <a:rPr lang="en-US" dirty="0" smtClean="0"/>
              <a:t>Finally moves the Army of the Potomac up the Peninsula in Virginia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066800"/>
            <a:ext cx="4724401" cy="5105400"/>
          </a:xfrm>
        </p:spPr>
      </p:pic>
    </p:spTree>
    <p:extLst>
      <p:ext uri="{BB962C8B-B14F-4D97-AF65-F5344CB8AC3E}">
        <p14:creationId xmlns:p14="http://schemas.microsoft.com/office/powerpoint/2010/main" val="33481487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68" y="342900"/>
            <a:ext cx="8686800" cy="1066800"/>
          </a:xfrm>
        </p:spPr>
        <p:txBody>
          <a:bodyPr>
            <a:normAutofit/>
          </a:bodyPr>
          <a:lstStyle/>
          <a:p>
            <a:r>
              <a:rPr lang="en-US" sz="2800" dirty="0" smtClean="0"/>
              <a:t>1862 – </a:t>
            </a:r>
            <a:r>
              <a:rPr lang="en-US" sz="2800" i="1" dirty="0" smtClean="0">
                <a:solidFill>
                  <a:srgbClr val="000099"/>
                </a:solidFill>
              </a:rPr>
              <a:t>USS Monitor </a:t>
            </a:r>
            <a:r>
              <a:rPr lang="en-US" sz="2800" dirty="0" smtClean="0"/>
              <a:t>v. </a:t>
            </a:r>
            <a:r>
              <a:rPr lang="en-US" sz="2800" i="1" dirty="0" smtClean="0">
                <a:solidFill>
                  <a:srgbClr val="C00000"/>
                </a:solidFill>
              </a:rPr>
              <a:t>CSS Virginia </a:t>
            </a:r>
            <a:r>
              <a:rPr lang="en-US" sz="2800" dirty="0" smtClean="0">
                <a:solidFill>
                  <a:srgbClr val="C00000"/>
                </a:solidFill>
              </a:rPr>
              <a:t>(MERRIMACK)</a:t>
            </a:r>
            <a:r>
              <a:rPr lang="en-US" sz="2800" dirty="0" smtClean="0">
                <a:solidFill>
                  <a:srgbClr val="00B0F0"/>
                </a:solidFill>
              </a:rPr>
              <a:t> </a:t>
            </a:r>
            <a:r>
              <a:rPr lang="en-US" sz="2800" i="1" dirty="0" smtClean="0"/>
              <a:t>–</a:t>
            </a:r>
            <a:r>
              <a:rPr lang="en-US" sz="2800" dirty="0" smtClean="0"/>
              <a:t>Battle of Hampton Roads, VA</a:t>
            </a:r>
            <a:endParaRPr lang="en-US" sz="2800" i="1" dirty="0"/>
          </a:p>
        </p:txBody>
      </p:sp>
      <p:sp>
        <p:nvSpPr>
          <p:cNvPr id="3" name="Content Placeholder 2"/>
          <p:cNvSpPr>
            <a:spLocks noGrp="1"/>
          </p:cNvSpPr>
          <p:nvPr>
            <p:ph sz="half" idx="1"/>
          </p:nvPr>
        </p:nvSpPr>
        <p:spPr>
          <a:xfrm>
            <a:off x="457200" y="2057400"/>
            <a:ext cx="4059936" cy="3733800"/>
          </a:xfrm>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23" y="1524000"/>
            <a:ext cx="78200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6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68" y="0"/>
            <a:ext cx="8229600" cy="838200"/>
          </a:xfrm>
        </p:spPr>
        <p:txBody>
          <a:bodyPr/>
          <a:lstStyle/>
          <a:p>
            <a:r>
              <a:rPr lang="en-US" dirty="0" smtClean="0">
                <a:solidFill>
                  <a:srgbClr val="000099"/>
                </a:solidFill>
              </a:rPr>
              <a:t>Monitor</a:t>
            </a:r>
            <a:r>
              <a:rPr lang="en-US" dirty="0" smtClean="0"/>
              <a:t> vs. </a:t>
            </a:r>
            <a:r>
              <a:rPr lang="en-US" dirty="0" smtClean="0">
                <a:solidFill>
                  <a:srgbClr val="C00000"/>
                </a:solidFill>
              </a:rPr>
              <a:t>Merrimack</a:t>
            </a:r>
            <a:r>
              <a:rPr lang="en-US" dirty="0" smtClean="0"/>
              <a:t> </a:t>
            </a:r>
            <a:endParaRPr lang="en-US" dirty="0"/>
          </a:p>
        </p:txBody>
      </p:sp>
      <p:sp>
        <p:nvSpPr>
          <p:cNvPr id="3" name="Content Placeholder 2"/>
          <p:cNvSpPr>
            <a:spLocks noGrp="1"/>
          </p:cNvSpPr>
          <p:nvPr>
            <p:ph sz="half" idx="1"/>
          </p:nvPr>
        </p:nvSpPr>
        <p:spPr>
          <a:xfrm>
            <a:off x="304800" y="990600"/>
            <a:ext cx="4212336" cy="5791200"/>
          </a:xfrm>
        </p:spPr>
        <p:txBody>
          <a:bodyPr>
            <a:normAutofit fontScale="77500" lnSpcReduction="20000"/>
          </a:bodyPr>
          <a:lstStyle/>
          <a:p>
            <a:r>
              <a:rPr lang="en-US" dirty="0" smtClean="0"/>
              <a:t>Battle of the IRONCLADS</a:t>
            </a:r>
          </a:p>
          <a:p>
            <a:r>
              <a:rPr lang="en-US" dirty="0" smtClean="0"/>
              <a:t>Confederate attempt to break through the Union blockade (Anaconda Plan)</a:t>
            </a:r>
          </a:p>
          <a:p>
            <a:r>
              <a:rPr lang="en-US" i="1" dirty="0" smtClean="0"/>
              <a:t>CSS Virginia </a:t>
            </a:r>
            <a:r>
              <a:rPr lang="en-US" dirty="0" smtClean="0"/>
              <a:t>had been built from remnants of the </a:t>
            </a:r>
            <a:r>
              <a:rPr lang="en-US" i="1" dirty="0" smtClean="0"/>
              <a:t>USS Merrimack</a:t>
            </a:r>
            <a:r>
              <a:rPr lang="en-US" dirty="0" smtClean="0"/>
              <a:t>, hence the name (winners write history)</a:t>
            </a:r>
          </a:p>
          <a:p>
            <a:r>
              <a:rPr lang="en-US" dirty="0" smtClean="0"/>
              <a:t>Union intelligence discovered the confederacy was building an ironclad warship so they began to build– </a:t>
            </a:r>
            <a:r>
              <a:rPr lang="en-US" i="1" dirty="0" smtClean="0"/>
              <a:t>USS Monitor</a:t>
            </a:r>
          </a:p>
          <a:p>
            <a:endParaRPr lang="en-US" i="1" dirty="0"/>
          </a:p>
          <a:p>
            <a:r>
              <a:rPr lang="en-US" dirty="0" smtClean="0"/>
              <a:t>Designer John </a:t>
            </a:r>
            <a:r>
              <a:rPr lang="en-US" dirty="0" err="1" smtClean="0"/>
              <a:t>Ericcson</a:t>
            </a:r>
            <a:r>
              <a:rPr lang="en-US" dirty="0" smtClean="0"/>
              <a:t> guaranteed it could be built in 100 days – 101</a:t>
            </a:r>
          </a:p>
          <a:p>
            <a:r>
              <a:rPr lang="en-US" dirty="0" smtClean="0"/>
              <a:t>Union needed it because the CSS Virginia started to crash the blockade on day 103 </a:t>
            </a:r>
          </a:p>
          <a:p>
            <a:endParaRPr lang="en-US" dirty="0" smtClean="0"/>
          </a:p>
          <a:p>
            <a:endParaRPr lang="en-US" i="1" dirty="0"/>
          </a:p>
        </p:txBody>
      </p:sp>
      <p:sp>
        <p:nvSpPr>
          <p:cNvPr id="4" name="Content Placeholder 3"/>
          <p:cNvSpPr>
            <a:spLocks noGrp="1"/>
          </p:cNvSpPr>
          <p:nvPr>
            <p:ph sz="half" idx="2"/>
          </p:nvPr>
        </p:nvSpPr>
        <p:spPr>
          <a:xfrm>
            <a:off x="4648200" y="838200"/>
            <a:ext cx="4059936" cy="5791200"/>
          </a:xfrm>
        </p:spPr>
        <p:txBody>
          <a:bodyPr>
            <a:normAutofit fontScale="77500" lnSpcReduction="20000"/>
          </a:bodyPr>
          <a:lstStyle/>
          <a:p>
            <a:pPr lvl="0">
              <a:buClr>
                <a:srgbClr val="F3A447"/>
              </a:buClr>
            </a:pPr>
            <a:r>
              <a:rPr lang="en-US" dirty="0" smtClean="0">
                <a:solidFill>
                  <a:prstClr val="white"/>
                </a:solidFill>
              </a:rPr>
              <a:t>Controversy </a:t>
            </a:r>
            <a:r>
              <a:rPr lang="en-US" i="1" dirty="0" smtClean="0">
                <a:solidFill>
                  <a:prstClr val="white"/>
                </a:solidFill>
              </a:rPr>
              <a:t>– </a:t>
            </a:r>
            <a:r>
              <a:rPr lang="en-US" dirty="0" smtClean="0">
                <a:solidFill>
                  <a:prstClr val="white"/>
                </a:solidFill>
              </a:rPr>
              <a:t>called the “Yankee </a:t>
            </a:r>
            <a:r>
              <a:rPr lang="en-US" dirty="0" err="1" smtClean="0">
                <a:solidFill>
                  <a:prstClr val="white"/>
                </a:solidFill>
              </a:rPr>
              <a:t>cheesebox</a:t>
            </a:r>
            <a:r>
              <a:rPr lang="en-US" dirty="0" smtClean="0">
                <a:solidFill>
                  <a:prstClr val="white"/>
                </a:solidFill>
              </a:rPr>
              <a:t>” – many thought it would not float because of its completely iron-laden design – Lincoln overruled</a:t>
            </a:r>
          </a:p>
          <a:p>
            <a:pPr marL="0" lvl="0" indent="0">
              <a:buClr>
                <a:srgbClr val="F3A447"/>
              </a:buClr>
              <a:buNone/>
            </a:pPr>
            <a:endParaRPr lang="en-US" i="1" dirty="0">
              <a:solidFill>
                <a:prstClr val="white"/>
              </a:solidFill>
            </a:endParaRPr>
          </a:p>
          <a:p>
            <a:pPr lvl="0">
              <a:buClr>
                <a:srgbClr val="F3A447"/>
              </a:buClr>
            </a:pPr>
            <a:r>
              <a:rPr lang="en-US" i="1" dirty="0" smtClean="0">
                <a:solidFill>
                  <a:prstClr val="white"/>
                </a:solidFill>
              </a:rPr>
              <a:t>CSS </a:t>
            </a:r>
            <a:r>
              <a:rPr lang="en-US" i="1" dirty="0">
                <a:solidFill>
                  <a:prstClr val="white"/>
                </a:solidFill>
              </a:rPr>
              <a:t>Virginia </a:t>
            </a:r>
            <a:r>
              <a:rPr lang="en-US" dirty="0">
                <a:solidFill>
                  <a:prstClr val="white"/>
                </a:solidFill>
              </a:rPr>
              <a:t>was having </a:t>
            </a:r>
            <a:r>
              <a:rPr lang="en-US" dirty="0" smtClean="0">
                <a:solidFill>
                  <a:prstClr val="white"/>
                </a:solidFill>
              </a:rPr>
              <a:t>success against the Union battleships that had been chosen to protect the Chesapeake Bay</a:t>
            </a:r>
          </a:p>
          <a:p>
            <a:pPr marL="0" lvl="0" indent="0">
              <a:buClr>
                <a:srgbClr val="F3A447"/>
              </a:buClr>
              <a:buNone/>
            </a:pPr>
            <a:r>
              <a:rPr lang="en-US" dirty="0" smtClean="0">
                <a:solidFill>
                  <a:prstClr val="white"/>
                </a:solidFill>
              </a:rPr>
              <a:t> </a:t>
            </a:r>
            <a:endParaRPr lang="en-US" i="1" dirty="0">
              <a:solidFill>
                <a:prstClr val="white"/>
              </a:solidFill>
            </a:endParaRPr>
          </a:p>
          <a:p>
            <a:r>
              <a:rPr lang="en-US" dirty="0" smtClean="0"/>
              <a:t>On the second day of the battle – THE MONITOR arrived</a:t>
            </a:r>
          </a:p>
          <a:p>
            <a:r>
              <a:rPr lang="en-US" dirty="0" smtClean="0"/>
              <a:t>The 2 Ironclads battled each other to a draw and eventually the </a:t>
            </a:r>
            <a:r>
              <a:rPr lang="en-US" i="1" dirty="0" smtClean="0"/>
              <a:t>CSS Virginia</a:t>
            </a:r>
            <a:r>
              <a:rPr lang="en-US" dirty="0" smtClean="0"/>
              <a:t> limped back to its docking port in VA – they never fought again / the Union blockade was not defeated</a:t>
            </a:r>
            <a:endParaRPr lang="en-US" dirty="0"/>
          </a:p>
        </p:txBody>
      </p:sp>
    </p:spTree>
    <p:extLst>
      <p:ext uri="{BB962C8B-B14F-4D97-AF65-F5344CB8AC3E}">
        <p14:creationId xmlns:p14="http://schemas.microsoft.com/office/powerpoint/2010/main" val="15711477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825"/>
            <a:ext cx="8229600" cy="1219200"/>
          </a:xfrm>
        </p:spPr>
        <p:txBody>
          <a:bodyPr/>
          <a:lstStyle/>
          <a:p>
            <a:r>
              <a:rPr lang="en-US" dirty="0" smtClean="0">
                <a:solidFill>
                  <a:srgbClr val="000099"/>
                </a:solidFill>
              </a:rPr>
              <a:t>Monitor</a:t>
            </a:r>
            <a:r>
              <a:rPr lang="en-US" dirty="0" smtClean="0"/>
              <a:t> and </a:t>
            </a:r>
            <a:r>
              <a:rPr lang="en-US" dirty="0" smtClean="0">
                <a:solidFill>
                  <a:srgbClr val="C00000"/>
                </a:solidFill>
              </a:rPr>
              <a:t>Virginia</a:t>
            </a:r>
            <a:r>
              <a:rPr lang="en-US" dirty="0" smtClean="0"/>
              <a:t>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464212"/>
            <a:ext cx="5791200" cy="2134577"/>
          </a:xfrm>
        </p:spPr>
      </p:pic>
      <p:sp>
        <p:nvSpPr>
          <p:cNvPr id="4" name="Content Placeholder 3"/>
          <p:cNvSpPr>
            <a:spLocks noGrp="1"/>
          </p:cNvSpPr>
          <p:nvPr>
            <p:ph sz="half" idx="2"/>
          </p:nvPr>
        </p:nvSpPr>
        <p:spPr>
          <a:xfrm>
            <a:off x="6096000" y="1644907"/>
            <a:ext cx="4059936" cy="838200"/>
          </a:xfrm>
        </p:spPr>
        <p:txBody>
          <a:bodyPr/>
          <a:lstStyle/>
          <a:p>
            <a:r>
              <a:rPr lang="en-US" i="1" dirty="0" smtClean="0">
                <a:solidFill>
                  <a:srgbClr val="000099"/>
                </a:solidFill>
              </a:rPr>
              <a:t>USS MONITOR</a:t>
            </a:r>
            <a:endParaRPr lang="en-US" i="1" dirty="0">
              <a:solidFill>
                <a:srgbClr val="000099"/>
              </a:solidFill>
            </a:endParaRPr>
          </a:p>
        </p:txBody>
      </p:sp>
      <p:pic>
        <p:nvPicPr>
          <p:cNvPr id="6" name="Picture 5"/>
          <p:cNvPicPr>
            <a:picLocks noChangeAspect="1"/>
          </p:cNvPicPr>
          <p:nvPr/>
        </p:nvPicPr>
        <p:blipFill>
          <a:blip r:embed="rId3"/>
          <a:stretch>
            <a:fillRect/>
          </a:stretch>
        </p:blipFill>
        <p:spPr>
          <a:xfrm>
            <a:off x="5253037" y="3330452"/>
            <a:ext cx="3509963" cy="3509963"/>
          </a:xfrm>
          <a:prstGeom prst="rect">
            <a:avLst/>
          </a:prstGeom>
        </p:spPr>
      </p:pic>
      <p:sp>
        <p:nvSpPr>
          <p:cNvPr id="7" name="TextBox 6"/>
          <p:cNvSpPr txBox="1"/>
          <p:nvPr/>
        </p:nvSpPr>
        <p:spPr>
          <a:xfrm>
            <a:off x="914400" y="4953000"/>
            <a:ext cx="4447032" cy="1292662"/>
          </a:xfrm>
          <a:prstGeom prst="rect">
            <a:avLst/>
          </a:prstGeom>
          <a:noFill/>
        </p:spPr>
        <p:txBody>
          <a:bodyPr wrap="square" rtlCol="0">
            <a:spAutoFit/>
          </a:bodyPr>
          <a:lstStyle/>
          <a:p>
            <a:r>
              <a:rPr lang="en-US" sz="2600" i="1" dirty="0" smtClean="0">
                <a:solidFill>
                  <a:srgbClr val="C00000"/>
                </a:solidFill>
              </a:rPr>
              <a:t>CSS VIRGINIA (Merrimack) </a:t>
            </a:r>
            <a:r>
              <a:rPr lang="en-US" sz="2600" dirty="0" smtClean="0"/>
              <a:t>– note the wooden hull that ran under water</a:t>
            </a:r>
            <a:endParaRPr lang="en-US" sz="2600" dirty="0"/>
          </a:p>
        </p:txBody>
      </p:sp>
    </p:spTree>
    <p:extLst>
      <p:ext uri="{BB962C8B-B14F-4D97-AF65-F5344CB8AC3E}">
        <p14:creationId xmlns:p14="http://schemas.microsoft.com/office/powerpoint/2010/main" val="26278591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95" y="381000"/>
            <a:ext cx="8229600" cy="457200"/>
          </a:xfrm>
        </p:spPr>
        <p:txBody>
          <a:bodyPr>
            <a:normAutofit fontScale="90000"/>
          </a:bodyPr>
          <a:lstStyle/>
          <a:p>
            <a:r>
              <a:rPr lang="en-US" dirty="0" smtClean="0">
                <a:solidFill>
                  <a:srgbClr val="C00000"/>
                </a:solidFill>
              </a:rPr>
              <a:t>1862 – Battle of Antietam Creek, MD</a:t>
            </a:r>
            <a:endParaRPr lang="en-US" dirty="0">
              <a:solidFill>
                <a:srgbClr val="C00000"/>
              </a:solidFill>
            </a:endParaRPr>
          </a:p>
        </p:txBody>
      </p:sp>
      <p:sp>
        <p:nvSpPr>
          <p:cNvPr id="3" name="Content Placeholder 2"/>
          <p:cNvSpPr>
            <a:spLocks noGrp="1"/>
          </p:cNvSpPr>
          <p:nvPr>
            <p:ph sz="half" idx="1"/>
          </p:nvPr>
        </p:nvSpPr>
        <p:spPr>
          <a:xfrm>
            <a:off x="380333" y="990600"/>
            <a:ext cx="4059936" cy="6172200"/>
          </a:xfrm>
        </p:spPr>
        <p:txBody>
          <a:bodyPr>
            <a:normAutofit fontScale="85000" lnSpcReduction="20000"/>
          </a:bodyPr>
          <a:lstStyle/>
          <a:p>
            <a:r>
              <a:rPr lang="en-US" dirty="0" smtClean="0"/>
              <a:t>Significance –</a:t>
            </a:r>
            <a:r>
              <a:rPr lang="en-US" b="1" dirty="0" smtClean="0">
                <a:solidFill>
                  <a:schemeClr val="accent2">
                    <a:lumMod val="60000"/>
                    <a:lumOff val="40000"/>
                  </a:schemeClr>
                </a:solidFill>
              </a:rPr>
              <a:t>TURNING POINT BATTLE OF CIVIL WAR </a:t>
            </a:r>
            <a:r>
              <a:rPr lang="en-US" dirty="0" smtClean="0"/>
              <a:t>–  </a:t>
            </a:r>
            <a:r>
              <a:rPr lang="en-US" dirty="0" smtClean="0">
                <a:solidFill>
                  <a:schemeClr val="accent4">
                    <a:lumMod val="40000"/>
                    <a:lumOff val="60000"/>
                  </a:schemeClr>
                </a:solidFill>
              </a:rPr>
              <a:t>DRAW</a:t>
            </a:r>
          </a:p>
          <a:p>
            <a:r>
              <a:rPr lang="en-US" dirty="0" smtClean="0"/>
              <a:t>Army of Potomac – 75,000</a:t>
            </a:r>
          </a:p>
          <a:p>
            <a:r>
              <a:rPr lang="en-US" dirty="0" smtClean="0"/>
              <a:t>Army of Northern VA – 55,000</a:t>
            </a:r>
          </a:p>
          <a:p>
            <a:r>
              <a:rPr lang="en-US" dirty="0" smtClean="0"/>
              <a:t>1</a:t>
            </a:r>
            <a:r>
              <a:rPr lang="en-US" baseline="30000" dirty="0" smtClean="0"/>
              <a:t>st</a:t>
            </a:r>
            <a:r>
              <a:rPr lang="en-US" dirty="0" smtClean="0"/>
              <a:t> time Confederacy abandons their </a:t>
            </a:r>
            <a:r>
              <a:rPr lang="en-US" dirty="0" smtClean="0">
                <a:solidFill>
                  <a:schemeClr val="bg2">
                    <a:lumMod val="50000"/>
                  </a:schemeClr>
                </a:solidFill>
              </a:rPr>
              <a:t>DEFENSIVE</a:t>
            </a:r>
            <a:r>
              <a:rPr lang="en-US" dirty="0" smtClean="0"/>
              <a:t> strategy – searching for food </a:t>
            </a:r>
          </a:p>
          <a:p>
            <a:r>
              <a:rPr lang="en-US" dirty="0" smtClean="0"/>
              <a:t>Union could have ended the war – McClellan found Lee’s battle plans wrapped in cigar papers left behind</a:t>
            </a:r>
          </a:p>
          <a:p>
            <a:r>
              <a:rPr lang="en-US" dirty="0" smtClean="0"/>
              <a:t>Robert E. Lee (General of the Army of Northern Virginia</a:t>
            </a:r>
          </a:p>
          <a:p>
            <a:r>
              <a:rPr lang="en-US" dirty="0" smtClean="0"/>
              <a:t>After this battle Lincoln issued the </a:t>
            </a:r>
            <a:r>
              <a:rPr lang="en-US" dirty="0" smtClean="0">
                <a:solidFill>
                  <a:schemeClr val="tx2">
                    <a:lumMod val="50000"/>
                  </a:schemeClr>
                </a:solidFill>
              </a:rPr>
              <a:t>EMANCIPATION PROCLAMATION </a:t>
            </a:r>
            <a:r>
              <a:rPr lang="en-US" dirty="0" smtClean="0"/>
              <a:t>– (needed a victory first)</a:t>
            </a:r>
            <a:endParaRPr lang="en-US" dirty="0"/>
          </a:p>
        </p:txBody>
      </p:sp>
      <p:sp>
        <p:nvSpPr>
          <p:cNvPr id="4" name="Content Placeholder 3"/>
          <p:cNvSpPr>
            <a:spLocks noGrp="1"/>
          </p:cNvSpPr>
          <p:nvPr>
            <p:ph sz="half" idx="2"/>
          </p:nvPr>
        </p:nvSpPr>
        <p:spPr>
          <a:xfrm>
            <a:off x="4604118" y="974678"/>
            <a:ext cx="4059936" cy="5334000"/>
          </a:xfrm>
        </p:spPr>
        <p:txBody>
          <a:bodyPr>
            <a:normAutofit fontScale="85000" lnSpcReduction="20000"/>
          </a:bodyPr>
          <a:lstStyle/>
          <a:p>
            <a:r>
              <a:rPr lang="en-US" dirty="0" smtClean="0"/>
              <a:t>Lee had split his troops (cardinal rule) /Hagerstown, MD and Harpers Ferry, VA</a:t>
            </a:r>
          </a:p>
          <a:p>
            <a:r>
              <a:rPr lang="en-US" dirty="0" smtClean="0"/>
              <a:t>Jackson / Stuart foraging for supplies and food</a:t>
            </a:r>
          </a:p>
          <a:p>
            <a:r>
              <a:rPr lang="en-US" dirty="0" smtClean="0"/>
              <a:t>McClellan did nothing for 18 crucial hours and finally attacked</a:t>
            </a:r>
          </a:p>
          <a:p>
            <a:r>
              <a:rPr lang="en-US" dirty="0" smtClean="0"/>
              <a:t>Lee was back at full strength by then</a:t>
            </a:r>
          </a:p>
          <a:p>
            <a:r>
              <a:rPr lang="en-US" dirty="0" smtClean="0"/>
              <a:t>Bloodiest single day of war in US History</a:t>
            </a:r>
          </a:p>
          <a:p>
            <a:r>
              <a:rPr lang="en-US" dirty="0" smtClean="0"/>
              <a:t>23,000 casualties (both sides combined)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113171"/>
            <a:ext cx="4572667" cy="160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3873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239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9170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rgbClr val="C00000"/>
                </a:solidFill>
              </a:rPr>
              <a:t>Battle of Antietam (Sharpsburg)</a:t>
            </a:r>
            <a:endParaRPr lang="en-US" dirty="0">
              <a:solidFill>
                <a:srgbClr val="C00000"/>
              </a:solidFill>
            </a:endParaRPr>
          </a:p>
        </p:txBody>
      </p:sp>
      <p:sp>
        <p:nvSpPr>
          <p:cNvPr id="3" name="Content Placeholder 2"/>
          <p:cNvSpPr>
            <a:spLocks noGrp="1"/>
          </p:cNvSpPr>
          <p:nvPr>
            <p:ph sz="half" idx="1"/>
          </p:nvPr>
        </p:nvSpPr>
        <p:spPr>
          <a:xfrm>
            <a:off x="457200" y="914400"/>
            <a:ext cx="4059936" cy="4267200"/>
          </a:xfrm>
        </p:spPr>
        <p:txBody>
          <a:bodyPr>
            <a:normAutofit fontScale="77500" lnSpcReduction="20000"/>
          </a:bodyPr>
          <a:lstStyle/>
          <a:p>
            <a:r>
              <a:rPr lang="en-US" dirty="0" smtClean="0"/>
              <a:t>Emancipation Proclamation </a:t>
            </a:r>
            <a:r>
              <a:rPr lang="en-US" dirty="0" smtClean="0">
                <a:solidFill>
                  <a:srgbClr val="FF0000"/>
                </a:solidFill>
              </a:rPr>
              <a:t>effects </a:t>
            </a:r>
            <a:r>
              <a:rPr lang="en-US" dirty="0" smtClean="0"/>
              <a:t>– major reason the Union won the Civil War</a:t>
            </a:r>
          </a:p>
          <a:p>
            <a:r>
              <a:rPr lang="en-US" dirty="0" smtClean="0"/>
              <a:t>Freed ONLY slaves in the </a:t>
            </a:r>
            <a:r>
              <a:rPr lang="en-US" dirty="0" smtClean="0">
                <a:solidFill>
                  <a:schemeClr val="tx2">
                    <a:lumMod val="75000"/>
                  </a:schemeClr>
                </a:solidFill>
              </a:rPr>
              <a:t>REBELLING STATES</a:t>
            </a:r>
            <a:r>
              <a:rPr lang="en-US" dirty="0" smtClean="0"/>
              <a:t>!!</a:t>
            </a:r>
          </a:p>
          <a:p>
            <a:r>
              <a:rPr lang="en-US" dirty="0" smtClean="0"/>
              <a:t>Made the war about MORALITY!!</a:t>
            </a:r>
          </a:p>
          <a:p>
            <a:r>
              <a:rPr lang="en-US" dirty="0" smtClean="0"/>
              <a:t>Provided foundation for Massachusetts forming the 54</a:t>
            </a:r>
            <a:r>
              <a:rPr lang="en-US" baseline="30000" dirty="0" smtClean="0"/>
              <a:t>th</a:t>
            </a:r>
            <a:r>
              <a:rPr lang="en-US" dirty="0" smtClean="0"/>
              <a:t> Regiment – ALL BLACK soldiers – 1</a:t>
            </a:r>
            <a:r>
              <a:rPr lang="en-US" baseline="30000" dirty="0" smtClean="0"/>
              <a:t>st</a:t>
            </a:r>
            <a:r>
              <a:rPr lang="en-US" dirty="0"/>
              <a:t> </a:t>
            </a:r>
            <a:r>
              <a:rPr lang="en-US" dirty="0" smtClean="0"/>
              <a:t>time</a:t>
            </a:r>
          </a:p>
          <a:p>
            <a:r>
              <a:rPr lang="en-US" dirty="0" smtClean="0"/>
              <a:t>Eventually caused both </a:t>
            </a:r>
            <a:br>
              <a:rPr lang="en-US" dirty="0" smtClean="0"/>
            </a:br>
            <a:r>
              <a:rPr lang="en-US" dirty="0" smtClean="0"/>
              <a:t>Britain and France to resist aiding the South because of slavery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6400" y="4800600"/>
            <a:ext cx="4267200" cy="192648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66800"/>
            <a:ext cx="4470400" cy="5283200"/>
          </a:xfrm>
          <a:prstGeom prst="rect">
            <a:avLst/>
          </a:prstGeom>
        </p:spPr>
      </p:pic>
    </p:spTree>
    <p:extLst>
      <p:ext uri="{BB962C8B-B14F-4D97-AF65-F5344CB8AC3E}">
        <p14:creationId xmlns:p14="http://schemas.microsoft.com/office/powerpoint/2010/main" val="41732699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solidFill>
                  <a:srgbClr val="000090"/>
                </a:solidFill>
              </a:rPr>
              <a:t>Emancipation Proclamation</a:t>
            </a:r>
            <a:endParaRPr lang="en-US" dirty="0">
              <a:solidFill>
                <a:srgbClr val="000090"/>
              </a:solidFill>
            </a:endParaRPr>
          </a:p>
        </p:txBody>
      </p:sp>
      <p:sp>
        <p:nvSpPr>
          <p:cNvPr id="3" name="Content Placeholder 2"/>
          <p:cNvSpPr>
            <a:spLocks noGrp="1"/>
          </p:cNvSpPr>
          <p:nvPr>
            <p:ph sz="half" idx="1"/>
          </p:nvPr>
        </p:nvSpPr>
        <p:spPr>
          <a:xfrm>
            <a:off x="457200" y="1219200"/>
            <a:ext cx="4059936" cy="4876800"/>
          </a:xfrm>
        </p:spPr>
        <p:txBody>
          <a:bodyPr>
            <a:normAutofit fontScale="92500" lnSpcReduction="20000"/>
          </a:bodyPr>
          <a:lstStyle/>
          <a:p>
            <a:r>
              <a:rPr lang="en-US" dirty="0" smtClean="0"/>
              <a:t>Signed by Lincoln on 12/31/1862 </a:t>
            </a:r>
          </a:p>
          <a:p>
            <a:r>
              <a:rPr lang="en-US" dirty="0" smtClean="0"/>
              <a:t>Freed only the slaves in the rebelling states (cotton states / Confederacy)</a:t>
            </a:r>
          </a:p>
          <a:p>
            <a:r>
              <a:rPr lang="en-US" dirty="0" smtClean="0"/>
              <a:t>Bold political move that changed the course of the war on both sides – war became about </a:t>
            </a:r>
            <a:r>
              <a:rPr lang="en-US" b="1" dirty="0" smtClean="0">
                <a:solidFill>
                  <a:schemeClr val="bg1"/>
                </a:solidFill>
              </a:rPr>
              <a:t>FREEING THE SLAVE</a:t>
            </a:r>
            <a:r>
              <a:rPr lang="en-US" dirty="0" smtClean="0">
                <a:solidFill>
                  <a:srgbClr val="000000"/>
                </a:solidFill>
              </a:rPr>
              <a:t>S</a:t>
            </a:r>
            <a:r>
              <a:rPr lang="en-US" dirty="0" smtClean="0"/>
              <a:t> instead of </a:t>
            </a:r>
            <a:r>
              <a:rPr lang="en-US" b="1" dirty="0" smtClean="0">
                <a:solidFill>
                  <a:srgbClr val="000090"/>
                </a:solidFill>
              </a:rPr>
              <a:t>PRESERVING THE UNION</a:t>
            </a:r>
          </a:p>
          <a:p>
            <a:r>
              <a:rPr lang="en-US" dirty="0" smtClean="0"/>
              <a:t>Caused Britain and France to not recognize Southern independence</a:t>
            </a:r>
            <a:endParaRPr lang="en-US" dirty="0"/>
          </a:p>
        </p:txBody>
      </p:sp>
      <p:sp>
        <p:nvSpPr>
          <p:cNvPr id="4" name="Content Placeholder 3"/>
          <p:cNvSpPr>
            <a:spLocks noGrp="1"/>
          </p:cNvSpPr>
          <p:nvPr>
            <p:ph sz="half" idx="2"/>
          </p:nvPr>
        </p:nvSpPr>
        <p:spPr>
          <a:xfrm>
            <a:off x="4648200" y="1295400"/>
            <a:ext cx="4059936" cy="4800600"/>
          </a:xfrm>
        </p:spPr>
        <p:txBody>
          <a:bodyPr>
            <a:normAutofit fontScale="92500" lnSpcReduction="20000"/>
          </a:bodyPr>
          <a:lstStyle/>
          <a:p>
            <a:r>
              <a:rPr lang="en-US" dirty="0"/>
              <a:t>On that same day, December 31, 1862, Lincoln </a:t>
            </a:r>
            <a:r>
              <a:rPr lang="en-US" dirty="0" smtClean="0"/>
              <a:t>also signed a </a:t>
            </a:r>
            <a:r>
              <a:rPr lang="en-US" dirty="0"/>
              <a:t>contract with Bernard </a:t>
            </a:r>
            <a:r>
              <a:rPr lang="en-US" dirty="0" err="1"/>
              <a:t>Kock</a:t>
            </a:r>
            <a:r>
              <a:rPr lang="en-US" dirty="0"/>
              <a:t>, an ambitious and unscrupulous </a:t>
            </a:r>
            <a:r>
              <a:rPr lang="en-US" dirty="0" err="1"/>
              <a:t>venturer</a:t>
            </a:r>
            <a:r>
              <a:rPr lang="en-US" dirty="0"/>
              <a:t>, to use </a:t>
            </a:r>
            <a:r>
              <a:rPr lang="en-US" b="1" dirty="0" smtClean="0">
                <a:solidFill>
                  <a:srgbClr val="000090"/>
                </a:solidFill>
              </a:rPr>
              <a:t>FEDERAL FUNDS </a:t>
            </a:r>
            <a:r>
              <a:rPr lang="en-US" dirty="0" smtClean="0"/>
              <a:t>to </a:t>
            </a:r>
            <a:r>
              <a:rPr lang="en-US" dirty="0"/>
              <a:t>remove some five thousand black men, women, and children from the United States to a small island off the coast of Haiti</a:t>
            </a:r>
            <a:r>
              <a:rPr lang="en-US" dirty="0" smtClean="0"/>
              <a:t>.</a:t>
            </a:r>
          </a:p>
          <a:p>
            <a:r>
              <a:rPr lang="en-US" b="1" dirty="0" smtClean="0">
                <a:solidFill>
                  <a:schemeClr val="bg1"/>
                </a:solidFill>
              </a:rPr>
              <a:t>Colonization in Central America</a:t>
            </a:r>
            <a:endParaRPr lang="en-US" b="1" dirty="0">
              <a:solidFill>
                <a:schemeClr val="bg1"/>
              </a:solidFill>
            </a:endParaRPr>
          </a:p>
        </p:txBody>
      </p:sp>
    </p:spTree>
    <p:extLst>
      <p:ext uri="{BB962C8B-B14F-4D97-AF65-F5344CB8AC3E}">
        <p14:creationId xmlns:p14="http://schemas.microsoft.com/office/powerpoint/2010/main" val="53470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486400"/>
          </a:xfrm>
        </p:spPr>
        <p:txBody>
          <a:bodyPr>
            <a:noAutofit/>
          </a:bodyPr>
          <a:lstStyle/>
          <a:p>
            <a:pPr lvl="2">
              <a:spcBef>
                <a:spcPts val="0"/>
              </a:spcBef>
            </a:pPr>
            <a:r>
              <a:rPr lang="en-US" sz="2800" dirty="0" smtClean="0"/>
              <a:t>Economics – High </a:t>
            </a:r>
            <a:r>
              <a:rPr lang="en-US" sz="2800" dirty="0" smtClean="0">
                <a:solidFill>
                  <a:schemeClr val="accent2">
                    <a:lumMod val="60000"/>
                    <a:lumOff val="40000"/>
                  </a:schemeClr>
                </a:solidFill>
              </a:rPr>
              <a:t>Tariffs</a:t>
            </a:r>
            <a:r>
              <a:rPr lang="en-US" sz="2800" dirty="0" smtClean="0"/>
              <a:t> that harmed the South more than the North (Tariff of 1816 / 1828 / 32) More diverse economy in the North / Agriculture in South</a:t>
            </a:r>
          </a:p>
          <a:p>
            <a:pPr lvl="2">
              <a:spcBef>
                <a:spcPts val="0"/>
              </a:spcBef>
            </a:pPr>
            <a:r>
              <a:rPr lang="en-US" sz="2800" dirty="0" smtClean="0"/>
              <a:t>Slavery – the founding of America as a slave nation</a:t>
            </a:r>
          </a:p>
          <a:p>
            <a:pPr lvl="2">
              <a:spcBef>
                <a:spcPts val="0"/>
              </a:spcBef>
            </a:pPr>
            <a:r>
              <a:rPr lang="en-US" sz="2800" dirty="0" smtClean="0"/>
              <a:t>Inability to Compromise – government was founded on it</a:t>
            </a:r>
          </a:p>
          <a:p>
            <a:pPr lvl="2">
              <a:spcBef>
                <a:spcPts val="0"/>
              </a:spcBef>
            </a:pPr>
            <a:r>
              <a:rPr lang="en-US" sz="2800" dirty="0" smtClean="0"/>
              <a:t>Difference in culture between North and South</a:t>
            </a:r>
          </a:p>
          <a:p>
            <a:pPr lvl="2">
              <a:spcBef>
                <a:spcPts val="0"/>
              </a:spcBef>
            </a:pPr>
            <a:r>
              <a:rPr lang="en-US" sz="2800" dirty="0" smtClean="0"/>
              <a:t>States’ Rights – found in VA, KY Resolutions (Nullification) / Webster v. Hayne Debate / Hartford Convention</a:t>
            </a:r>
          </a:p>
          <a:p>
            <a:pPr lvl="2">
              <a:spcBef>
                <a:spcPts val="0"/>
              </a:spcBef>
            </a:pPr>
            <a:r>
              <a:rPr lang="en-US" sz="2800" dirty="0" smtClean="0">
                <a:solidFill>
                  <a:srgbClr val="F8C891"/>
                </a:solidFill>
              </a:rPr>
              <a:t>South Carolina Nullification Crisis </a:t>
            </a:r>
          </a:p>
        </p:txBody>
      </p:sp>
      <p:sp>
        <p:nvSpPr>
          <p:cNvPr id="2" name="Title 1"/>
          <p:cNvSpPr>
            <a:spLocks noGrp="1"/>
          </p:cNvSpPr>
          <p:nvPr>
            <p:ph type="title"/>
          </p:nvPr>
        </p:nvSpPr>
        <p:spPr>
          <a:xfrm>
            <a:off x="381000" y="152400"/>
            <a:ext cx="8229600" cy="914400"/>
          </a:xfrm>
        </p:spPr>
        <p:txBody>
          <a:bodyPr>
            <a:normAutofit/>
          </a:bodyPr>
          <a:lstStyle/>
          <a:p>
            <a:pPr algn="ctr"/>
            <a:r>
              <a:rPr lang="en-US" sz="4000" b="1" dirty="0" smtClean="0">
                <a:latin typeface="Constantia" panose="02030602050306030303" pitchFamily="18" charset="0"/>
              </a:rPr>
              <a:t>Long Term Causes</a:t>
            </a:r>
            <a:endParaRPr lang="en-US" sz="4000" b="1" dirty="0">
              <a:latin typeface="Constantia" panose="02030602050306030303" pitchFamily="18" charset="0"/>
            </a:endParaRPr>
          </a:p>
        </p:txBody>
      </p:sp>
    </p:spTree>
    <p:extLst>
      <p:ext uri="{BB962C8B-B14F-4D97-AF65-F5344CB8AC3E}">
        <p14:creationId xmlns:p14="http://schemas.microsoft.com/office/powerpoint/2010/main" val="20803421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71567"/>
            <a:ext cx="8229600" cy="1368469"/>
          </a:xfrm>
        </p:spPr>
        <p:txBody>
          <a:bodyPr>
            <a:normAutofit/>
          </a:bodyPr>
          <a:lstStyle/>
          <a:p>
            <a:r>
              <a:rPr lang="en-US" sz="2000" dirty="0"/>
              <a:t>The Fifty-fourth Massachusetts Volunteer Infantry Regiment was the first military unit consisting of black soldiers </a:t>
            </a:r>
            <a:r>
              <a:rPr lang="en-US" sz="2000" b="1" u="sng" dirty="0">
                <a:solidFill>
                  <a:srgbClr val="000090"/>
                </a:solidFill>
              </a:rPr>
              <a:t>to be raised in the North </a:t>
            </a:r>
            <a:r>
              <a:rPr lang="en-US" sz="2000" dirty="0"/>
              <a:t>during the Civil War. Prior to 1863, no concerted effort was made to recruit black troops as Union soldiers</a:t>
            </a:r>
            <a:r>
              <a:rPr lang="en-US" sz="2000" dirty="0" smtClean="0"/>
              <a:t>.</a:t>
            </a:r>
          </a:p>
        </p:txBody>
      </p:sp>
      <p:sp>
        <p:nvSpPr>
          <p:cNvPr id="2" name="Title 1"/>
          <p:cNvSpPr>
            <a:spLocks noGrp="1"/>
          </p:cNvSpPr>
          <p:nvPr>
            <p:ph type="title"/>
          </p:nvPr>
        </p:nvSpPr>
        <p:spPr>
          <a:xfrm>
            <a:off x="457200" y="152400"/>
            <a:ext cx="8229600" cy="728400"/>
          </a:xfrm>
        </p:spPr>
        <p:txBody>
          <a:bodyPr>
            <a:normAutofit fontScale="90000"/>
          </a:bodyPr>
          <a:lstStyle/>
          <a:p>
            <a:r>
              <a:rPr lang="en-US" dirty="0" smtClean="0">
                <a:solidFill>
                  <a:srgbClr val="000099"/>
                </a:solidFill>
              </a:rPr>
              <a:t>54</a:t>
            </a:r>
            <a:r>
              <a:rPr lang="en-US" baseline="30000" dirty="0" smtClean="0">
                <a:solidFill>
                  <a:srgbClr val="000099"/>
                </a:solidFill>
              </a:rPr>
              <a:t>th</a:t>
            </a:r>
            <a:r>
              <a:rPr lang="en-US" dirty="0" smtClean="0">
                <a:solidFill>
                  <a:srgbClr val="000099"/>
                </a:solidFill>
              </a:rPr>
              <a:t> Massachusetts Regiment</a:t>
            </a:r>
            <a:endParaRPr lang="en-US" dirty="0">
              <a:solidFill>
                <a:srgbClr val="000099"/>
              </a:solidFill>
            </a:endParaRPr>
          </a:p>
        </p:txBody>
      </p:sp>
      <p:pic>
        <p:nvPicPr>
          <p:cNvPr id="7" name="Picture 6"/>
          <p:cNvPicPr>
            <a:picLocks noChangeAspect="1"/>
          </p:cNvPicPr>
          <p:nvPr/>
        </p:nvPicPr>
        <p:blipFill>
          <a:blip r:embed="rId2"/>
          <a:stretch>
            <a:fillRect/>
          </a:stretch>
        </p:blipFill>
        <p:spPr>
          <a:xfrm>
            <a:off x="6348297" y="2004218"/>
            <a:ext cx="2381250" cy="2438400"/>
          </a:xfrm>
          <a:prstGeom prst="rect">
            <a:avLst/>
          </a:prstGeom>
        </p:spPr>
      </p:pic>
      <p:sp>
        <p:nvSpPr>
          <p:cNvPr id="8" name="TextBox 7"/>
          <p:cNvSpPr txBox="1"/>
          <p:nvPr/>
        </p:nvSpPr>
        <p:spPr>
          <a:xfrm>
            <a:off x="6935728" y="3837926"/>
            <a:ext cx="1981200" cy="646331"/>
          </a:xfrm>
          <a:prstGeom prst="rect">
            <a:avLst/>
          </a:prstGeom>
          <a:noFill/>
        </p:spPr>
        <p:txBody>
          <a:bodyPr wrap="square" rtlCol="0">
            <a:spAutoFit/>
          </a:bodyPr>
          <a:lstStyle/>
          <a:p>
            <a:r>
              <a:rPr lang="en-US" dirty="0" smtClean="0">
                <a:solidFill>
                  <a:schemeClr val="accent3"/>
                </a:solidFill>
              </a:rPr>
              <a:t>Cpt. Robert Gould Shaw</a:t>
            </a:r>
            <a:endParaRPr lang="en-US" dirty="0">
              <a:solidFill>
                <a:schemeClr val="accent3"/>
              </a:solidFill>
            </a:endParaRPr>
          </a:p>
        </p:txBody>
      </p:sp>
      <p:sp>
        <p:nvSpPr>
          <p:cNvPr id="10" name="Rectangle 9"/>
          <p:cNvSpPr/>
          <p:nvPr/>
        </p:nvSpPr>
        <p:spPr>
          <a:xfrm>
            <a:off x="457200" y="2215357"/>
            <a:ext cx="5703716" cy="2862322"/>
          </a:xfrm>
          <a:prstGeom prst="rect">
            <a:avLst/>
          </a:prstGeom>
        </p:spPr>
        <p:txBody>
          <a:bodyPr wrap="square">
            <a:spAutoFit/>
          </a:bodyPr>
          <a:lstStyle/>
          <a:p>
            <a:pPr marL="342900" indent="-342900">
              <a:buFont typeface="Arial" panose="020B0604020202020204" pitchFamily="34" charset="0"/>
              <a:buChar char="•"/>
            </a:pPr>
            <a:r>
              <a:rPr lang="en-US" sz="2000" dirty="0"/>
              <a:t>Confederate proclamation of December 23, </a:t>
            </a:r>
            <a:r>
              <a:rPr lang="en-US" sz="2000" dirty="0" smtClean="0"/>
              <a:t>1862, effectively </a:t>
            </a:r>
            <a:r>
              <a:rPr lang="en-US" sz="2000" dirty="0"/>
              <a:t>put both African-American enlisted men and white officers under a death sentence if </a:t>
            </a:r>
            <a:r>
              <a:rPr lang="en-US" sz="2000" dirty="0" smtClean="0"/>
              <a:t>captured</a:t>
            </a:r>
          </a:p>
          <a:p>
            <a:pPr marL="342900" indent="-342900">
              <a:buFont typeface="Arial" panose="020B0604020202020204" pitchFamily="34" charset="0"/>
              <a:buChar char="•"/>
            </a:pPr>
            <a:r>
              <a:rPr lang="en-US" sz="2000" dirty="0" smtClean="0"/>
              <a:t>As part of the Port Royal Experiment, the regiment participated in a raid of Darien, GA in which the town was burned and innocent townspeople were killed.  Shaw strongly objected!</a:t>
            </a:r>
          </a:p>
        </p:txBody>
      </p:sp>
      <p:sp>
        <p:nvSpPr>
          <p:cNvPr id="3" name="TextBox 2"/>
          <p:cNvSpPr txBox="1"/>
          <p:nvPr/>
        </p:nvSpPr>
        <p:spPr>
          <a:xfrm>
            <a:off x="440857" y="4960336"/>
            <a:ext cx="8243668" cy="147732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C00000"/>
                </a:solidFill>
              </a:rPr>
              <a:t>Port Royal Experiment </a:t>
            </a:r>
            <a:r>
              <a:rPr lang="en-US" dirty="0"/>
              <a:t>– Union program that gave </a:t>
            </a:r>
            <a:r>
              <a:rPr lang="en-US" dirty="0" smtClean="0"/>
              <a:t>plantation land to former slaves as SC was liberated.  The info that former slaves and black soldiers were contributing to Union effort was detrimental to the Confederate mindset ~ added further insult to the Union defeating the Confederate Army in the South</a:t>
            </a:r>
            <a:endParaRPr lang="en-US" dirty="0"/>
          </a:p>
        </p:txBody>
      </p:sp>
    </p:spTree>
    <p:extLst>
      <p:ext uri="{BB962C8B-B14F-4D97-AF65-F5344CB8AC3E}">
        <p14:creationId xmlns:p14="http://schemas.microsoft.com/office/powerpoint/2010/main" val="12888562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1374" b="31374"/>
          <a:stretch>
            <a:fillRect/>
          </a:stretch>
        </p:blipFill>
        <p:spPr>
          <a:xfrm>
            <a:off x="152400" y="533400"/>
            <a:ext cx="8991600" cy="5867400"/>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2117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r>
              <a:rPr lang="en-US" dirty="0" smtClean="0">
                <a:solidFill>
                  <a:schemeClr val="bg1"/>
                </a:solidFill>
              </a:rPr>
              <a:t>Actually the very first all – black unit formed by David Hunter to take over the South Carolina Sea Islands</a:t>
            </a:r>
          </a:p>
          <a:p>
            <a:r>
              <a:rPr lang="en-US" dirty="0" smtClean="0"/>
              <a:t>Part of the Port Royal Experiment – as various towns and locations were “liberated” the </a:t>
            </a:r>
            <a:r>
              <a:rPr lang="en-US" dirty="0" smtClean="0">
                <a:solidFill>
                  <a:srgbClr val="000090"/>
                </a:solidFill>
              </a:rPr>
              <a:t>Union Army </a:t>
            </a:r>
            <a:r>
              <a:rPr lang="en-US" dirty="0" smtClean="0"/>
              <a:t>collected and mustered those men into Volunteer units – did not see much fighting </a:t>
            </a:r>
          </a:p>
          <a:p>
            <a:r>
              <a:rPr lang="en-US" dirty="0" smtClean="0"/>
              <a:t>Used as a political and sociological force in the South to aid in surrender – HOW?</a:t>
            </a:r>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r>
              <a:rPr lang="en-US" dirty="0" smtClean="0">
                <a:solidFill>
                  <a:srgbClr val="000090"/>
                </a:solidFill>
              </a:rPr>
              <a:t>First SC Volunteer Regiment</a:t>
            </a:r>
            <a:endParaRPr lang="en-US" dirty="0">
              <a:solidFill>
                <a:srgbClr val="000090"/>
              </a:solidFill>
            </a:endParaRPr>
          </a:p>
        </p:txBody>
      </p:sp>
    </p:spTree>
    <p:extLst>
      <p:ext uri="{BB962C8B-B14F-4D97-AF65-F5344CB8AC3E}">
        <p14:creationId xmlns:p14="http://schemas.microsoft.com/office/powerpoint/2010/main" val="68429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lstStyle/>
          <a:p>
            <a:r>
              <a:rPr lang="en-US" dirty="0" smtClean="0"/>
              <a:t>Called for the drafting of 300,000 troops including “Colored Troops” in the Union Army</a:t>
            </a:r>
          </a:p>
          <a:p>
            <a:r>
              <a:rPr lang="en-US" dirty="0"/>
              <a:t>Praised by many abolitionists activists as a first step toward equality, it stipulated that the black recruits could be soldiers or manual </a:t>
            </a:r>
            <a:r>
              <a:rPr lang="en-US" dirty="0" smtClean="0"/>
              <a:t>laborers</a:t>
            </a:r>
          </a:p>
          <a:p>
            <a:pPr lvl="2"/>
            <a:r>
              <a:rPr lang="en-US" dirty="0" smtClean="0"/>
              <a:t>Black soldiers pay was still less than white soldiers</a:t>
            </a:r>
          </a:p>
          <a:p>
            <a:pPr lvl="4"/>
            <a:r>
              <a:rPr lang="en-US" dirty="0" smtClean="0">
                <a:solidFill>
                  <a:srgbClr val="000000"/>
                </a:solidFill>
              </a:rPr>
              <a:t>$10 monthly with a $3 clothing deduction</a:t>
            </a:r>
          </a:p>
          <a:p>
            <a:pPr lvl="4"/>
            <a:r>
              <a:rPr lang="en-US" dirty="0" smtClean="0"/>
              <a:t>Whites -- $13 monthly pay</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solidFill>
                  <a:srgbClr val="000000"/>
                </a:solidFill>
              </a:rPr>
              <a:t>MILITIA ACT OF 1862</a:t>
            </a:r>
            <a:endParaRPr lang="en-US" dirty="0">
              <a:solidFill>
                <a:srgbClr val="000000"/>
              </a:solidFill>
            </a:endParaRPr>
          </a:p>
        </p:txBody>
      </p:sp>
    </p:spTree>
    <p:extLst>
      <p:ext uri="{BB962C8B-B14F-4D97-AF65-F5344CB8AC3E}">
        <p14:creationId xmlns:p14="http://schemas.microsoft.com/office/powerpoint/2010/main" val="148041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Abolishes SLAVERY in Washington D.C. and the territories of the United States</a:t>
            </a:r>
          </a:p>
          <a:p>
            <a:r>
              <a:rPr lang="en-US" dirty="0" smtClean="0"/>
              <a:t>Complete abolition will not come until the passage of the Thirteenth Amendment to the Constitution</a:t>
            </a:r>
          </a:p>
          <a:p>
            <a:r>
              <a:rPr lang="en-US" dirty="0" smtClean="0"/>
              <a:t>Ample precedent</a:t>
            </a:r>
            <a:endParaRPr lang="en-US" dirty="0"/>
          </a:p>
        </p:txBody>
      </p:sp>
      <p:sp>
        <p:nvSpPr>
          <p:cNvPr id="3" name="Title 2"/>
          <p:cNvSpPr>
            <a:spLocks noGrp="1"/>
          </p:cNvSpPr>
          <p:nvPr>
            <p:ph type="title"/>
          </p:nvPr>
        </p:nvSpPr>
        <p:spPr>
          <a:xfrm>
            <a:off x="457200" y="152400"/>
            <a:ext cx="8229600" cy="914400"/>
          </a:xfrm>
        </p:spPr>
        <p:txBody>
          <a:bodyPr/>
          <a:lstStyle/>
          <a:p>
            <a:r>
              <a:rPr lang="en-US" dirty="0" smtClean="0">
                <a:solidFill>
                  <a:srgbClr val="000000"/>
                </a:solidFill>
              </a:rPr>
              <a:t>Congress</a:t>
            </a:r>
            <a:endParaRPr lang="en-US" dirty="0">
              <a:solidFill>
                <a:srgbClr val="000000"/>
              </a:solidFill>
            </a:endParaRPr>
          </a:p>
        </p:txBody>
      </p:sp>
    </p:spTree>
    <p:extLst>
      <p:ext uri="{BB962C8B-B14F-4D97-AF65-F5344CB8AC3E}">
        <p14:creationId xmlns:p14="http://schemas.microsoft.com/office/powerpoint/2010/main" val="811677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40" y="328542"/>
            <a:ext cx="8382000" cy="457200"/>
          </a:xfrm>
        </p:spPr>
        <p:txBody>
          <a:bodyPr>
            <a:normAutofit fontScale="90000"/>
          </a:bodyPr>
          <a:lstStyle/>
          <a:p>
            <a:r>
              <a:rPr lang="en-US" dirty="0" smtClean="0">
                <a:solidFill>
                  <a:srgbClr val="C00000"/>
                </a:solidFill>
              </a:rPr>
              <a:t>Civil War in the Western Theater - 1862</a:t>
            </a:r>
            <a:endParaRPr lang="en-US" dirty="0">
              <a:solidFill>
                <a:srgbClr val="C00000"/>
              </a:solidFill>
            </a:endParaRPr>
          </a:p>
        </p:txBody>
      </p:sp>
      <p:sp>
        <p:nvSpPr>
          <p:cNvPr id="3" name="Content Placeholder 2"/>
          <p:cNvSpPr>
            <a:spLocks noGrp="1"/>
          </p:cNvSpPr>
          <p:nvPr>
            <p:ph sz="half" idx="1"/>
          </p:nvPr>
        </p:nvSpPr>
        <p:spPr>
          <a:xfrm>
            <a:off x="449239" y="685800"/>
            <a:ext cx="4059936" cy="5410200"/>
          </a:xfrm>
        </p:spPr>
        <p:txBody>
          <a:bodyPr/>
          <a:lstStyle/>
          <a:p>
            <a:r>
              <a:rPr lang="en-US" b="1" u="sng" dirty="0" smtClean="0">
                <a:solidFill>
                  <a:schemeClr val="accent6">
                    <a:lumMod val="50000"/>
                  </a:schemeClr>
                </a:solidFill>
                <a:effectLst>
                  <a:outerShdw blurRad="38100" dist="38100" dir="2700000" algn="tl">
                    <a:srgbClr val="000000">
                      <a:alpha val="43137"/>
                    </a:srgbClr>
                  </a:outerShdw>
                </a:effectLst>
              </a:rPr>
              <a:t>Battle of Shiloh</a:t>
            </a:r>
            <a:endParaRPr lang="en-US" b="1" u="sng" dirty="0">
              <a:solidFill>
                <a:schemeClr val="accent6">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685800"/>
            <a:ext cx="4059936" cy="5410200"/>
          </a:xfrm>
        </p:spPr>
        <p:txBody>
          <a:bodyPr>
            <a:normAutofit/>
          </a:bodyPr>
          <a:lstStyle/>
          <a:p>
            <a:r>
              <a:rPr lang="en-US" sz="2400" b="1" u="sng" dirty="0" smtClean="0">
                <a:solidFill>
                  <a:schemeClr val="accent6">
                    <a:lumMod val="50000"/>
                  </a:schemeClr>
                </a:solidFill>
                <a:effectLst>
                  <a:outerShdw blurRad="38100" dist="38100" dir="2700000" algn="tl">
                    <a:srgbClr val="000000">
                      <a:alpha val="43137"/>
                    </a:srgbClr>
                  </a:outerShdw>
                </a:effectLst>
              </a:rPr>
              <a:t>Control of New Orleans</a:t>
            </a:r>
            <a:endParaRPr lang="en-US" sz="2400" b="1" u="sng" dirty="0">
              <a:solidFill>
                <a:schemeClr val="accent6">
                  <a:lumMod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140" y="1295115"/>
            <a:ext cx="4343400" cy="5257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03" y="1295115"/>
            <a:ext cx="4253172" cy="5257800"/>
          </a:xfrm>
          <a:prstGeom prst="rect">
            <a:avLst/>
          </a:prstGeom>
        </p:spPr>
      </p:pic>
    </p:spTree>
    <p:extLst>
      <p:ext uri="{BB962C8B-B14F-4D97-AF65-F5344CB8AC3E}">
        <p14:creationId xmlns:p14="http://schemas.microsoft.com/office/powerpoint/2010/main" val="30361617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p:spPr>
        <p:txBody>
          <a:bodyPr>
            <a:normAutofit/>
          </a:bodyPr>
          <a:lstStyle/>
          <a:p>
            <a:r>
              <a:rPr lang="en-US" sz="28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Battle of Shiloh (Pittsburg Landing), TN April 1862</a:t>
            </a:r>
            <a:endParaRPr lang="en-US" sz="28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Content Placeholder 3"/>
          <p:cNvSpPr>
            <a:spLocks noGrp="1"/>
          </p:cNvSpPr>
          <p:nvPr>
            <p:ph sz="half" idx="1"/>
          </p:nvPr>
        </p:nvSpPr>
        <p:spPr>
          <a:xfrm>
            <a:off x="444690" y="914400"/>
            <a:ext cx="4059936" cy="5562600"/>
          </a:xfrm>
        </p:spPr>
        <p:txBody>
          <a:bodyPr>
            <a:normAutofit lnSpcReduction="10000"/>
          </a:bodyPr>
          <a:lstStyle/>
          <a:p>
            <a:r>
              <a:rPr lang="en-US" b="1" dirty="0" smtClean="0">
                <a:solidFill>
                  <a:srgbClr val="000090"/>
                </a:solidFill>
                <a:effectLst>
                  <a:outerShdw blurRad="38100" dist="38100" dir="2700000" algn="tl">
                    <a:srgbClr val="000000">
                      <a:alpha val="43137"/>
                    </a:srgbClr>
                  </a:outerShdw>
                </a:effectLst>
              </a:rPr>
              <a:t>Union Army (Army of THE Tennessee (Grant) and Army of THE Ohio</a:t>
            </a:r>
          </a:p>
          <a:p>
            <a:r>
              <a:rPr lang="en-US" b="1" dirty="0" smtClean="0">
                <a:solidFill>
                  <a:srgbClr val="000090"/>
                </a:solidFill>
                <a:effectLst>
                  <a:outerShdw blurRad="38100" dist="38100" dir="2700000" algn="tl">
                    <a:srgbClr val="000000">
                      <a:alpha val="43137"/>
                    </a:srgbClr>
                  </a:outerShdw>
                </a:effectLst>
              </a:rPr>
              <a:t>Commanders – Ulysses S. Grant / Don Carlos Buell</a:t>
            </a:r>
          </a:p>
          <a:p>
            <a:r>
              <a:rPr lang="en-US" b="1" dirty="0" smtClean="0">
                <a:solidFill>
                  <a:srgbClr val="000090"/>
                </a:solidFill>
                <a:effectLst>
                  <a:outerShdw blurRad="38100" dist="38100" dir="2700000" algn="tl">
                    <a:srgbClr val="000000">
                      <a:alpha val="43137"/>
                    </a:srgbClr>
                  </a:outerShdw>
                </a:effectLst>
              </a:rPr>
              <a:t>Strength – 63,000</a:t>
            </a:r>
          </a:p>
          <a:p>
            <a:r>
              <a:rPr lang="en-US" b="1" dirty="0" smtClean="0">
                <a:solidFill>
                  <a:srgbClr val="000090"/>
                </a:solidFill>
                <a:effectLst>
                  <a:outerShdw blurRad="38100" dist="38100" dir="2700000" algn="tl">
                    <a:srgbClr val="000000">
                      <a:alpha val="43137"/>
                    </a:srgbClr>
                  </a:outerShdw>
                </a:effectLst>
              </a:rPr>
              <a:t>GOAL – capture Chattanooga then advance to Corinth, MS for a rail center </a:t>
            </a:r>
          </a:p>
          <a:p>
            <a:r>
              <a:rPr lang="en-US" b="1" dirty="0" smtClean="0">
                <a:solidFill>
                  <a:srgbClr val="000090"/>
                </a:solidFill>
                <a:effectLst>
                  <a:outerShdw blurRad="38100" dist="38100" dir="2700000" algn="tl">
                    <a:srgbClr val="000000">
                      <a:alpha val="43137"/>
                    </a:srgbClr>
                  </a:outerShdw>
                </a:effectLst>
              </a:rPr>
              <a:t>RESULT – </a:t>
            </a:r>
            <a:r>
              <a:rPr lang="en-US" b="1" dirty="0" smtClean="0">
                <a:solidFill>
                  <a:schemeClr val="tx2">
                    <a:lumMod val="75000"/>
                  </a:schemeClr>
                </a:solidFill>
                <a:effectLst>
                  <a:outerShdw blurRad="38100" dist="38100" dir="2700000" algn="tl">
                    <a:srgbClr val="000000">
                      <a:alpha val="43137"/>
                    </a:srgbClr>
                  </a:outerShdw>
                </a:effectLst>
              </a:rPr>
              <a:t>VICTORY</a:t>
            </a:r>
          </a:p>
          <a:p>
            <a:r>
              <a:rPr lang="en-US" b="1" dirty="0" smtClean="0">
                <a:solidFill>
                  <a:srgbClr val="000090"/>
                </a:solidFill>
                <a:effectLst>
                  <a:outerShdw blurRad="38100" dist="38100" dir="2700000" algn="tl">
                    <a:srgbClr val="000000">
                      <a:alpha val="43137"/>
                    </a:srgbClr>
                  </a:outerShdw>
                </a:effectLst>
              </a:rPr>
              <a:t>Significance -- </a:t>
            </a:r>
            <a:endParaRPr lang="en-US" b="1" dirty="0">
              <a:solidFill>
                <a:srgbClr val="00009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200" y="914400"/>
            <a:ext cx="4059936" cy="5181600"/>
          </a:xfrm>
        </p:spPr>
        <p:txBody>
          <a:bodyPr>
            <a:normAutofit lnSpcReduction="10000"/>
          </a:bodyPr>
          <a:lstStyle/>
          <a:p>
            <a:r>
              <a:rPr lang="en-US" b="1" dirty="0" smtClean="0">
                <a:solidFill>
                  <a:srgbClr val="C00000"/>
                </a:solidFill>
                <a:effectLst>
                  <a:outerShdw blurRad="38100" dist="38100" dir="2700000" algn="tl">
                    <a:srgbClr val="000000">
                      <a:alpha val="43137"/>
                    </a:srgbClr>
                  </a:outerShdw>
                </a:effectLst>
              </a:rPr>
              <a:t>Confederate Army (Army of Mississippi) </a:t>
            </a:r>
          </a:p>
          <a:p>
            <a:r>
              <a:rPr lang="en-US" b="1" dirty="0" smtClean="0">
                <a:solidFill>
                  <a:srgbClr val="C00000"/>
                </a:solidFill>
                <a:effectLst>
                  <a:outerShdw blurRad="38100" dist="38100" dir="2700000" algn="tl">
                    <a:srgbClr val="000000">
                      <a:alpha val="43137"/>
                    </a:srgbClr>
                  </a:outerShdw>
                </a:effectLst>
              </a:rPr>
              <a:t>Commanders – Albert Sidney Johnston / P.G.T. Beauregard</a:t>
            </a:r>
          </a:p>
          <a:p>
            <a:r>
              <a:rPr lang="en-US" b="1" dirty="0" smtClean="0">
                <a:solidFill>
                  <a:srgbClr val="C00000"/>
                </a:solidFill>
                <a:effectLst>
                  <a:outerShdw blurRad="38100" dist="38100" dir="2700000" algn="tl">
                    <a:srgbClr val="000000">
                      <a:alpha val="43137"/>
                    </a:srgbClr>
                  </a:outerShdw>
                </a:effectLst>
              </a:rPr>
              <a:t>Strength – 40,000</a:t>
            </a:r>
          </a:p>
          <a:p>
            <a:r>
              <a:rPr lang="en-US" b="1" dirty="0" smtClean="0">
                <a:solidFill>
                  <a:srgbClr val="C00000"/>
                </a:solidFill>
                <a:effectLst>
                  <a:outerShdw blurRad="38100" dist="38100" dir="2700000" algn="tl">
                    <a:srgbClr val="000000">
                      <a:alpha val="43137"/>
                    </a:srgbClr>
                  </a:outerShdw>
                </a:effectLst>
              </a:rPr>
              <a:t>Surprise attacked the Union - </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5393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38200"/>
            <a:ext cx="8763000" cy="5867400"/>
          </a:xfrm>
        </p:spPr>
        <p:txBody>
          <a:bodyPr>
            <a:normAutofit fontScale="85000" lnSpcReduction="10000"/>
          </a:bodyPr>
          <a:lstStyle/>
          <a:p>
            <a:r>
              <a:rPr lang="en-US" dirty="0" smtClean="0"/>
              <a:t>Confederacy was in control of the field after 1</a:t>
            </a:r>
            <a:r>
              <a:rPr lang="en-US" baseline="30000" dirty="0" smtClean="0"/>
              <a:t>st</a:t>
            </a:r>
            <a:r>
              <a:rPr lang="en-US" dirty="0" smtClean="0"/>
              <a:t> and 2</a:t>
            </a:r>
            <a:r>
              <a:rPr lang="en-US" baseline="30000" dirty="0" smtClean="0"/>
              <a:t>nd</a:t>
            </a:r>
            <a:r>
              <a:rPr lang="en-US" dirty="0" smtClean="0"/>
              <a:t> days – Had been EAGER to get back lost Southern forts and territory (Henry and </a:t>
            </a:r>
            <a:r>
              <a:rPr lang="en-US" dirty="0" err="1" smtClean="0"/>
              <a:t>Donelson</a:t>
            </a:r>
            <a:r>
              <a:rPr lang="en-US" dirty="0" smtClean="0"/>
              <a:t>) </a:t>
            </a:r>
          </a:p>
          <a:p>
            <a:r>
              <a:rPr lang="en-US" dirty="0"/>
              <a:t>1 – Johnson halted a </a:t>
            </a:r>
            <a:r>
              <a:rPr lang="en-US" dirty="0">
                <a:solidFill>
                  <a:srgbClr val="FF0000"/>
                </a:solidFill>
              </a:rPr>
              <a:t>Confederate attack </a:t>
            </a:r>
            <a:r>
              <a:rPr lang="en-US" dirty="0"/>
              <a:t>at 9:30 am to divert soldiers to right flank (didn’t need to do this because it was not under attack by a large </a:t>
            </a:r>
            <a:r>
              <a:rPr lang="en-US" dirty="0">
                <a:solidFill>
                  <a:srgbClr val="000090"/>
                </a:solidFill>
              </a:rPr>
              <a:t>Union force</a:t>
            </a:r>
            <a:r>
              <a:rPr lang="en-US" dirty="0"/>
              <a:t>)</a:t>
            </a:r>
          </a:p>
          <a:p>
            <a:r>
              <a:rPr lang="en-US" dirty="0" smtClean="0"/>
              <a:t>He then had to attack the </a:t>
            </a:r>
            <a:r>
              <a:rPr lang="en-US" b="1" dirty="0" smtClean="0">
                <a:solidFill>
                  <a:srgbClr val="FFB909"/>
                </a:solidFill>
              </a:rPr>
              <a:t>“Hornet’s Nest” </a:t>
            </a:r>
            <a:r>
              <a:rPr lang="en-US" dirty="0" smtClean="0"/>
              <a:t>in the center of </a:t>
            </a:r>
            <a:r>
              <a:rPr lang="en-US" dirty="0" smtClean="0">
                <a:solidFill>
                  <a:srgbClr val="000090"/>
                </a:solidFill>
              </a:rPr>
              <a:t>Union</a:t>
            </a:r>
            <a:r>
              <a:rPr lang="en-US" dirty="0" smtClean="0"/>
              <a:t> lines (HEAVILY DEFENDED because of the right flank attack delay</a:t>
            </a:r>
          </a:p>
          <a:p>
            <a:r>
              <a:rPr lang="en-US" dirty="0" smtClean="0"/>
              <a:t>Major setback – </a:t>
            </a:r>
            <a:r>
              <a:rPr lang="en-US" dirty="0" smtClean="0">
                <a:solidFill>
                  <a:srgbClr val="FF0000"/>
                </a:solidFill>
              </a:rPr>
              <a:t>A.S. Johnston </a:t>
            </a:r>
            <a:r>
              <a:rPr lang="en-US" dirty="0" smtClean="0"/>
              <a:t>dead (highest ranking officer to die in the war) maybe from friendly fire as he attacked the </a:t>
            </a:r>
            <a:r>
              <a:rPr lang="en-US" dirty="0" smtClean="0">
                <a:solidFill>
                  <a:srgbClr val="000090"/>
                </a:solidFill>
              </a:rPr>
              <a:t>Union Left</a:t>
            </a:r>
          </a:p>
          <a:p>
            <a:r>
              <a:rPr lang="en-US" dirty="0" smtClean="0">
                <a:solidFill>
                  <a:srgbClr val="FF0000"/>
                </a:solidFill>
              </a:rPr>
              <a:t>P.G.T. Beauregard halts the Confederate attack </a:t>
            </a:r>
            <a:r>
              <a:rPr lang="en-US" dirty="0" smtClean="0"/>
              <a:t>at dusk of 2</a:t>
            </a:r>
            <a:r>
              <a:rPr lang="en-US" baseline="30000" dirty="0" smtClean="0"/>
              <a:t>nd</a:t>
            </a:r>
            <a:r>
              <a:rPr lang="en-US" dirty="0" smtClean="0"/>
              <a:t> day (for resting purposes) – allowed the Union to move soldiers to front </a:t>
            </a:r>
          </a:p>
          <a:p>
            <a:r>
              <a:rPr lang="en-US" dirty="0" smtClean="0">
                <a:solidFill>
                  <a:srgbClr val="FF0000"/>
                </a:solidFill>
              </a:rPr>
              <a:t>Confederate leaders</a:t>
            </a:r>
            <a:r>
              <a:rPr lang="en-US" dirty="0" smtClean="0"/>
              <a:t> didn’t inspect the </a:t>
            </a:r>
            <a:r>
              <a:rPr lang="en-US" dirty="0" smtClean="0">
                <a:solidFill>
                  <a:srgbClr val="000090"/>
                </a:solidFill>
              </a:rPr>
              <a:t>Union</a:t>
            </a:r>
            <a:r>
              <a:rPr lang="en-US" dirty="0" smtClean="0"/>
              <a:t> front lines on last morning of battle (</a:t>
            </a:r>
            <a:r>
              <a:rPr lang="en-US" dirty="0" smtClean="0">
                <a:solidFill>
                  <a:srgbClr val="FF0000"/>
                </a:solidFill>
              </a:rPr>
              <a:t>Beauregard</a:t>
            </a:r>
            <a:r>
              <a:rPr lang="en-US" dirty="0" smtClean="0"/>
              <a:t>) – underestimated </a:t>
            </a:r>
            <a:r>
              <a:rPr lang="en-US" dirty="0" smtClean="0">
                <a:solidFill>
                  <a:srgbClr val="000090"/>
                </a:solidFill>
              </a:rPr>
              <a:t>Union</a:t>
            </a:r>
            <a:r>
              <a:rPr lang="en-US" dirty="0" smtClean="0"/>
              <a:t> force (they had moved an additional 20,000 men to front during the night) </a:t>
            </a:r>
          </a:p>
          <a:p>
            <a:r>
              <a:rPr lang="en-US" dirty="0" smtClean="0">
                <a:solidFill>
                  <a:srgbClr val="000090"/>
                </a:solidFill>
              </a:rPr>
              <a:t>Union</a:t>
            </a:r>
            <a:r>
              <a:rPr lang="en-US" dirty="0" smtClean="0"/>
              <a:t> seized victory under </a:t>
            </a:r>
            <a:r>
              <a:rPr lang="en-US" dirty="0" smtClean="0">
                <a:solidFill>
                  <a:srgbClr val="000090"/>
                </a:solidFill>
              </a:rPr>
              <a:t>U.S. Grant</a:t>
            </a:r>
            <a:r>
              <a:rPr lang="en-US" dirty="0" smtClean="0"/>
              <a:t> the following day</a:t>
            </a:r>
          </a:p>
          <a:p>
            <a:r>
              <a:rPr lang="en-US" dirty="0" smtClean="0">
                <a:solidFill>
                  <a:srgbClr val="000090"/>
                </a:solidFill>
              </a:rPr>
              <a:t>OPENS THE DOOR --- </a:t>
            </a:r>
            <a:endParaRPr lang="en-US" dirty="0">
              <a:solidFill>
                <a:srgbClr val="000090"/>
              </a:solidFill>
            </a:endParaRPr>
          </a:p>
        </p:txBody>
      </p:sp>
      <p:sp>
        <p:nvSpPr>
          <p:cNvPr id="2" name="Title 1"/>
          <p:cNvSpPr>
            <a:spLocks noGrp="1"/>
          </p:cNvSpPr>
          <p:nvPr>
            <p:ph type="title"/>
          </p:nvPr>
        </p:nvSpPr>
        <p:spPr>
          <a:xfrm>
            <a:off x="228600" y="-381000"/>
            <a:ext cx="8915400" cy="12192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“Lost Opportunity” of the Confederacy</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86952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New_York_enrollment_poster_june_23_186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8631" r="-28936"/>
          <a:stretch/>
        </p:blipFill>
        <p:spPr>
          <a:xfrm>
            <a:off x="457200" y="381000"/>
            <a:ext cx="8229600" cy="5715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99692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fontScale="92500" lnSpcReduction="20000"/>
          </a:bodyPr>
          <a:lstStyle/>
          <a:p>
            <a:r>
              <a:rPr lang="en-US" dirty="0" smtClean="0"/>
              <a:t>Also known as the Enrollment Act</a:t>
            </a:r>
          </a:p>
          <a:p>
            <a:r>
              <a:rPr lang="en-US" dirty="0"/>
              <a:t>E</a:t>
            </a:r>
            <a:r>
              <a:rPr lang="en-US" dirty="0" smtClean="0"/>
              <a:t>nrollment </a:t>
            </a:r>
            <a:r>
              <a:rPr lang="en-US" dirty="0"/>
              <a:t>of every male citizen and those immigrants who had filed for citizenship between ages twenty and forty-five. </a:t>
            </a:r>
            <a:endParaRPr lang="en-US" dirty="0" smtClean="0"/>
          </a:p>
          <a:p>
            <a:r>
              <a:rPr lang="en-US" dirty="0" smtClean="0"/>
              <a:t>Federal </a:t>
            </a:r>
            <a:r>
              <a:rPr lang="en-US" dirty="0"/>
              <a:t>agents established a</a:t>
            </a:r>
            <a:r>
              <a:rPr lang="en-US" dirty="0">
                <a:solidFill>
                  <a:srgbClr val="800000"/>
                </a:solidFill>
              </a:rPr>
              <a:t> quota </a:t>
            </a:r>
            <a:r>
              <a:rPr lang="en-US" dirty="0"/>
              <a:t>of new troops due from each congressional </a:t>
            </a:r>
            <a:r>
              <a:rPr lang="en-US" dirty="0" smtClean="0"/>
              <a:t>district</a:t>
            </a:r>
          </a:p>
          <a:p>
            <a:r>
              <a:rPr lang="en-US" dirty="0" smtClean="0"/>
              <a:t>Resulted in the Draft Riots in NYC in July</a:t>
            </a:r>
          </a:p>
          <a:p>
            <a:pPr lvl="1"/>
            <a:r>
              <a:rPr lang="en-US" dirty="0" smtClean="0"/>
              <a:t>Working class men were angry at being forced into the military </a:t>
            </a:r>
          </a:p>
          <a:p>
            <a:pPr lvl="2"/>
            <a:r>
              <a:rPr lang="en-US" dirty="0" smtClean="0"/>
              <a:t>Mostly Irish – didn’t want to compete with free blacks for jobs – angry at wealthy whites who could afford the $300 stipend to not go to war</a:t>
            </a:r>
          </a:p>
          <a:p>
            <a:pPr lvl="2"/>
            <a:r>
              <a:rPr lang="en-US" b="1" dirty="0" smtClean="0">
                <a:solidFill>
                  <a:srgbClr val="800000"/>
                </a:solidFill>
              </a:rPr>
              <a:t>TURNED INTO A RACE RIOT</a:t>
            </a:r>
          </a:p>
          <a:p>
            <a:pPr lvl="3"/>
            <a:r>
              <a:rPr lang="en-US" b="1" dirty="0" smtClean="0">
                <a:solidFill>
                  <a:schemeClr val="bg1"/>
                </a:solidFill>
              </a:rPr>
              <a:t>120 dead / blacks leave Manhattan for Brooklyn</a:t>
            </a:r>
          </a:p>
          <a:p>
            <a:pPr lvl="3"/>
            <a:r>
              <a:rPr lang="en-US" b="1" dirty="0" smtClean="0">
                <a:solidFill>
                  <a:schemeClr val="bg1"/>
                </a:solidFill>
              </a:rPr>
              <a:t>45,000 actual men went on active duty out of the 750,000 that were selected for the draft nationwide</a:t>
            </a:r>
            <a:endParaRPr lang="en-US" b="1" dirty="0">
              <a:solidFill>
                <a:schemeClr val="bg1"/>
              </a:solidFill>
            </a:endParaRPr>
          </a:p>
        </p:txBody>
      </p:sp>
      <p:sp>
        <p:nvSpPr>
          <p:cNvPr id="3" name="Title 2"/>
          <p:cNvSpPr>
            <a:spLocks noGrp="1"/>
          </p:cNvSpPr>
          <p:nvPr>
            <p:ph type="title"/>
          </p:nvPr>
        </p:nvSpPr>
        <p:spPr>
          <a:xfrm>
            <a:off x="457200" y="152400"/>
            <a:ext cx="8229600" cy="838200"/>
          </a:xfrm>
        </p:spPr>
        <p:txBody>
          <a:bodyPr>
            <a:normAutofit fontScale="90000"/>
          </a:bodyPr>
          <a:lstStyle/>
          <a:p>
            <a:r>
              <a:rPr lang="en-US" dirty="0" smtClean="0">
                <a:solidFill>
                  <a:srgbClr val="000090"/>
                </a:solidFill>
              </a:rPr>
              <a:t>Conscription – Military Draft Act - 1863</a:t>
            </a:r>
            <a:endParaRPr lang="en-US" dirty="0">
              <a:solidFill>
                <a:srgbClr val="000090"/>
              </a:solidFill>
            </a:endParaRPr>
          </a:p>
        </p:txBody>
      </p:sp>
    </p:spTree>
    <p:extLst>
      <p:ext uri="{BB962C8B-B14F-4D97-AF65-F5344CB8AC3E}">
        <p14:creationId xmlns:p14="http://schemas.microsoft.com/office/powerpoint/2010/main" val="19724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953000"/>
          </a:xfrm>
        </p:spPr>
        <p:txBody>
          <a:bodyPr>
            <a:normAutofit/>
          </a:bodyPr>
          <a:lstStyle/>
          <a:p>
            <a:r>
              <a:rPr lang="en-US" sz="3200" dirty="0" smtClean="0"/>
              <a:t>Better Military Leadership –</a:t>
            </a:r>
          </a:p>
          <a:p>
            <a:pPr lvl="3"/>
            <a:r>
              <a:rPr lang="en-US" sz="3200" dirty="0" smtClean="0"/>
              <a:t>Military Tradition of the South </a:t>
            </a:r>
          </a:p>
          <a:p>
            <a:pPr lvl="3"/>
            <a:r>
              <a:rPr lang="en-US" sz="3200" dirty="0" smtClean="0"/>
              <a:t>Great Generals / fighters</a:t>
            </a:r>
          </a:p>
          <a:p>
            <a:r>
              <a:rPr lang="en-US" sz="3200" dirty="0" smtClean="0"/>
              <a:t>Home-field Advantage –</a:t>
            </a:r>
          </a:p>
          <a:p>
            <a:pPr lvl="3"/>
            <a:r>
              <a:rPr lang="en-US" sz="3200" dirty="0" smtClean="0"/>
              <a:t>Fighting a defensive war / knew the territory</a:t>
            </a:r>
          </a:p>
          <a:p>
            <a:r>
              <a:rPr lang="en-US" sz="3200" dirty="0" smtClean="0"/>
              <a:t>Better Marksmen / Scouting –</a:t>
            </a:r>
          </a:p>
          <a:p>
            <a:pPr lvl="3"/>
            <a:r>
              <a:rPr lang="en-US" sz="2500" dirty="0" smtClean="0"/>
              <a:t>Spy Network</a:t>
            </a:r>
          </a:p>
          <a:p>
            <a:pPr lvl="3"/>
            <a:r>
              <a:rPr lang="en-US" sz="2500" dirty="0" smtClean="0"/>
              <a:t>Small </a:t>
            </a:r>
            <a:r>
              <a:rPr lang="en-US" sz="2500" smtClean="0"/>
              <a:t>game hunting</a:t>
            </a:r>
            <a:endParaRPr lang="en-US" sz="2500" dirty="0" smtClean="0"/>
          </a:p>
        </p:txBody>
      </p:sp>
      <p:sp>
        <p:nvSpPr>
          <p:cNvPr id="3" name="Title 2"/>
          <p:cNvSpPr>
            <a:spLocks noGrp="1"/>
          </p:cNvSpPr>
          <p:nvPr>
            <p:ph type="title"/>
          </p:nvPr>
        </p:nvSpPr>
        <p:spPr>
          <a:xfrm>
            <a:off x="304800" y="228600"/>
            <a:ext cx="8991600" cy="990600"/>
          </a:xfrm>
        </p:spPr>
        <p:txBody>
          <a:bodyPr>
            <a:noAutofit/>
          </a:bodyPr>
          <a:lstStyle/>
          <a:p>
            <a:r>
              <a:rPr lang="en-US" dirty="0" smtClean="0"/>
              <a:t>Advantages of the </a:t>
            </a:r>
            <a:r>
              <a:rPr lang="en-US" dirty="0" smtClean="0">
                <a:solidFill>
                  <a:srgbClr val="C00000"/>
                </a:solidFill>
              </a:rPr>
              <a:t>Confederacy</a:t>
            </a:r>
            <a:endParaRPr lang="en-US" dirty="0">
              <a:solidFill>
                <a:srgbClr val="C00000"/>
              </a:solidFill>
            </a:endParaRPr>
          </a:p>
        </p:txBody>
      </p:sp>
    </p:spTree>
    <p:extLst>
      <p:ext uri="{BB962C8B-B14F-4D97-AF65-F5344CB8AC3E}">
        <p14:creationId xmlns:p14="http://schemas.microsoft.com/office/powerpoint/2010/main" val="29887833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066800"/>
            <a:ext cx="8229600" cy="5486400"/>
          </a:xfrm>
        </p:spPr>
        <p:txBody>
          <a:bodyPr>
            <a:normAutofit/>
          </a:bodyPr>
          <a:lstStyle/>
          <a:p>
            <a:r>
              <a:rPr lang="en-US" dirty="0" smtClean="0">
                <a:solidFill>
                  <a:schemeClr val="bg1"/>
                </a:solidFill>
              </a:rPr>
              <a:t>Turning point battle – why?</a:t>
            </a:r>
            <a:r>
              <a:rPr lang="en-US" dirty="0" smtClean="0"/>
              <a:t>  Death of </a:t>
            </a:r>
            <a:r>
              <a:rPr lang="en-US" dirty="0" smtClean="0">
                <a:solidFill>
                  <a:srgbClr val="800000"/>
                </a:solidFill>
              </a:rPr>
              <a:t>Thomas J. “Stonewall” Jackson (Lee’s “RIGHT ARM”)</a:t>
            </a:r>
          </a:p>
          <a:p>
            <a:r>
              <a:rPr lang="en-US" dirty="0" smtClean="0">
                <a:solidFill>
                  <a:srgbClr val="000090"/>
                </a:solidFill>
              </a:rPr>
              <a:t>Union General (Army of the Potomac) – “</a:t>
            </a:r>
            <a:r>
              <a:rPr lang="en-US" dirty="0" err="1" smtClean="0">
                <a:solidFill>
                  <a:srgbClr val="000090"/>
                </a:solidFill>
              </a:rPr>
              <a:t>Fightin</a:t>
            </a:r>
            <a:r>
              <a:rPr lang="en-US" dirty="0" smtClean="0">
                <a:solidFill>
                  <a:srgbClr val="000090"/>
                </a:solidFill>
              </a:rPr>
              <a:t>’ Joe” Hooker </a:t>
            </a:r>
            <a:r>
              <a:rPr lang="en-US" dirty="0" smtClean="0"/>
              <a:t>– replaced </a:t>
            </a:r>
            <a:r>
              <a:rPr lang="en-US" dirty="0" smtClean="0">
                <a:solidFill>
                  <a:srgbClr val="000090"/>
                </a:solidFill>
              </a:rPr>
              <a:t>Burnside </a:t>
            </a:r>
            <a:r>
              <a:rPr lang="en-US" dirty="0" smtClean="0"/>
              <a:t>(who had replaced </a:t>
            </a:r>
            <a:r>
              <a:rPr lang="en-US" dirty="0" smtClean="0">
                <a:solidFill>
                  <a:srgbClr val="000090"/>
                </a:solidFill>
              </a:rPr>
              <a:t>McClellan</a:t>
            </a:r>
            <a:r>
              <a:rPr lang="en-US" dirty="0" smtClean="0"/>
              <a:t>) </a:t>
            </a:r>
            <a:r>
              <a:rPr lang="en-US" dirty="0" smtClean="0">
                <a:solidFill>
                  <a:srgbClr val="000090"/>
                </a:solidFill>
              </a:rPr>
              <a:t>Hooker</a:t>
            </a:r>
            <a:r>
              <a:rPr lang="en-US" dirty="0" smtClean="0"/>
              <a:t> is replaced by </a:t>
            </a:r>
            <a:r>
              <a:rPr lang="en-US" dirty="0" smtClean="0">
                <a:solidFill>
                  <a:srgbClr val="000090"/>
                </a:solidFill>
              </a:rPr>
              <a:t>MEADE</a:t>
            </a:r>
          </a:p>
          <a:p>
            <a:r>
              <a:rPr lang="en-US" dirty="0" smtClean="0">
                <a:solidFill>
                  <a:srgbClr val="800000"/>
                </a:solidFill>
              </a:rPr>
              <a:t>Confederate General (Robert E. Lee) – Lee </a:t>
            </a:r>
            <a:r>
              <a:rPr lang="en-US" dirty="0" smtClean="0"/>
              <a:t>split his troops (only had 60,000 anyway) vs. the Union (133,000)</a:t>
            </a:r>
          </a:p>
          <a:p>
            <a:r>
              <a:rPr lang="en-US" dirty="0" smtClean="0">
                <a:solidFill>
                  <a:srgbClr val="800000"/>
                </a:solidFill>
              </a:rPr>
              <a:t>Lee </a:t>
            </a:r>
            <a:r>
              <a:rPr lang="en-US" dirty="0" smtClean="0"/>
              <a:t>deployed </a:t>
            </a:r>
            <a:r>
              <a:rPr lang="en-US" dirty="0" smtClean="0">
                <a:solidFill>
                  <a:srgbClr val="800000"/>
                </a:solidFill>
              </a:rPr>
              <a:t>Jackson’s</a:t>
            </a:r>
            <a:r>
              <a:rPr lang="en-US" dirty="0" smtClean="0"/>
              <a:t> troops around the Union flank and he routed the </a:t>
            </a:r>
            <a:r>
              <a:rPr lang="en-US" dirty="0" smtClean="0">
                <a:solidFill>
                  <a:srgbClr val="000090"/>
                </a:solidFill>
              </a:rPr>
              <a:t>Union</a:t>
            </a:r>
            <a:r>
              <a:rPr lang="en-US" dirty="0" smtClean="0"/>
              <a:t> – however on a reconnaissance mission that night, </a:t>
            </a:r>
            <a:r>
              <a:rPr lang="en-US" dirty="0" smtClean="0">
                <a:solidFill>
                  <a:srgbClr val="800000"/>
                </a:solidFill>
              </a:rPr>
              <a:t>Jackson</a:t>
            </a:r>
            <a:r>
              <a:rPr lang="en-US" dirty="0" smtClean="0"/>
              <a:t> fell victim to friendly fire who mistook his group for </a:t>
            </a:r>
            <a:r>
              <a:rPr lang="en-US" dirty="0" smtClean="0">
                <a:solidFill>
                  <a:srgbClr val="000090"/>
                </a:solidFill>
              </a:rPr>
              <a:t>Union</a:t>
            </a:r>
            <a:r>
              <a:rPr lang="en-US" dirty="0" smtClean="0"/>
              <a:t> soldiers</a:t>
            </a:r>
          </a:p>
          <a:p>
            <a:endParaRPr lang="en-US" dirty="0" smtClean="0"/>
          </a:p>
          <a:p>
            <a:endParaRPr lang="en-US" dirty="0"/>
          </a:p>
        </p:txBody>
      </p:sp>
      <p:sp>
        <p:nvSpPr>
          <p:cNvPr id="7" name="Title 6"/>
          <p:cNvSpPr>
            <a:spLocks noGrp="1"/>
          </p:cNvSpPr>
          <p:nvPr>
            <p:ph type="title"/>
          </p:nvPr>
        </p:nvSpPr>
        <p:spPr>
          <a:xfrm>
            <a:off x="-457200" y="228600"/>
            <a:ext cx="9982200" cy="914400"/>
          </a:xfrm>
        </p:spPr>
        <p:txBody>
          <a:bodyPr>
            <a:normAutofit fontScale="90000"/>
          </a:bodyPr>
          <a:lstStyle/>
          <a:p>
            <a:pPr algn="ctr"/>
            <a:r>
              <a:rPr lang="en-US" dirty="0" smtClean="0">
                <a:solidFill>
                  <a:srgbClr val="C00000"/>
                </a:solidFill>
              </a:rPr>
              <a:t>Battle of Chancellorsville, VA – </a:t>
            </a:r>
            <a:br>
              <a:rPr lang="en-US" dirty="0" smtClean="0">
                <a:solidFill>
                  <a:srgbClr val="C00000"/>
                </a:solidFill>
              </a:rPr>
            </a:br>
            <a:r>
              <a:rPr lang="en-US" dirty="0" smtClean="0">
                <a:solidFill>
                  <a:srgbClr val="C00000"/>
                </a:solidFill>
              </a:rPr>
              <a:t>April – May 1863</a:t>
            </a:r>
            <a:endParaRPr lang="en-US" dirty="0">
              <a:solidFill>
                <a:srgbClr val="C00000"/>
              </a:solidFill>
            </a:endParaRPr>
          </a:p>
        </p:txBody>
      </p:sp>
    </p:spTree>
    <p:extLst>
      <p:ext uri="{BB962C8B-B14F-4D97-AF65-F5344CB8AC3E}">
        <p14:creationId xmlns:p14="http://schemas.microsoft.com/office/powerpoint/2010/main" val="22296257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a:bodyPr>
          <a:lstStyle/>
          <a:p>
            <a:r>
              <a:rPr lang="en-US" dirty="0">
                <a:solidFill>
                  <a:srgbClr val="800000"/>
                </a:solidFill>
              </a:rPr>
              <a:t>Lee, </a:t>
            </a:r>
            <a:r>
              <a:rPr lang="en-US" dirty="0"/>
              <a:t>despite being outnumbered by a ratio of over two to one, won arguably his greatest victory of the </a:t>
            </a:r>
            <a:r>
              <a:rPr lang="en-US" dirty="0" smtClean="0"/>
              <a:t>war</a:t>
            </a:r>
          </a:p>
          <a:p>
            <a:r>
              <a:rPr lang="en-US" dirty="0"/>
              <a:t>A</a:t>
            </a:r>
            <a:r>
              <a:rPr lang="en-US" dirty="0" smtClean="0"/>
              <a:t> terrible </a:t>
            </a:r>
            <a:r>
              <a:rPr lang="en-US" dirty="0"/>
              <a:t>price </a:t>
            </a:r>
            <a:r>
              <a:rPr lang="en-US" dirty="0" smtClean="0"/>
              <a:t>was paid for it</a:t>
            </a:r>
          </a:p>
          <a:p>
            <a:r>
              <a:rPr lang="en-US" dirty="0" smtClean="0"/>
              <a:t>With </a:t>
            </a:r>
            <a:r>
              <a:rPr lang="en-US" dirty="0"/>
              <a:t>only 60,000 men engaged, he suffered 13,303 casualties (1,665 killed, 9,081 wounded, 2,018 missing</a:t>
            </a:r>
            <a:r>
              <a:rPr lang="en-US" dirty="0" smtClean="0"/>
              <a:t>),</a:t>
            </a:r>
            <a:r>
              <a:rPr lang="en-US" baseline="30000" dirty="0"/>
              <a:t> </a:t>
            </a:r>
            <a:r>
              <a:rPr lang="en-US" dirty="0" smtClean="0"/>
              <a:t>losing </a:t>
            </a:r>
            <a:r>
              <a:rPr lang="en-US" dirty="0"/>
              <a:t>some 22% of his force in the campaign—men that the</a:t>
            </a:r>
            <a:r>
              <a:rPr lang="en-US" dirty="0">
                <a:solidFill>
                  <a:srgbClr val="800000"/>
                </a:solidFill>
              </a:rPr>
              <a:t> Confederacy</a:t>
            </a:r>
            <a:r>
              <a:rPr lang="en-US" dirty="0"/>
              <a:t>, with its limited manpower, could not replace. </a:t>
            </a:r>
            <a:endParaRPr lang="en-US" dirty="0" smtClean="0"/>
          </a:p>
          <a:p>
            <a:r>
              <a:rPr lang="en-US" dirty="0" smtClean="0">
                <a:solidFill>
                  <a:srgbClr val="800000"/>
                </a:solidFill>
              </a:rPr>
              <a:t>Confederacy also </a:t>
            </a:r>
            <a:r>
              <a:rPr lang="en-US" dirty="0">
                <a:solidFill>
                  <a:srgbClr val="800000"/>
                </a:solidFill>
              </a:rPr>
              <a:t>lost </a:t>
            </a:r>
            <a:r>
              <a:rPr lang="en-US" dirty="0" smtClean="0">
                <a:solidFill>
                  <a:srgbClr val="800000"/>
                </a:solidFill>
              </a:rPr>
              <a:t>Lee’s most </a:t>
            </a:r>
            <a:r>
              <a:rPr lang="en-US" dirty="0">
                <a:solidFill>
                  <a:srgbClr val="800000"/>
                </a:solidFill>
              </a:rPr>
              <a:t>aggressive field commander, Stonewall </a:t>
            </a:r>
            <a:r>
              <a:rPr lang="en-US" dirty="0" smtClean="0">
                <a:solidFill>
                  <a:srgbClr val="800000"/>
                </a:solidFill>
              </a:rPr>
              <a:t>Jackson</a:t>
            </a:r>
          </a:p>
          <a:p>
            <a:r>
              <a:rPr lang="en-US" dirty="0" smtClean="0">
                <a:solidFill>
                  <a:srgbClr val="000090"/>
                </a:solidFill>
              </a:rPr>
              <a:t>Union General Hooker </a:t>
            </a:r>
            <a:r>
              <a:rPr lang="en-US" dirty="0" smtClean="0"/>
              <a:t>– had at least an 80% chance of winning was humiliated – eventually replaced by </a:t>
            </a:r>
            <a:r>
              <a:rPr lang="en-US" dirty="0" smtClean="0">
                <a:solidFill>
                  <a:srgbClr val="000090"/>
                </a:solidFill>
              </a:rPr>
              <a:t>U.S. Grant</a:t>
            </a:r>
            <a:endParaRPr lang="en-US" dirty="0">
              <a:solidFill>
                <a:srgbClr val="000090"/>
              </a:solidFill>
            </a:endParaRPr>
          </a:p>
        </p:txBody>
      </p:sp>
      <p:sp>
        <p:nvSpPr>
          <p:cNvPr id="3" name="Title 2"/>
          <p:cNvSpPr>
            <a:spLocks noGrp="1"/>
          </p:cNvSpPr>
          <p:nvPr>
            <p:ph type="title"/>
          </p:nvPr>
        </p:nvSpPr>
        <p:spPr>
          <a:xfrm>
            <a:off x="457200" y="152400"/>
            <a:ext cx="8229600" cy="762000"/>
          </a:xfrm>
        </p:spPr>
        <p:txBody>
          <a:bodyPr/>
          <a:lstStyle/>
          <a:p>
            <a:r>
              <a:rPr lang="en-US" dirty="0" smtClean="0">
                <a:solidFill>
                  <a:srgbClr val="C00000"/>
                </a:solidFill>
              </a:rPr>
              <a:t>Lee’s “Perfect Battle”</a:t>
            </a:r>
            <a:endParaRPr lang="en-US" dirty="0">
              <a:solidFill>
                <a:srgbClr val="C00000"/>
              </a:solidFill>
            </a:endParaRPr>
          </a:p>
        </p:txBody>
      </p:sp>
    </p:spTree>
    <p:extLst>
      <p:ext uri="{BB962C8B-B14F-4D97-AF65-F5344CB8AC3E}">
        <p14:creationId xmlns:p14="http://schemas.microsoft.com/office/powerpoint/2010/main" val="21844311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6063" y="1600200"/>
            <a:ext cx="8229600" cy="5029200"/>
          </a:xfrm>
        </p:spPr>
        <p:txBody>
          <a:bodyPr>
            <a:normAutofit fontScale="92500" lnSpcReduction="10000"/>
          </a:bodyPr>
          <a:lstStyle/>
          <a:p>
            <a:r>
              <a:rPr lang="en-US" dirty="0" smtClean="0">
                <a:solidFill>
                  <a:schemeClr val="bg1"/>
                </a:solidFill>
              </a:rPr>
              <a:t>Turning Point Battle</a:t>
            </a:r>
            <a:endParaRPr lang="en-US" dirty="0">
              <a:solidFill>
                <a:schemeClr val="bg1"/>
              </a:solidFill>
            </a:endParaRPr>
          </a:p>
          <a:p>
            <a:r>
              <a:rPr lang="en-US" dirty="0" smtClean="0"/>
              <a:t>Why??  </a:t>
            </a:r>
            <a:r>
              <a:rPr lang="en-US" dirty="0" smtClean="0">
                <a:solidFill>
                  <a:srgbClr val="000099"/>
                </a:solidFill>
                <a:effectLst>
                  <a:outerShdw blurRad="38100" dist="38100" dir="2700000" algn="tl">
                    <a:srgbClr val="000000">
                      <a:alpha val="43137"/>
                    </a:srgbClr>
                  </a:outerShdw>
                </a:effectLst>
              </a:rPr>
              <a:t>Grant</a:t>
            </a:r>
            <a:r>
              <a:rPr lang="en-US" dirty="0" smtClean="0"/>
              <a:t> was the </a:t>
            </a:r>
            <a:r>
              <a:rPr lang="en-US" b="1" dirty="0" smtClean="0">
                <a:solidFill>
                  <a:srgbClr val="000099"/>
                </a:solidFill>
                <a:effectLst>
                  <a:outerShdw blurRad="38100" dist="38100" dir="2700000" algn="tl">
                    <a:srgbClr val="000000">
                      <a:alpha val="43137"/>
                    </a:srgbClr>
                  </a:outerShdw>
                </a:effectLst>
              </a:rPr>
              <a:t>Union</a:t>
            </a:r>
            <a:r>
              <a:rPr lang="en-US" dirty="0" smtClean="0"/>
              <a:t> leader of the Army in the West  </a:t>
            </a:r>
          </a:p>
          <a:p>
            <a:r>
              <a:rPr lang="en-US" dirty="0" smtClean="0"/>
              <a:t>It was effective in quieting the </a:t>
            </a:r>
            <a:r>
              <a:rPr lang="en-US" dirty="0" smtClean="0">
                <a:solidFill>
                  <a:srgbClr val="000099"/>
                </a:solidFill>
                <a:effectLst>
                  <a:outerShdw blurRad="38100" dist="38100" dir="2700000" algn="tl">
                    <a:srgbClr val="000000">
                      <a:alpha val="43137"/>
                    </a:srgbClr>
                  </a:outerShdw>
                </a:effectLst>
              </a:rPr>
              <a:t>Northerners</a:t>
            </a:r>
            <a:r>
              <a:rPr lang="en-US" dirty="0" smtClean="0"/>
              <a:t> who wanted peace </a:t>
            </a:r>
          </a:p>
          <a:p>
            <a:r>
              <a:rPr lang="en-US" dirty="0" smtClean="0"/>
              <a:t>After this victory he was elevated to command of the </a:t>
            </a:r>
            <a:r>
              <a:rPr lang="en-US" dirty="0" smtClean="0">
                <a:solidFill>
                  <a:srgbClr val="000099"/>
                </a:solidFill>
                <a:effectLst>
                  <a:outerShdw blurRad="38100" dist="38100" dir="2700000" algn="tl">
                    <a:srgbClr val="000000">
                      <a:alpha val="43137"/>
                    </a:srgbClr>
                  </a:outerShdw>
                </a:effectLst>
              </a:rPr>
              <a:t>Army of the Potomac </a:t>
            </a:r>
            <a:r>
              <a:rPr lang="en-US" dirty="0" smtClean="0"/>
              <a:t>to do battle with </a:t>
            </a:r>
            <a:r>
              <a:rPr lang="en-US" dirty="0" smtClean="0">
                <a:solidFill>
                  <a:srgbClr val="C00000"/>
                </a:solidFill>
                <a:effectLst>
                  <a:outerShdw blurRad="38100" dist="38100" dir="2700000" algn="tl">
                    <a:srgbClr val="000000">
                      <a:alpha val="43137"/>
                    </a:srgbClr>
                  </a:outerShdw>
                </a:effectLst>
              </a:rPr>
              <a:t>ROBERT E. LEE</a:t>
            </a:r>
          </a:p>
          <a:p>
            <a:r>
              <a:rPr lang="en-US" dirty="0" smtClean="0"/>
              <a:t>Gave </a:t>
            </a:r>
            <a:r>
              <a:rPr lang="en-US" dirty="0" smtClean="0">
                <a:solidFill>
                  <a:srgbClr val="000099"/>
                </a:solidFill>
                <a:effectLst>
                  <a:outerShdw blurRad="38100" dist="38100" dir="2700000" algn="tl">
                    <a:srgbClr val="000000">
                      <a:alpha val="43137"/>
                    </a:srgbClr>
                  </a:outerShdw>
                </a:effectLst>
              </a:rPr>
              <a:t>Union</a:t>
            </a:r>
            <a:r>
              <a:rPr lang="en-US" dirty="0" smtClean="0"/>
              <a:t> control of Miss. River / effectively cut off TX, AR, LA from </a:t>
            </a:r>
            <a:r>
              <a:rPr lang="en-US" dirty="0" smtClean="0">
                <a:solidFill>
                  <a:srgbClr val="C00000"/>
                </a:solidFill>
                <a:effectLst>
                  <a:outerShdw blurRad="38100" dist="38100" dir="2700000" algn="tl">
                    <a:srgbClr val="000000">
                      <a:alpha val="43137"/>
                    </a:srgbClr>
                  </a:outerShdw>
                </a:effectLst>
              </a:rPr>
              <a:t>Confederacy</a:t>
            </a:r>
          </a:p>
          <a:p>
            <a:r>
              <a:rPr lang="en-US" dirty="0" smtClean="0">
                <a:solidFill>
                  <a:srgbClr val="000099"/>
                </a:solidFill>
                <a:effectLst>
                  <a:outerShdw blurRad="38100" dist="38100" dir="2700000" algn="tl">
                    <a:srgbClr val="000000">
                      <a:alpha val="43137"/>
                    </a:srgbClr>
                  </a:outerShdw>
                </a:effectLst>
              </a:rPr>
              <a:t>Grant </a:t>
            </a:r>
            <a:r>
              <a:rPr lang="en-US" dirty="0" smtClean="0"/>
              <a:t>abandoned his usual policy of Unconditional Surrender – regretted this</a:t>
            </a:r>
          </a:p>
          <a:p>
            <a:r>
              <a:rPr lang="en-US" dirty="0" smtClean="0"/>
              <a:t>Residents forced the </a:t>
            </a:r>
            <a:r>
              <a:rPr lang="en-US" dirty="0" smtClean="0">
                <a:solidFill>
                  <a:srgbClr val="C00000"/>
                </a:solidFill>
                <a:effectLst>
                  <a:outerShdw blurRad="38100" dist="38100" dir="2700000" algn="tl">
                    <a:srgbClr val="000000">
                      <a:alpha val="43137"/>
                    </a:srgbClr>
                  </a:outerShdw>
                </a:effectLst>
              </a:rPr>
              <a:t>Confederacy</a:t>
            </a:r>
            <a:r>
              <a:rPr lang="en-US" dirty="0" smtClean="0"/>
              <a:t> to surrender / eating dogs, cats, rats, etc.</a:t>
            </a:r>
            <a:endParaRPr lang="en-US" dirty="0"/>
          </a:p>
        </p:txBody>
      </p:sp>
      <p:sp>
        <p:nvSpPr>
          <p:cNvPr id="2" name="Title 1"/>
          <p:cNvSpPr>
            <a:spLocks noGrp="1"/>
          </p:cNvSpPr>
          <p:nvPr>
            <p:ph type="title"/>
          </p:nvPr>
        </p:nvSpPr>
        <p:spPr>
          <a:xfrm>
            <a:off x="481084" y="381000"/>
            <a:ext cx="8229600" cy="685800"/>
          </a:xfrm>
        </p:spPr>
        <p:txBody>
          <a:bodyPr>
            <a:normAutofit fontScale="90000"/>
          </a:bodyPr>
          <a:lstStyle/>
          <a:p>
            <a:pPr algn="ctr"/>
            <a:r>
              <a:rPr lang="en-US" dirty="0" smtClean="0">
                <a:solidFill>
                  <a:srgbClr val="000099"/>
                </a:solidFill>
              </a:rPr>
              <a:t>JULY 1863</a:t>
            </a:r>
            <a:endParaRPr lang="en-US" dirty="0">
              <a:solidFill>
                <a:srgbClr val="000099"/>
              </a:solidFill>
            </a:endParaRPr>
          </a:p>
        </p:txBody>
      </p:sp>
      <p:sp>
        <p:nvSpPr>
          <p:cNvPr id="5" name="Text Placeholder 4"/>
          <p:cNvSpPr>
            <a:spLocks noGrp="1"/>
          </p:cNvSpPr>
          <p:nvPr>
            <p:ph type="body" idx="4294967295"/>
          </p:nvPr>
        </p:nvSpPr>
        <p:spPr>
          <a:xfrm>
            <a:off x="457200" y="1114851"/>
            <a:ext cx="4041775" cy="685800"/>
          </a:xfrm>
        </p:spPr>
        <p:txBody>
          <a:bodyPr/>
          <a:lstStyle/>
          <a:p>
            <a:r>
              <a:rPr lang="en-US" b="1" dirty="0" smtClean="0">
                <a:solidFill>
                  <a:srgbClr val="000099"/>
                </a:solidFill>
                <a:effectLst>
                  <a:outerShdw blurRad="38100" dist="38100" dir="2700000" algn="tl">
                    <a:srgbClr val="000000">
                      <a:alpha val="43137"/>
                    </a:srgbClr>
                  </a:outerShdw>
                </a:effectLst>
              </a:rPr>
              <a:t>Vicksburg, Mississippi</a:t>
            </a:r>
            <a:endParaRPr lang="en-US"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91875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99"/>
                </a:solidFill>
              </a:rPr>
              <a:t>Vicksburg, MS (Siege)</a:t>
            </a:r>
            <a:endParaRPr lang="en-US" dirty="0">
              <a:solidFill>
                <a:srgbClr val="000099"/>
              </a:solidFill>
            </a:endParaRPr>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41141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20091"/>
            <a:ext cx="496664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7190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8101" y="1165746"/>
            <a:ext cx="8229600" cy="5463654"/>
          </a:xfrm>
        </p:spPr>
        <p:txBody>
          <a:bodyPr>
            <a:normAutofit fontScale="85000" lnSpcReduction="10000"/>
          </a:bodyPr>
          <a:lstStyle/>
          <a:p>
            <a:r>
              <a:rPr lang="en-US" sz="3000" b="1" dirty="0" smtClean="0">
                <a:solidFill>
                  <a:srgbClr val="000099"/>
                </a:solidFill>
                <a:effectLst>
                  <a:outerShdw blurRad="38100" dist="38100" dir="2700000" algn="tl">
                    <a:srgbClr val="000000">
                      <a:alpha val="43137"/>
                    </a:srgbClr>
                  </a:outerShdw>
                </a:effectLst>
              </a:rPr>
              <a:t>Gettysburg, Pennsylvania</a:t>
            </a:r>
            <a:r>
              <a:rPr lang="en-US" dirty="0" smtClean="0">
                <a:solidFill>
                  <a:schemeClr val="tx2">
                    <a:lumMod val="75000"/>
                  </a:schemeClr>
                </a:solidFill>
              </a:rPr>
              <a:t> </a:t>
            </a:r>
          </a:p>
          <a:p>
            <a:r>
              <a:rPr lang="en-US" dirty="0" smtClean="0">
                <a:solidFill>
                  <a:srgbClr val="000000"/>
                </a:solidFill>
              </a:rPr>
              <a:t>According to text – THE MAJOR TURNING POINT BATTLE OF THE WAR</a:t>
            </a:r>
          </a:p>
          <a:p>
            <a:r>
              <a:rPr lang="en-US" dirty="0" smtClean="0"/>
              <a:t>Why did</a:t>
            </a:r>
            <a:r>
              <a:rPr lang="en-US" dirty="0" smtClean="0">
                <a:solidFill>
                  <a:srgbClr val="C00000"/>
                </a:solidFill>
                <a:effectLst>
                  <a:outerShdw blurRad="38100" dist="38100" dir="2700000" algn="tl">
                    <a:srgbClr val="000000">
                      <a:alpha val="43137"/>
                    </a:srgbClr>
                  </a:outerShdw>
                </a:effectLst>
              </a:rPr>
              <a:t> Lee </a:t>
            </a:r>
            <a:r>
              <a:rPr lang="en-US" dirty="0" smtClean="0"/>
              <a:t>go North?  - POLITICAL ?  Shoes?</a:t>
            </a:r>
          </a:p>
          <a:p>
            <a:r>
              <a:rPr lang="en-US" dirty="0" smtClean="0"/>
              <a:t>Marked </a:t>
            </a:r>
            <a:r>
              <a:rPr lang="en-US" dirty="0"/>
              <a:t>the high-water point of the Confederacy</a:t>
            </a:r>
          </a:p>
          <a:p>
            <a:r>
              <a:rPr lang="en-US" b="1" dirty="0">
                <a:solidFill>
                  <a:srgbClr val="000099"/>
                </a:solidFill>
                <a:effectLst>
                  <a:outerShdw blurRad="38100" dist="38100" dir="2700000" algn="tl">
                    <a:srgbClr val="000000">
                      <a:alpha val="43137"/>
                    </a:srgbClr>
                  </a:outerShdw>
                </a:effectLst>
              </a:rPr>
              <a:t>UNION – MEADE </a:t>
            </a:r>
            <a:r>
              <a:rPr lang="en-US" dirty="0"/>
              <a:t>vs </a:t>
            </a:r>
            <a:r>
              <a:rPr lang="en-US" b="1" dirty="0">
                <a:solidFill>
                  <a:srgbClr val="C00000"/>
                </a:solidFill>
                <a:effectLst>
                  <a:outerShdw blurRad="38100" dist="38100" dir="2700000" algn="tl">
                    <a:srgbClr val="000000">
                      <a:alpha val="43137"/>
                    </a:srgbClr>
                  </a:outerShdw>
                </a:effectLst>
              </a:rPr>
              <a:t>CONFEDERACY -- LEE</a:t>
            </a:r>
          </a:p>
          <a:p>
            <a:r>
              <a:rPr lang="en-US" dirty="0"/>
              <a:t>2</a:t>
            </a:r>
            <a:r>
              <a:rPr lang="en-US" baseline="30000" dirty="0"/>
              <a:t>nd</a:t>
            </a:r>
            <a:r>
              <a:rPr lang="en-US" dirty="0"/>
              <a:t> battle in the North</a:t>
            </a:r>
          </a:p>
          <a:p>
            <a:r>
              <a:rPr lang="en-US" dirty="0">
                <a:solidFill>
                  <a:srgbClr val="C00000"/>
                </a:solidFill>
                <a:effectLst>
                  <a:outerShdw blurRad="38100" dist="38100" dir="2700000" algn="tl">
                    <a:srgbClr val="000000">
                      <a:alpha val="43137"/>
                    </a:srgbClr>
                  </a:outerShdw>
                </a:effectLst>
              </a:rPr>
              <a:t>Confederate</a:t>
            </a:r>
            <a:r>
              <a:rPr lang="en-US" dirty="0"/>
              <a:t> offensive – Roads led the </a:t>
            </a:r>
            <a:r>
              <a:rPr lang="en-US" dirty="0">
                <a:solidFill>
                  <a:srgbClr val="C00000"/>
                </a:solidFill>
                <a:effectLst>
                  <a:outerShdw blurRad="38100" dist="38100" dir="2700000" algn="tl">
                    <a:srgbClr val="000000">
                      <a:alpha val="43137"/>
                    </a:srgbClr>
                  </a:outerShdw>
                </a:effectLst>
              </a:rPr>
              <a:t>Confederates</a:t>
            </a:r>
            <a:r>
              <a:rPr lang="en-US" dirty="0"/>
              <a:t> to this chance meeting / NOT supplies (SHOE MYTH)- </a:t>
            </a:r>
            <a:r>
              <a:rPr lang="en-US" dirty="0">
                <a:solidFill>
                  <a:srgbClr val="C00000"/>
                </a:solidFill>
                <a:effectLst>
                  <a:outerShdw blurRad="38100" dist="38100" dir="2700000" algn="tl">
                    <a:srgbClr val="000000">
                      <a:alpha val="43137"/>
                    </a:srgbClr>
                  </a:outerShdw>
                </a:effectLst>
              </a:rPr>
              <a:t>Henry </a:t>
            </a:r>
            <a:r>
              <a:rPr lang="en-US" dirty="0" err="1">
                <a:solidFill>
                  <a:srgbClr val="C00000"/>
                </a:solidFill>
                <a:effectLst>
                  <a:outerShdw blurRad="38100" dist="38100" dir="2700000" algn="tl">
                    <a:srgbClr val="000000">
                      <a:alpha val="43137"/>
                    </a:srgbClr>
                  </a:outerShdw>
                </a:effectLst>
              </a:rPr>
              <a:t>Heth’s</a:t>
            </a:r>
            <a:r>
              <a:rPr lang="en-US" dirty="0">
                <a:solidFill>
                  <a:srgbClr val="C00000"/>
                </a:solidFill>
                <a:effectLst>
                  <a:outerShdw blurRad="38100" dist="38100" dir="2700000" algn="tl">
                    <a:srgbClr val="000000">
                      <a:alpha val="43137"/>
                    </a:srgbClr>
                  </a:outerShdw>
                </a:effectLst>
              </a:rPr>
              <a:t> </a:t>
            </a:r>
            <a:r>
              <a:rPr lang="en-US" dirty="0"/>
              <a:t>account 10 weeks after the battle mentioned shoes ( actually there were NO shoe factories or warehouses in G-burg.</a:t>
            </a:r>
          </a:p>
          <a:p>
            <a:r>
              <a:rPr lang="en-US" dirty="0"/>
              <a:t>Bitter defeat at the hands of the </a:t>
            </a:r>
            <a:r>
              <a:rPr lang="en-US" b="1" dirty="0">
                <a:solidFill>
                  <a:srgbClr val="000099"/>
                </a:solidFill>
                <a:effectLst>
                  <a:outerShdw blurRad="38100" dist="38100" dir="2700000" algn="tl">
                    <a:srgbClr val="000000">
                      <a:alpha val="43137"/>
                    </a:srgbClr>
                  </a:outerShdw>
                </a:effectLst>
              </a:rPr>
              <a:t>Union Army </a:t>
            </a:r>
            <a:r>
              <a:rPr lang="en-US" dirty="0"/>
              <a:t>– WHY?</a:t>
            </a:r>
          </a:p>
          <a:p>
            <a:r>
              <a:rPr lang="en-US" dirty="0"/>
              <a:t>Site of </a:t>
            </a:r>
            <a:r>
              <a:rPr lang="en-US" dirty="0">
                <a:solidFill>
                  <a:srgbClr val="C00000"/>
                </a:solidFill>
                <a:effectLst>
                  <a:outerShdw blurRad="38100" dist="38100" dir="2700000" algn="tl">
                    <a:srgbClr val="000000">
                      <a:alpha val="43137"/>
                    </a:srgbClr>
                  </a:outerShdw>
                </a:effectLst>
              </a:rPr>
              <a:t>Pickett’s Charge </a:t>
            </a:r>
            <a:r>
              <a:rPr lang="en-US" dirty="0"/>
              <a:t>– 12,000 </a:t>
            </a:r>
            <a:r>
              <a:rPr lang="en-US" dirty="0">
                <a:solidFill>
                  <a:srgbClr val="C00000"/>
                </a:solidFill>
                <a:effectLst>
                  <a:outerShdw blurRad="38100" dist="38100" dir="2700000" algn="tl">
                    <a:srgbClr val="000000">
                      <a:alpha val="43137"/>
                    </a:srgbClr>
                  </a:outerShdw>
                </a:effectLst>
              </a:rPr>
              <a:t>Confederates</a:t>
            </a:r>
            <a:r>
              <a:rPr lang="en-US" dirty="0"/>
              <a:t> charge up Cemetery Ridge / badly beaten </a:t>
            </a:r>
          </a:p>
          <a:p>
            <a:r>
              <a:rPr lang="en-US" dirty="0" smtClean="0"/>
              <a:t> </a:t>
            </a:r>
          </a:p>
          <a:p>
            <a:endParaRPr lang="en-US" dirty="0"/>
          </a:p>
        </p:txBody>
      </p:sp>
      <p:sp>
        <p:nvSpPr>
          <p:cNvPr id="7" name="Title 6"/>
          <p:cNvSpPr>
            <a:spLocks noGrp="1"/>
          </p:cNvSpPr>
          <p:nvPr>
            <p:ph type="title"/>
          </p:nvPr>
        </p:nvSpPr>
        <p:spPr>
          <a:xfrm>
            <a:off x="448101" y="304800"/>
            <a:ext cx="8229600" cy="838200"/>
          </a:xfrm>
        </p:spPr>
        <p:txBody>
          <a:bodyPr/>
          <a:lstStyle/>
          <a:p>
            <a:pPr algn="ctr"/>
            <a:r>
              <a:rPr lang="en-US" dirty="0" smtClean="0">
                <a:solidFill>
                  <a:srgbClr val="000099"/>
                </a:solidFill>
              </a:rPr>
              <a:t>July 1863</a:t>
            </a:r>
            <a:endParaRPr lang="en-US" dirty="0">
              <a:solidFill>
                <a:srgbClr val="000099"/>
              </a:solidFill>
            </a:endParaRPr>
          </a:p>
        </p:txBody>
      </p:sp>
    </p:spTree>
    <p:extLst>
      <p:ext uri="{BB962C8B-B14F-4D97-AF65-F5344CB8AC3E}">
        <p14:creationId xmlns:p14="http://schemas.microsoft.com/office/powerpoint/2010/main" val="27245778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dirty="0" smtClean="0">
                <a:solidFill>
                  <a:srgbClr val="000099"/>
                </a:solidFill>
              </a:rPr>
              <a:t>Gettysburg, PA</a:t>
            </a:r>
            <a:endParaRPr lang="en-US" dirty="0">
              <a:solidFill>
                <a:srgbClr val="000099"/>
              </a:solidFill>
            </a:endParaRPr>
          </a:p>
        </p:txBody>
      </p:sp>
      <p:sp>
        <p:nvSpPr>
          <p:cNvPr id="3" name="Content Placeholder 2"/>
          <p:cNvSpPr>
            <a:spLocks noGrp="1"/>
          </p:cNvSpPr>
          <p:nvPr>
            <p:ph sz="half" idx="1"/>
          </p:nvPr>
        </p:nvSpPr>
        <p:spPr>
          <a:xfrm>
            <a:off x="457200" y="990600"/>
            <a:ext cx="4059936" cy="5334000"/>
          </a:xfrm>
        </p:spPr>
        <p:txBody>
          <a:bodyPr/>
          <a:lstStyle/>
          <a:p>
            <a:endParaRPr lang="en-US" dirty="0"/>
          </a:p>
        </p:txBody>
      </p:sp>
      <p:sp>
        <p:nvSpPr>
          <p:cNvPr id="4" name="Content Placeholder 3"/>
          <p:cNvSpPr>
            <a:spLocks noGrp="1"/>
          </p:cNvSpPr>
          <p:nvPr>
            <p:ph sz="half" idx="2"/>
          </p:nvPr>
        </p:nvSpPr>
        <p:spPr>
          <a:xfrm>
            <a:off x="4648200" y="990600"/>
            <a:ext cx="4059936" cy="53340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09650"/>
            <a:ext cx="3810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40" y="995795"/>
            <a:ext cx="3636160" cy="529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8526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lstStyle/>
          <a:p>
            <a:r>
              <a:rPr lang="en-US" dirty="0" smtClean="0">
                <a:solidFill>
                  <a:srgbClr val="000099"/>
                </a:solidFill>
              </a:rPr>
              <a:t>Gettysburg – DAY 3</a:t>
            </a:r>
            <a:endParaRPr lang="en-US" dirty="0">
              <a:solidFill>
                <a:srgbClr val="000099"/>
              </a:solidFill>
            </a:endParaRPr>
          </a:p>
        </p:txBody>
      </p:sp>
      <p:sp>
        <p:nvSpPr>
          <p:cNvPr id="7" name="Content Placeholder 6"/>
          <p:cNvSpPr>
            <a:spLocks noGrp="1"/>
          </p:cNvSpPr>
          <p:nvPr>
            <p:ph sz="half" idx="1"/>
          </p:nvPr>
        </p:nvSpPr>
        <p:spPr/>
        <p:txBody>
          <a:bodyPr/>
          <a:lstStyle/>
          <a:p>
            <a:endParaRPr lang="en-US" dirty="0"/>
          </a:p>
        </p:txBody>
      </p:sp>
      <p:sp>
        <p:nvSpPr>
          <p:cNvPr id="8" name="Content Placeholder 7"/>
          <p:cNvSpPr>
            <a:spLocks noGrp="1"/>
          </p:cNvSpPr>
          <p:nvPr>
            <p:ph sz="half" idx="2"/>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51265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Point Star 8"/>
          <p:cNvSpPr/>
          <p:nvPr/>
        </p:nvSpPr>
        <p:spPr>
          <a:xfrm>
            <a:off x="914400" y="2819400"/>
            <a:ext cx="533400" cy="630382"/>
          </a:xfrm>
          <a:prstGeom prst="star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16182"/>
            <a:ext cx="473956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5254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5105400"/>
          </a:xfrm>
        </p:spPr>
        <p:txBody>
          <a:bodyPr/>
          <a:lstStyle/>
          <a:p>
            <a:r>
              <a:rPr lang="en-US" b="1" dirty="0" smtClean="0">
                <a:solidFill>
                  <a:srgbClr val="FFC000"/>
                </a:solidFill>
                <a:effectLst>
                  <a:outerShdw blurRad="38100" dist="38100" dir="2700000" algn="tl">
                    <a:srgbClr val="000000">
                      <a:alpha val="43137"/>
                    </a:srgbClr>
                  </a:outerShdw>
                </a:effectLst>
              </a:rPr>
              <a:t>TOTAL WAR </a:t>
            </a:r>
            <a:r>
              <a:rPr lang="en-US" dirty="0" smtClean="0"/>
              <a:t>– Total Annihilation and Destruction / taking the war to the civilians / destroying property / and CAPTURING </a:t>
            </a:r>
            <a:r>
              <a:rPr lang="en-US" dirty="0" smtClean="0">
                <a:solidFill>
                  <a:srgbClr val="C00000"/>
                </a:solidFill>
                <a:effectLst>
                  <a:outerShdw blurRad="38100" dist="38100" dir="2700000" algn="tl">
                    <a:srgbClr val="000000">
                      <a:alpha val="43137"/>
                    </a:srgbClr>
                  </a:outerShdw>
                </a:effectLst>
              </a:rPr>
              <a:t>ROBERT E. LEE </a:t>
            </a:r>
            <a:r>
              <a:rPr lang="en-US" dirty="0" smtClean="0"/>
              <a:t>and arming black soldiers (brilliant political move)</a:t>
            </a:r>
          </a:p>
          <a:p>
            <a:r>
              <a:rPr lang="en-US" dirty="0" smtClean="0"/>
              <a:t>Major Players – </a:t>
            </a:r>
          </a:p>
          <a:p>
            <a:pPr lvl="1"/>
            <a:r>
              <a:rPr lang="en-US" b="1" dirty="0" smtClean="0">
                <a:solidFill>
                  <a:srgbClr val="000099"/>
                </a:solidFill>
                <a:effectLst>
                  <a:outerShdw blurRad="38100" dist="38100" dir="2700000" algn="tl">
                    <a:srgbClr val="000000">
                      <a:alpha val="43137"/>
                    </a:srgbClr>
                  </a:outerShdw>
                </a:effectLst>
              </a:rPr>
              <a:t>U.S. GRANT </a:t>
            </a:r>
            <a:r>
              <a:rPr lang="en-US" dirty="0" smtClean="0"/>
              <a:t>– Commander of the Army of the Potomac</a:t>
            </a:r>
          </a:p>
          <a:p>
            <a:pPr lvl="1"/>
            <a:r>
              <a:rPr lang="en-US" b="1" dirty="0" smtClean="0">
                <a:solidFill>
                  <a:srgbClr val="000099"/>
                </a:solidFill>
                <a:effectLst>
                  <a:outerShdw blurRad="38100" dist="38100" dir="2700000" algn="tl">
                    <a:srgbClr val="000000">
                      <a:alpha val="43137"/>
                    </a:srgbClr>
                  </a:outerShdw>
                </a:effectLst>
              </a:rPr>
              <a:t>WILLIAM TECUMSEH SHERMAN </a:t>
            </a:r>
            <a:r>
              <a:rPr lang="en-US" dirty="0" smtClean="0"/>
              <a:t>– Commander of the Military Division of Mississippi (including the Army of the Cumberland, Tennessee and Ohio) – </a:t>
            </a:r>
            <a:r>
              <a:rPr lang="en-US" dirty="0" smtClean="0">
                <a:solidFill>
                  <a:srgbClr val="FFFF00"/>
                </a:solidFill>
              </a:rPr>
              <a:t>“scorched-earth”</a:t>
            </a:r>
            <a:r>
              <a:rPr lang="en-US" dirty="0" smtClean="0"/>
              <a:t> policy</a:t>
            </a:r>
          </a:p>
          <a:p>
            <a:pPr lvl="1"/>
            <a:r>
              <a:rPr lang="en-US" b="1" dirty="0" smtClean="0">
                <a:solidFill>
                  <a:srgbClr val="000099"/>
                </a:solidFill>
                <a:effectLst>
                  <a:outerShdw blurRad="38100" dist="38100" dir="2700000" algn="tl">
                    <a:srgbClr val="000000">
                      <a:alpha val="43137"/>
                    </a:srgbClr>
                  </a:outerShdw>
                </a:effectLst>
              </a:rPr>
              <a:t>PHILIP SHERIDAN </a:t>
            </a:r>
            <a:r>
              <a:rPr lang="en-US" dirty="0" smtClean="0"/>
              <a:t>– General of the U.S. Cavalry</a:t>
            </a:r>
          </a:p>
          <a:p>
            <a:pPr lvl="1"/>
            <a:endParaRPr lang="en-US" dirty="0" smtClean="0"/>
          </a:p>
        </p:txBody>
      </p:sp>
      <p:sp>
        <p:nvSpPr>
          <p:cNvPr id="2" name="Title 1"/>
          <p:cNvSpPr>
            <a:spLocks noGrp="1"/>
          </p:cNvSpPr>
          <p:nvPr>
            <p:ph type="title"/>
          </p:nvPr>
        </p:nvSpPr>
        <p:spPr>
          <a:xfrm>
            <a:off x="457200" y="293427"/>
            <a:ext cx="8229600" cy="925773"/>
          </a:xfrm>
        </p:spPr>
        <p:txBody>
          <a:bodyPr>
            <a:normAutofit fontScale="90000"/>
          </a:bodyPr>
          <a:lstStyle/>
          <a:p>
            <a:pPr algn="ctr"/>
            <a:r>
              <a:rPr lang="en-US" dirty="0" smtClean="0">
                <a:solidFill>
                  <a:srgbClr val="000099"/>
                </a:solidFill>
              </a:rPr>
              <a:t>1864 </a:t>
            </a:r>
            <a:br>
              <a:rPr lang="en-US" dirty="0" smtClean="0">
                <a:solidFill>
                  <a:srgbClr val="000099"/>
                </a:solidFill>
              </a:rPr>
            </a:br>
            <a:r>
              <a:rPr lang="en-US" dirty="0" smtClean="0">
                <a:solidFill>
                  <a:srgbClr val="000099"/>
                </a:solidFill>
              </a:rPr>
              <a:t>Change in Union Strategy</a:t>
            </a:r>
            <a:endParaRPr lang="en-US" dirty="0">
              <a:solidFill>
                <a:srgbClr val="000099"/>
              </a:solidFill>
            </a:endParaRPr>
          </a:p>
        </p:txBody>
      </p:sp>
    </p:spTree>
    <p:extLst>
      <p:ext uri="{BB962C8B-B14F-4D97-AF65-F5344CB8AC3E}">
        <p14:creationId xmlns:p14="http://schemas.microsoft.com/office/powerpoint/2010/main" val="22976993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867400"/>
          </a:xfrm>
        </p:spPr>
        <p:txBody>
          <a:bodyPr>
            <a:normAutofit fontScale="77500" lnSpcReduction="20000"/>
          </a:bodyPr>
          <a:lstStyle/>
          <a:p>
            <a:r>
              <a:rPr lang="en-US" dirty="0" smtClean="0"/>
              <a:t>Sherman’s SCORCHED EARTH POLICY from Chattanooga to Savannah</a:t>
            </a:r>
          </a:p>
          <a:p>
            <a:pPr lvl="1"/>
            <a:r>
              <a:rPr lang="en-US" dirty="0" smtClean="0"/>
              <a:t>60 MILE WIDE PATH OF DESTRUCTION</a:t>
            </a:r>
          </a:p>
          <a:p>
            <a:pPr lvl="1"/>
            <a:r>
              <a:rPr lang="en-US" dirty="0" smtClean="0"/>
              <a:t>Sherman’s Neckties</a:t>
            </a:r>
          </a:p>
          <a:p>
            <a:pPr lvl="1"/>
            <a:r>
              <a:rPr lang="en-US" dirty="0" smtClean="0"/>
              <a:t>Burned Atlanta</a:t>
            </a:r>
          </a:p>
          <a:p>
            <a:pPr lvl="1"/>
            <a:r>
              <a:rPr lang="en-US" dirty="0" smtClean="0"/>
              <a:t>Spared Savannah</a:t>
            </a:r>
          </a:p>
          <a:p>
            <a:pPr lvl="1"/>
            <a:r>
              <a:rPr lang="en-US" dirty="0" smtClean="0"/>
              <a:t>Prediction in 1861 ------</a:t>
            </a:r>
          </a:p>
          <a:p>
            <a:pPr lvl="1"/>
            <a:r>
              <a:rPr lang="en-US" dirty="0" smtClean="0"/>
              <a:t>“You </a:t>
            </a:r>
            <a:r>
              <a:rPr lang="en-US" dirty="0"/>
              <a:t>people of the South don't know what you are doing. This country will be drenched in blood, and God only knows how it will end. It is all folly, madness, a crime against civilization! You people speak so lightly of war; you don't know what you're talking about. War is a terrible thing! You mistake, too, the people of the North. They are a peaceable people but an earnest people, and they will fight, too. They are not going to let this country be destroyed without a mighty effort to save it... Besides, where are your men and appliances of war to contend against them? The North can make a steam engine, locomotive, or railway car; hardly a yard of cloth or pair of shoes can you make. You are rushing into war with one of the most powerful, ingeniously mechanical, and determined people on Earth—right at your doors. You are bound to fail. Only in your spirit and determination are you prepared for war. In all else you are totally unprepared, with a bad cause to start with. At first you will make headway, but as your limited resources begin to fail, shut out from the markets of Europe as you will be, your cause will begin to wane. If your people will but stop and think, they must see in the end that you will surely fail</a:t>
            </a:r>
            <a:r>
              <a:rPr lang="en-US" dirty="0" smtClean="0"/>
              <a:t>.”</a:t>
            </a:r>
            <a:endParaRPr lang="en-US" dirty="0"/>
          </a:p>
        </p:txBody>
      </p:sp>
      <p:sp>
        <p:nvSpPr>
          <p:cNvPr id="3" name="Title 2"/>
          <p:cNvSpPr>
            <a:spLocks noGrp="1"/>
          </p:cNvSpPr>
          <p:nvPr>
            <p:ph type="title"/>
          </p:nvPr>
        </p:nvSpPr>
        <p:spPr>
          <a:xfrm>
            <a:off x="457200" y="152400"/>
            <a:ext cx="8229600" cy="762000"/>
          </a:xfrm>
        </p:spPr>
        <p:txBody>
          <a:bodyPr/>
          <a:lstStyle/>
          <a:p>
            <a:r>
              <a:rPr lang="en-US" dirty="0" smtClean="0">
                <a:solidFill>
                  <a:srgbClr val="000099"/>
                </a:solidFill>
                <a:effectLst>
                  <a:outerShdw blurRad="38100" dist="38100" dir="2700000" algn="tl">
                    <a:srgbClr val="000000">
                      <a:alpha val="43137"/>
                    </a:srgbClr>
                  </a:outerShdw>
                </a:effectLst>
              </a:rPr>
              <a:t>Sherman’s March to the Sea</a:t>
            </a:r>
            <a:endParaRPr lang="en-US"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85191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lstStyle/>
          <a:p>
            <a:r>
              <a:rPr lang="en-US" dirty="0" smtClean="0"/>
              <a:t>Marched with 62,000 soldiers to Savannah</a:t>
            </a:r>
          </a:p>
          <a:p>
            <a:r>
              <a:rPr lang="en-US" dirty="0" smtClean="0"/>
              <a:t>Caused over $100 million damages to government buildings and private structures</a:t>
            </a:r>
          </a:p>
          <a:p>
            <a:r>
              <a:rPr lang="en-US" dirty="0" smtClean="0"/>
              <a:t>“made Georgia howl” – captured Atlanta (helped </a:t>
            </a:r>
            <a:r>
              <a:rPr lang="en-US" dirty="0" smtClean="0">
                <a:solidFill>
                  <a:srgbClr val="000090"/>
                </a:solidFill>
              </a:rPr>
              <a:t>Lincoln</a:t>
            </a:r>
            <a:r>
              <a:rPr lang="en-US" dirty="0" smtClean="0"/>
              <a:t> get re-election in 1864)</a:t>
            </a:r>
          </a:p>
          <a:p>
            <a:r>
              <a:rPr lang="en-US" dirty="0" smtClean="0"/>
              <a:t>Burned crops, killed livestock, consumed supplies, looted, pillaged, stole anything they could from civilians </a:t>
            </a:r>
          </a:p>
          <a:p>
            <a:r>
              <a:rPr lang="en-US" dirty="0" smtClean="0"/>
              <a:t>Offered </a:t>
            </a:r>
            <a:r>
              <a:rPr lang="en-US" dirty="0" smtClean="0">
                <a:solidFill>
                  <a:srgbClr val="000090"/>
                </a:solidFill>
              </a:rPr>
              <a:t>President Lincoln </a:t>
            </a:r>
            <a:r>
              <a:rPr lang="en-US" dirty="0" smtClean="0"/>
              <a:t>the city of Savannah as a Christmas present</a:t>
            </a:r>
          </a:p>
          <a:p>
            <a:r>
              <a:rPr lang="en-US" dirty="0" smtClean="0"/>
              <a:t>Destroyed the </a:t>
            </a:r>
            <a:r>
              <a:rPr lang="en-US" dirty="0" smtClean="0">
                <a:solidFill>
                  <a:srgbClr val="800000"/>
                </a:solidFill>
              </a:rPr>
              <a:t>Confederates</a:t>
            </a:r>
            <a:r>
              <a:rPr lang="en-US" dirty="0" smtClean="0"/>
              <a:t> physical and psychological ability to wage war</a:t>
            </a:r>
            <a:endParaRPr lang="en-US" dirty="0"/>
          </a:p>
        </p:txBody>
      </p:sp>
      <p:sp>
        <p:nvSpPr>
          <p:cNvPr id="3" name="Title 2"/>
          <p:cNvSpPr>
            <a:spLocks noGrp="1"/>
          </p:cNvSpPr>
          <p:nvPr>
            <p:ph type="title"/>
          </p:nvPr>
        </p:nvSpPr>
        <p:spPr>
          <a:xfrm>
            <a:off x="457200" y="152400"/>
            <a:ext cx="8229600" cy="914400"/>
          </a:xfrm>
        </p:spPr>
        <p:txBody>
          <a:bodyPr>
            <a:normAutofit/>
          </a:bodyPr>
          <a:lstStyle/>
          <a:p>
            <a:r>
              <a:rPr lang="en-US" dirty="0" smtClean="0">
                <a:solidFill>
                  <a:srgbClr val="000099"/>
                </a:solidFill>
                <a:effectLst>
                  <a:outerShdw blurRad="38100" dist="38100" dir="2700000" algn="tl">
                    <a:srgbClr val="000000">
                      <a:alpha val="43137"/>
                    </a:srgbClr>
                  </a:outerShdw>
                </a:effectLst>
              </a:rPr>
              <a:t>Sherman’s March to the Sea</a:t>
            </a:r>
            <a:endParaRPr lang="en-US"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673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4953000"/>
          </a:xfrm>
        </p:spPr>
        <p:txBody>
          <a:bodyPr>
            <a:normAutofit lnSpcReduction="10000"/>
          </a:bodyPr>
          <a:lstStyle/>
          <a:p>
            <a:r>
              <a:rPr lang="en-US" dirty="0" smtClean="0"/>
              <a:t>Larger Population – 22 million vs. 11 million / more men to fight with</a:t>
            </a:r>
          </a:p>
          <a:p>
            <a:r>
              <a:rPr lang="en-US" dirty="0" smtClean="0"/>
              <a:t>More $$$$ -- for paying soldiers / weapons / </a:t>
            </a:r>
            <a:r>
              <a:rPr lang="en-US" dirty="0" err="1" smtClean="0"/>
              <a:t>etc</a:t>
            </a:r>
            <a:endParaRPr lang="en-US" dirty="0" smtClean="0"/>
          </a:p>
          <a:p>
            <a:r>
              <a:rPr lang="en-US" dirty="0" smtClean="0"/>
              <a:t>RR Track – more miles for transport</a:t>
            </a:r>
          </a:p>
          <a:p>
            <a:r>
              <a:rPr lang="en-US" dirty="0" smtClean="0"/>
              <a:t>NAVY </a:t>
            </a:r>
          </a:p>
          <a:p>
            <a:r>
              <a:rPr lang="en-US" dirty="0" smtClean="0"/>
              <a:t>Industry – Factories </a:t>
            </a:r>
          </a:p>
          <a:p>
            <a:r>
              <a:rPr lang="en-US" dirty="0" smtClean="0"/>
              <a:t>Banks – for loans to the Government</a:t>
            </a:r>
          </a:p>
          <a:p>
            <a:r>
              <a:rPr lang="en-US" dirty="0" smtClean="0"/>
              <a:t>Food – crops – South had cash crops</a:t>
            </a:r>
          </a:p>
          <a:p>
            <a:r>
              <a:rPr lang="en-US" dirty="0" smtClean="0"/>
              <a:t>Martial Law – 2 states – </a:t>
            </a:r>
            <a:r>
              <a:rPr lang="en-US" dirty="0" smtClean="0">
                <a:solidFill>
                  <a:srgbClr val="FF0000"/>
                </a:solidFill>
              </a:rPr>
              <a:t>Maryland and Kentucky</a:t>
            </a:r>
            <a:r>
              <a:rPr lang="en-US" dirty="0" smtClean="0"/>
              <a:t>  WHY?</a:t>
            </a:r>
          </a:p>
          <a:p>
            <a:r>
              <a:rPr lang="en-US" dirty="0" smtClean="0"/>
              <a:t>Border states didn’t join – Missouri, Delaware</a:t>
            </a:r>
          </a:p>
          <a:p>
            <a:endParaRPr lang="en-US" dirty="0"/>
          </a:p>
        </p:txBody>
      </p:sp>
      <p:sp>
        <p:nvSpPr>
          <p:cNvPr id="3" name="Title 2"/>
          <p:cNvSpPr>
            <a:spLocks noGrp="1"/>
          </p:cNvSpPr>
          <p:nvPr>
            <p:ph type="title"/>
          </p:nvPr>
        </p:nvSpPr>
        <p:spPr/>
        <p:txBody>
          <a:bodyPr/>
          <a:lstStyle/>
          <a:p>
            <a:r>
              <a:rPr lang="en-US" dirty="0" smtClean="0"/>
              <a:t>Advantages of the </a:t>
            </a:r>
            <a:r>
              <a:rPr lang="en-US" dirty="0" smtClean="0">
                <a:solidFill>
                  <a:srgbClr val="000099"/>
                </a:solidFill>
              </a:rPr>
              <a:t>Union</a:t>
            </a:r>
            <a:endParaRPr lang="en-US" dirty="0">
              <a:solidFill>
                <a:srgbClr val="000099"/>
              </a:solidFill>
            </a:endParaRPr>
          </a:p>
        </p:txBody>
      </p:sp>
    </p:spTree>
    <p:extLst>
      <p:ext uri="{BB962C8B-B14F-4D97-AF65-F5344CB8AC3E}">
        <p14:creationId xmlns:p14="http://schemas.microsoft.com/office/powerpoint/2010/main" val="14652067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266" y="274491"/>
            <a:ext cx="3723934" cy="235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2658341"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482" y="1267670"/>
            <a:ext cx="2642381" cy="322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010" y="3788598"/>
            <a:ext cx="3810000" cy="267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827" y="4189268"/>
            <a:ext cx="399399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5284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lstStyle/>
          <a:p>
            <a:r>
              <a:rPr lang="en-US" dirty="0" smtClean="0">
                <a:solidFill>
                  <a:srgbClr val="000090"/>
                </a:solidFill>
              </a:rPr>
              <a:t>Sherman</a:t>
            </a:r>
            <a:r>
              <a:rPr lang="en-US" dirty="0" smtClean="0"/>
              <a:t> set aside 80,000 acres in </a:t>
            </a:r>
            <a:r>
              <a:rPr lang="en-US" dirty="0" smtClean="0">
                <a:solidFill>
                  <a:srgbClr val="800000"/>
                </a:solidFill>
              </a:rPr>
              <a:t>South Carolina, Georgia and Florida</a:t>
            </a:r>
            <a:r>
              <a:rPr lang="en-US" dirty="0" smtClean="0"/>
              <a:t> for the purpose of resettling black slaves once the war was over</a:t>
            </a:r>
          </a:p>
          <a:p>
            <a:r>
              <a:rPr lang="en-US" dirty="0" smtClean="0"/>
              <a:t>“40 acres and a mule” idea that is eventually taken up by the </a:t>
            </a:r>
            <a:r>
              <a:rPr lang="en-US" dirty="0" smtClean="0">
                <a:solidFill>
                  <a:schemeClr val="bg2">
                    <a:lumMod val="50000"/>
                  </a:schemeClr>
                </a:solidFill>
              </a:rPr>
              <a:t>Freedmen’s Bureau</a:t>
            </a:r>
          </a:p>
          <a:p>
            <a:pPr lvl="1"/>
            <a:r>
              <a:rPr lang="en-US" dirty="0" smtClean="0"/>
              <a:t>Organization established by the US government in 1865 as the Bureau of Refugees, Freedmen, and Abandoned Lands – headed up by General O.O. Howard </a:t>
            </a:r>
          </a:p>
          <a:p>
            <a:pPr lvl="2"/>
            <a:r>
              <a:rPr lang="en-US" dirty="0" smtClean="0"/>
              <a:t>Never realized – imminent domain </a:t>
            </a:r>
          </a:p>
          <a:p>
            <a:pPr lvl="2"/>
            <a:r>
              <a:rPr lang="en-US" dirty="0" smtClean="0">
                <a:solidFill>
                  <a:srgbClr val="000090"/>
                </a:solidFill>
              </a:rPr>
              <a:t>ANDREW JOHNSON rescinded the orders LATER In 1865 – and returned the land to its rightful owners</a:t>
            </a:r>
          </a:p>
          <a:p>
            <a:endParaRPr lang="en-US" dirty="0"/>
          </a:p>
        </p:txBody>
      </p:sp>
      <p:sp>
        <p:nvSpPr>
          <p:cNvPr id="2" name="Title 1"/>
          <p:cNvSpPr>
            <a:spLocks noGrp="1"/>
          </p:cNvSpPr>
          <p:nvPr>
            <p:ph type="title"/>
          </p:nvPr>
        </p:nvSpPr>
        <p:spPr>
          <a:xfrm>
            <a:off x="457200" y="152400"/>
            <a:ext cx="8229600" cy="838200"/>
          </a:xfrm>
        </p:spPr>
        <p:txBody>
          <a:bodyPr/>
          <a:lstStyle/>
          <a:p>
            <a:r>
              <a:rPr lang="en-US" dirty="0" smtClean="0">
                <a:solidFill>
                  <a:srgbClr val="000000"/>
                </a:solidFill>
              </a:rPr>
              <a:t>Special Field Orders #15</a:t>
            </a:r>
            <a:endParaRPr lang="en-US" dirty="0">
              <a:solidFill>
                <a:srgbClr val="000000"/>
              </a:solidFill>
            </a:endParaRPr>
          </a:p>
        </p:txBody>
      </p:sp>
    </p:spTree>
    <p:extLst>
      <p:ext uri="{BB962C8B-B14F-4D97-AF65-F5344CB8AC3E}">
        <p14:creationId xmlns:p14="http://schemas.microsoft.com/office/powerpoint/2010/main" val="121327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t pillow.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665" t="-1057" r="-25546" b="-8083"/>
          <a:stretch/>
        </p:blipFill>
        <p:spPr>
          <a:xfrm>
            <a:off x="457200" y="936625"/>
            <a:ext cx="8229600" cy="5572125"/>
          </a:xfrm>
        </p:spPr>
      </p:pic>
      <p:sp>
        <p:nvSpPr>
          <p:cNvPr id="2" name="Title 1"/>
          <p:cNvSpPr>
            <a:spLocks noGrp="1"/>
          </p:cNvSpPr>
          <p:nvPr>
            <p:ph type="title"/>
          </p:nvPr>
        </p:nvSpPr>
        <p:spPr>
          <a:xfrm>
            <a:off x="457200" y="152400"/>
            <a:ext cx="8229600" cy="838200"/>
          </a:xfrm>
        </p:spPr>
        <p:txBody>
          <a:bodyPr/>
          <a:lstStyle/>
          <a:p>
            <a:r>
              <a:rPr lang="en-US" dirty="0" smtClean="0">
                <a:solidFill>
                  <a:srgbClr val="000000"/>
                </a:solidFill>
              </a:rPr>
              <a:t>Fort Pillow Massacre – 1864 </a:t>
            </a:r>
            <a:endParaRPr lang="en-US" dirty="0">
              <a:solidFill>
                <a:srgbClr val="000000"/>
              </a:solidFill>
            </a:endParaRPr>
          </a:p>
        </p:txBody>
      </p:sp>
    </p:spTree>
    <p:extLst>
      <p:ext uri="{BB962C8B-B14F-4D97-AF65-F5344CB8AC3E}">
        <p14:creationId xmlns:p14="http://schemas.microsoft.com/office/powerpoint/2010/main" val="3159094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fontScale="92500" lnSpcReduction="20000"/>
          </a:bodyPr>
          <a:lstStyle/>
          <a:p>
            <a:r>
              <a:rPr lang="en-US" dirty="0" smtClean="0"/>
              <a:t>Tennessee – </a:t>
            </a:r>
            <a:r>
              <a:rPr lang="en-US" dirty="0" smtClean="0">
                <a:solidFill>
                  <a:schemeClr val="bg1"/>
                </a:solidFill>
              </a:rPr>
              <a:t>probable causes (use of black soldiers and the Emancipation Proclamation) – angered many proud Southerners</a:t>
            </a:r>
          </a:p>
          <a:p>
            <a:r>
              <a:rPr lang="en-US" dirty="0" smtClean="0">
                <a:solidFill>
                  <a:srgbClr val="800000"/>
                </a:solidFill>
              </a:rPr>
              <a:t>General Nathan Bedford Forrest – eventual founder of the KKK</a:t>
            </a:r>
          </a:p>
          <a:p>
            <a:r>
              <a:rPr lang="en-US" dirty="0" smtClean="0">
                <a:solidFill>
                  <a:srgbClr val="000090"/>
                </a:solidFill>
              </a:rPr>
              <a:t>600 Union soldiers defended the fort – 300 Black and 300 white roughly – </a:t>
            </a:r>
          </a:p>
          <a:p>
            <a:pPr lvl="1"/>
            <a:r>
              <a:rPr lang="en-US" dirty="0" smtClean="0"/>
              <a:t>As the black soldiers surrendered they were indiscriminately shot and bayoneted by the Rebel forces under Forrest </a:t>
            </a:r>
            <a:r>
              <a:rPr lang="en-US" dirty="0" smtClean="0">
                <a:solidFill>
                  <a:srgbClr val="800000"/>
                </a:solidFill>
              </a:rPr>
              <a:t>(he claimed he did not give the orders to do so – disputed and challenged but cannot be proven true or false)</a:t>
            </a:r>
          </a:p>
          <a:p>
            <a:pPr lvl="1"/>
            <a:r>
              <a:rPr lang="en-US" dirty="0" smtClean="0"/>
              <a:t>The Confederate refusal to treat the soldiers as traditional prisoners of war infuriated the Union and caused them to refuse to participate in future prisoner exchanges </a:t>
            </a:r>
          </a:p>
          <a:p>
            <a:pPr lvl="2"/>
            <a:r>
              <a:rPr lang="en-US" dirty="0" smtClean="0"/>
              <a:t>ALSO caused Congress to speed up plans to end the WAR</a:t>
            </a:r>
            <a:endParaRPr lang="en-US" dirty="0"/>
          </a:p>
        </p:txBody>
      </p:sp>
      <p:sp>
        <p:nvSpPr>
          <p:cNvPr id="3" name="Title 2"/>
          <p:cNvSpPr>
            <a:spLocks noGrp="1"/>
          </p:cNvSpPr>
          <p:nvPr>
            <p:ph type="title"/>
          </p:nvPr>
        </p:nvSpPr>
        <p:spPr>
          <a:xfrm>
            <a:off x="457200" y="152400"/>
            <a:ext cx="8229600" cy="914400"/>
          </a:xfrm>
        </p:spPr>
        <p:txBody>
          <a:bodyPr/>
          <a:lstStyle/>
          <a:p>
            <a:r>
              <a:rPr lang="en-US" dirty="0" smtClean="0">
                <a:solidFill>
                  <a:srgbClr val="000000"/>
                </a:solidFill>
              </a:rPr>
              <a:t>Fort Pillow</a:t>
            </a:r>
            <a:endParaRPr lang="en-US" dirty="0">
              <a:solidFill>
                <a:srgbClr val="000000"/>
              </a:solidFill>
            </a:endParaRPr>
          </a:p>
        </p:txBody>
      </p:sp>
    </p:spTree>
    <p:extLst>
      <p:ext uri="{BB962C8B-B14F-4D97-AF65-F5344CB8AC3E}">
        <p14:creationId xmlns:p14="http://schemas.microsoft.com/office/powerpoint/2010/main" val="1566566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lstStyle/>
          <a:p>
            <a:r>
              <a:rPr lang="en-US" dirty="0" smtClean="0"/>
              <a:t>THE WILDERNESS CAMPAIGN -- 1864</a:t>
            </a:r>
          </a:p>
          <a:p>
            <a:r>
              <a:rPr lang="en-US" dirty="0" smtClean="0">
                <a:solidFill>
                  <a:srgbClr val="000099"/>
                </a:solidFill>
                <a:effectLst>
                  <a:outerShdw blurRad="38100" dist="38100" dir="2700000" algn="tl">
                    <a:srgbClr val="000000">
                      <a:alpha val="43137"/>
                    </a:srgbClr>
                  </a:outerShdw>
                </a:effectLst>
              </a:rPr>
              <a:t>Grant</a:t>
            </a:r>
            <a:r>
              <a:rPr lang="en-US" dirty="0" smtClean="0"/>
              <a:t> was a proponent of </a:t>
            </a:r>
            <a:r>
              <a:rPr lang="en-US" dirty="0" smtClean="0">
                <a:solidFill>
                  <a:srgbClr val="FFC000"/>
                </a:solidFill>
                <a:effectLst>
                  <a:outerShdw blurRad="38100" dist="38100" dir="2700000" algn="tl">
                    <a:srgbClr val="000000">
                      <a:alpha val="43137"/>
                    </a:srgbClr>
                  </a:outerShdw>
                </a:effectLst>
              </a:rPr>
              <a:t>“Total War” </a:t>
            </a:r>
            <a:r>
              <a:rPr lang="en-US" dirty="0" smtClean="0"/>
              <a:t>as well</a:t>
            </a:r>
          </a:p>
          <a:p>
            <a:r>
              <a:rPr lang="en-US" dirty="0" smtClean="0">
                <a:solidFill>
                  <a:srgbClr val="000099"/>
                </a:solidFill>
                <a:effectLst>
                  <a:outerShdw blurRad="38100" dist="38100" dir="2700000" algn="tl">
                    <a:srgbClr val="000000">
                      <a:alpha val="43137"/>
                    </a:srgbClr>
                  </a:outerShdw>
                </a:effectLst>
              </a:rPr>
              <a:t>Grant</a:t>
            </a:r>
            <a:r>
              <a:rPr lang="en-US" dirty="0" smtClean="0"/>
              <a:t> – 120,000  vs. </a:t>
            </a:r>
            <a:r>
              <a:rPr lang="en-US" dirty="0" smtClean="0">
                <a:solidFill>
                  <a:srgbClr val="C00000"/>
                </a:solidFill>
                <a:effectLst>
                  <a:outerShdw blurRad="38100" dist="38100" dir="2700000" algn="tl">
                    <a:srgbClr val="000000">
                      <a:alpha val="43137"/>
                    </a:srgbClr>
                  </a:outerShdw>
                </a:effectLst>
              </a:rPr>
              <a:t>Lee</a:t>
            </a:r>
            <a:r>
              <a:rPr lang="en-US" dirty="0" smtClean="0"/>
              <a:t> –65,000 soldiers (</a:t>
            </a:r>
            <a:r>
              <a:rPr lang="en-US" dirty="0" smtClean="0">
                <a:solidFill>
                  <a:srgbClr val="000099"/>
                </a:solidFill>
                <a:effectLst>
                  <a:outerShdw blurRad="38100" dist="38100" dir="2700000" algn="tl">
                    <a:srgbClr val="000000">
                      <a:alpha val="43137"/>
                    </a:srgbClr>
                  </a:outerShdw>
                </a:effectLst>
              </a:rPr>
              <a:t>Grant</a:t>
            </a:r>
            <a:r>
              <a:rPr lang="en-US" dirty="0" smtClean="0"/>
              <a:t> and the </a:t>
            </a:r>
            <a:r>
              <a:rPr lang="en-US" dirty="0" smtClean="0">
                <a:solidFill>
                  <a:srgbClr val="000099"/>
                </a:solidFill>
                <a:effectLst>
                  <a:outerShdw blurRad="38100" dist="38100" dir="2700000" algn="tl">
                    <a:srgbClr val="000000">
                      <a:alpha val="43137"/>
                    </a:srgbClr>
                  </a:outerShdw>
                </a:effectLst>
              </a:rPr>
              <a:t>Union</a:t>
            </a:r>
            <a:r>
              <a:rPr lang="en-US" dirty="0" smtClean="0"/>
              <a:t> routinely outnumbered the </a:t>
            </a:r>
            <a:r>
              <a:rPr lang="en-US" dirty="0" smtClean="0">
                <a:solidFill>
                  <a:srgbClr val="C00000"/>
                </a:solidFill>
                <a:effectLst>
                  <a:outerShdw blurRad="38100" dist="38100" dir="2700000" algn="tl">
                    <a:srgbClr val="000000">
                      <a:alpha val="43137"/>
                    </a:srgbClr>
                  </a:outerShdw>
                </a:effectLst>
              </a:rPr>
              <a:t>Confederates</a:t>
            </a:r>
            <a:r>
              <a:rPr lang="en-US" dirty="0" smtClean="0"/>
              <a:t> as much as 2-1)</a:t>
            </a:r>
          </a:p>
          <a:p>
            <a:r>
              <a:rPr lang="en-US" dirty="0" smtClean="0">
                <a:solidFill>
                  <a:srgbClr val="000099"/>
                </a:solidFill>
                <a:effectLst>
                  <a:outerShdw blurRad="38100" dist="38100" dir="2700000" algn="tl">
                    <a:srgbClr val="000000">
                      <a:alpha val="43137"/>
                    </a:srgbClr>
                  </a:outerShdw>
                </a:effectLst>
              </a:rPr>
              <a:t>BATTLE OF THE WILDERNESS – VA —</a:t>
            </a:r>
          </a:p>
          <a:p>
            <a:pPr lvl="2"/>
            <a:r>
              <a:rPr lang="en-US" dirty="0">
                <a:solidFill>
                  <a:srgbClr val="FFFF00"/>
                </a:solidFill>
                <a:hlinkClick r:id="rId2"/>
              </a:rPr>
              <a:t>http://</a:t>
            </a:r>
            <a:r>
              <a:rPr lang="en-US" dirty="0" smtClean="0">
                <a:solidFill>
                  <a:srgbClr val="FFFF00"/>
                </a:solidFill>
                <a:hlinkClick r:id="rId2"/>
              </a:rPr>
              <a:t>www.vahistorical.org/lg/maps_wilderness.htm</a:t>
            </a:r>
            <a:endParaRPr lang="en-US" dirty="0" smtClean="0">
              <a:solidFill>
                <a:srgbClr val="FFFF00"/>
              </a:solidFill>
            </a:endParaRPr>
          </a:p>
          <a:p>
            <a:pPr lvl="1"/>
            <a:r>
              <a:rPr lang="en-US" dirty="0" smtClean="0"/>
              <a:t>Significance of the battle –</a:t>
            </a:r>
          </a:p>
          <a:p>
            <a:pPr lvl="3"/>
            <a:r>
              <a:rPr lang="en-US" dirty="0" smtClean="0">
                <a:solidFill>
                  <a:schemeClr val="tx2"/>
                </a:solidFill>
              </a:rPr>
              <a:t>Though the battle was technically a draw – </a:t>
            </a:r>
          </a:p>
          <a:p>
            <a:pPr lvl="3"/>
            <a:r>
              <a:rPr lang="en-US" dirty="0" smtClean="0">
                <a:solidFill>
                  <a:schemeClr val="tx2"/>
                </a:solidFill>
              </a:rPr>
              <a:t>1</a:t>
            </a:r>
            <a:r>
              <a:rPr lang="en-US" baseline="30000" dirty="0" smtClean="0">
                <a:solidFill>
                  <a:schemeClr val="tx2"/>
                </a:solidFill>
              </a:rPr>
              <a:t>st</a:t>
            </a:r>
            <a:r>
              <a:rPr lang="en-US" dirty="0" smtClean="0">
                <a:solidFill>
                  <a:schemeClr val="tx2"/>
                </a:solidFill>
              </a:rPr>
              <a:t> time that the </a:t>
            </a:r>
            <a:r>
              <a:rPr lang="en-US" dirty="0" smtClean="0">
                <a:solidFill>
                  <a:srgbClr val="000099"/>
                </a:solidFill>
                <a:effectLst>
                  <a:outerShdw blurRad="38100" dist="38100" dir="2700000" algn="tl">
                    <a:srgbClr val="000000">
                      <a:alpha val="43137"/>
                    </a:srgbClr>
                  </a:outerShdw>
                </a:effectLst>
              </a:rPr>
              <a:t>Union Army </a:t>
            </a:r>
            <a:r>
              <a:rPr lang="en-US" dirty="0" smtClean="0">
                <a:solidFill>
                  <a:schemeClr val="tx2"/>
                </a:solidFill>
              </a:rPr>
              <a:t>headed SOUTH after the battle –</a:t>
            </a:r>
          </a:p>
          <a:p>
            <a:pPr lvl="3"/>
            <a:r>
              <a:rPr lang="en-US" dirty="0" smtClean="0">
                <a:solidFill>
                  <a:schemeClr val="tx2"/>
                </a:solidFill>
              </a:rPr>
              <a:t>Previously they had always retreated back to the North</a:t>
            </a:r>
          </a:p>
          <a:p>
            <a:pPr lvl="2"/>
            <a:endParaRPr lang="en-US" dirty="0">
              <a:solidFill>
                <a:schemeClr val="tx2"/>
              </a:solidFill>
            </a:endParaRPr>
          </a:p>
        </p:txBody>
      </p:sp>
      <p:sp>
        <p:nvSpPr>
          <p:cNvPr id="3" name="Title 2"/>
          <p:cNvSpPr>
            <a:spLocks noGrp="1"/>
          </p:cNvSpPr>
          <p:nvPr>
            <p:ph type="title"/>
          </p:nvPr>
        </p:nvSpPr>
        <p:spPr>
          <a:xfrm>
            <a:off x="457200" y="169460"/>
            <a:ext cx="8229600" cy="914400"/>
          </a:xfrm>
        </p:spPr>
        <p:txBody>
          <a:bodyPr/>
          <a:lstStyle/>
          <a:p>
            <a:r>
              <a:rPr lang="en-US" dirty="0" smtClean="0">
                <a:solidFill>
                  <a:srgbClr val="000099"/>
                </a:solidFill>
                <a:effectLst>
                  <a:outerShdw blurRad="38100" dist="38100" dir="2700000" algn="tl">
                    <a:srgbClr val="000000">
                      <a:alpha val="43137"/>
                    </a:srgbClr>
                  </a:outerShdw>
                </a:effectLst>
              </a:rPr>
              <a:t>Grant </a:t>
            </a:r>
            <a:r>
              <a:rPr lang="en-US" dirty="0" smtClean="0"/>
              <a:t>in Virginia vs. </a:t>
            </a:r>
            <a:r>
              <a:rPr lang="en-US" dirty="0" smtClean="0">
                <a:solidFill>
                  <a:srgbClr val="C00000"/>
                </a:solidFill>
                <a:effectLst>
                  <a:outerShdw blurRad="38100" dist="38100" dir="2700000" algn="tl">
                    <a:srgbClr val="000000">
                      <a:alpha val="43137"/>
                    </a:srgbClr>
                  </a:outerShdw>
                </a:effectLst>
              </a:rPr>
              <a:t>Robert E. Lee</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470766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lstStyle/>
          <a:p>
            <a:r>
              <a:rPr lang="en-US" dirty="0" smtClean="0">
                <a:solidFill>
                  <a:srgbClr val="000099"/>
                </a:solidFill>
                <a:effectLst>
                  <a:outerShdw blurRad="38100" dist="38100" dir="2700000" algn="tl">
                    <a:srgbClr val="000000">
                      <a:alpha val="43137"/>
                    </a:srgbClr>
                  </a:outerShdw>
                </a:effectLst>
              </a:rPr>
              <a:t>BATTLE of COLD HARBOR, VA –1864</a:t>
            </a:r>
          </a:p>
          <a:p>
            <a:pPr lvl="1"/>
            <a:r>
              <a:rPr lang="en-US" dirty="0" smtClean="0">
                <a:solidFill>
                  <a:srgbClr val="000099"/>
                </a:solidFill>
              </a:rPr>
              <a:t>Grant</a:t>
            </a:r>
            <a:r>
              <a:rPr lang="en-US" dirty="0" smtClean="0"/>
              <a:t> ordered a frontal assault at the center of a 7 mile long </a:t>
            </a:r>
            <a:r>
              <a:rPr lang="en-US" dirty="0" smtClean="0">
                <a:solidFill>
                  <a:srgbClr val="C00000"/>
                </a:solidFill>
              </a:rPr>
              <a:t>Confederate line </a:t>
            </a:r>
          </a:p>
          <a:p>
            <a:pPr lvl="1"/>
            <a:r>
              <a:rPr lang="en-US" dirty="0" smtClean="0">
                <a:solidFill>
                  <a:srgbClr val="000099"/>
                </a:solidFill>
              </a:rPr>
              <a:t>Grant </a:t>
            </a:r>
            <a:r>
              <a:rPr lang="en-US" dirty="0" smtClean="0"/>
              <a:t>had troops write their identification (name, address, </a:t>
            </a:r>
            <a:r>
              <a:rPr lang="en-US" dirty="0" err="1" smtClean="0"/>
              <a:t>etc</a:t>
            </a:r>
            <a:r>
              <a:rPr lang="en-US" dirty="0" smtClean="0"/>
              <a:t>) on paper that was pinned to their backs</a:t>
            </a:r>
          </a:p>
          <a:p>
            <a:pPr lvl="3"/>
            <a:r>
              <a:rPr lang="en-US" dirty="0" smtClean="0"/>
              <a:t>Early form of </a:t>
            </a:r>
            <a:r>
              <a:rPr lang="en-US" dirty="0" err="1" smtClean="0"/>
              <a:t>dogtags</a:t>
            </a:r>
            <a:r>
              <a:rPr lang="en-US" dirty="0" smtClean="0"/>
              <a:t> / soldiers KNEW they were facing certain death </a:t>
            </a:r>
          </a:p>
          <a:p>
            <a:pPr lvl="3"/>
            <a:r>
              <a:rPr lang="en-US" dirty="0" smtClean="0"/>
              <a:t>7000 </a:t>
            </a:r>
            <a:r>
              <a:rPr lang="en-US" dirty="0" smtClean="0">
                <a:solidFill>
                  <a:srgbClr val="000099"/>
                </a:solidFill>
                <a:effectLst>
                  <a:outerShdw blurRad="38100" dist="38100" dir="2700000" algn="tl">
                    <a:srgbClr val="000000">
                      <a:alpha val="43137"/>
                    </a:srgbClr>
                  </a:outerShdw>
                </a:effectLst>
              </a:rPr>
              <a:t>Union</a:t>
            </a:r>
            <a:r>
              <a:rPr lang="en-US" dirty="0" smtClean="0"/>
              <a:t> soldiers killed</a:t>
            </a:r>
          </a:p>
          <a:p>
            <a:pPr lvl="3"/>
            <a:r>
              <a:rPr lang="en-US" dirty="0" smtClean="0">
                <a:solidFill>
                  <a:srgbClr val="C00000"/>
                </a:solidFill>
                <a:effectLst>
                  <a:outerShdw blurRad="38100" dist="38100" dir="2700000" algn="tl">
                    <a:srgbClr val="000000">
                      <a:alpha val="43137"/>
                    </a:srgbClr>
                  </a:outerShdw>
                </a:effectLst>
              </a:rPr>
              <a:t>Confederates</a:t>
            </a:r>
            <a:r>
              <a:rPr lang="en-US" dirty="0" smtClean="0"/>
              <a:t> had set up the line of defense to keep the </a:t>
            </a:r>
            <a:r>
              <a:rPr lang="en-US" dirty="0" smtClean="0">
                <a:solidFill>
                  <a:srgbClr val="000099"/>
                </a:solidFill>
                <a:effectLst>
                  <a:outerShdw blurRad="38100" dist="38100" dir="2700000" algn="tl">
                    <a:srgbClr val="000000">
                      <a:alpha val="43137"/>
                    </a:srgbClr>
                  </a:outerShdw>
                </a:effectLst>
              </a:rPr>
              <a:t>Union</a:t>
            </a:r>
            <a:r>
              <a:rPr lang="en-US" dirty="0" smtClean="0"/>
              <a:t> troops away from the Richmond capital</a:t>
            </a:r>
          </a:p>
          <a:p>
            <a:pPr lvl="3"/>
            <a:r>
              <a:rPr lang="en-US" dirty="0" smtClean="0">
                <a:solidFill>
                  <a:srgbClr val="000099"/>
                </a:solidFill>
                <a:effectLst>
                  <a:outerShdw blurRad="38100" dist="38100" dir="2700000" algn="tl">
                    <a:srgbClr val="000000">
                      <a:alpha val="43137"/>
                    </a:srgbClr>
                  </a:outerShdw>
                </a:effectLst>
              </a:rPr>
              <a:t>Grant</a:t>
            </a:r>
            <a:r>
              <a:rPr lang="en-US" dirty="0" smtClean="0"/>
              <a:t> swung wide around </a:t>
            </a:r>
            <a:r>
              <a:rPr lang="en-US" dirty="0" smtClean="0">
                <a:solidFill>
                  <a:srgbClr val="C00000"/>
                </a:solidFill>
                <a:effectLst>
                  <a:outerShdw blurRad="38100" dist="38100" dir="2700000" algn="tl">
                    <a:srgbClr val="000000">
                      <a:alpha val="43137"/>
                    </a:srgbClr>
                  </a:outerShdw>
                </a:effectLst>
              </a:rPr>
              <a:t>Lee’s</a:t>
            </a:r>
            <a:r>
              <a:rPr lang="en-US" dirty="0" smtClean="0"/>
              <a:t> flank again</a:t>
            </a:r>
          </a:p>
          <a:p>
            <a:pPr lvl="3"/>
            <a:r>
              <a:rPr lang="en-US" dirty="0" smtClean="0">
                <a:solidFill>
                  <a:srgbClr val="000099"/>
                </a:solidFill>
                <a:effectLst>
                  <a:outerShdw blurRad="38100" dist="38100" dir="2700000" algn="tl">
                    <a:srgbClr val="000000">
                      <a:alpha val="43137"/>
                    </a:srgbClr>
                  </a:outerShdw>
                </a:effectLst>
              </a:rPr>
              <a:t>Grant</a:t>
            </a:r>
            <a:r>
              <a:rPr lang="en-US" dirty="0" smtClean="0"/>
              <a:t> regretted this battle – senseless loss of lives</a:t>
            </a:r>
          </a:p>
          <a:p>
            <a:pPr lvl="3"/>
            <a:endParaRPr lang="en-US" dirty="0" smtClean="0"/>
          </a:p>
          <a:p>
            <a:pPr lvl="3"/>
            <a:endParaRPr lang="en-US" dirty="0" smtClean="0"/>
          </a:p>
        </p:txBody>
      </p:sp>
      <p:sp>
        <p:nvSpPr>
          <p:cNvPr id="3" name="Title 2"/>
          <p:cNvSpPr>
            <a:spLocks noGrp="1"/>
          </p:cNvSpPr>
          <p:nvPr>
            <p:ph type="title"/>
          </p:nvPr>
        </p:nvSpPr>
        <p:spPr>
          <a:xfrm>
            <a:off x="457200" y="152400"/>
            <a:ext cx="8229600" cy="838200"/>
          </a:xfrm>
        </p:spPr>
        <p:txBody>
          <a:bodyPr/>
          <a:lstStyle/>
          <a:p>
            <a:r>
              <a:rPr lang="en-US" dirty="0" smtClean="0">
                <a:solidFill>
                  <a:srgbClr val="000099"/>
                </a:solidFill>
              </a:rPr>
              <a:t>Overland Campaign</a:t>
            </a:r>
            <a:endParaRPr lang="en-US" dirty="0">
              <a:solidFill>
                <a:srgbClr val="000099"/>
              </a:solidFill>
            </a:endParaRPr>
          </a:p>
        </p:txBody>
      </p:sp>
    </p:spTree>
    <p:extLst>
      <p:ext uri="{BB962C8B-B14F-4D97-AF65-F5344CB8AC3E}">
        <p14:creationId xmlns:p14="http://schemas.microsoft.com/office/powerpoint/2010/main" val="12280162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lstStyle/>
          <a:p>
            <a:r>
              <a:rPr lang="en-US" dirty="0" smtClean="0">
                <a:solidFill>
                  <a:srgbClr val="000099"/>
                </a:solidFill>
                <a:effectLst>
                  <a:outerShdw blurRad="38100" dist="38100" dir="2700000" algn="tl">
                    <a:srgbClr val="000000">
                      <a:alpha val="43137"/>
                    </a:srgbClr>
                  </a:outerShdw>
                </a:effectLst>
              </a:rPr>
              <a:t>BATTLE of PETERSBURG, VA</a:t>
            </a:r>
          </a:p>
          <a:p>
            <a:pPr lvl="1"/>
            <a:r>
              <a:rPr lang="en-US" dirty="0" smtClean="0">
                <a:solidFill>
                  <a:srgbClr val="000099"/>
                </a:solidFill>
                <a:effectLst>
                  <a:outerShdw blurRad="38100" dist="38100" dir="2700000" algn="tl">
                    <a:srgbClr val="000000">
                      <a:alpha val="43137"/>
                    </a:srgbClr>
                  </a:outerShdw>
                </a:effectLst>
              </a:rPr>
              <a:t>UNION</a:t>
            </a:r>
            <a:r>
              <a:rPr lang="en-US" dirty="0" smtClean="0"/>
              <a:t> SIEGE of Petersburg – lasted for 10 months </a:t>
            </a:r>
          </a:p>
          <a:p>
            <a:pPr lvl="1"/>
            <a:r>
              <a:rPr lang="en-US" dirty="0" smtClean="0">
                <a:solidFill>
                  <a:srgbClr val="000099"/>
                </a:solidFill>
                <a:effectLst>
                  <a:outerShdw blurRad="38100" dist="38100" dir="2700000" algn="tl">
                    <a:srgbClr val="000000">
                      <a:alpha val="43137"/>
                    </a:srgbClr>
                  </a:outerShdw>
                </a:effectLst>
              </a:rPr>
              <a:t>Union</a:t>
            </a:r>
            <a:r>
              <a:rPr lang="en-US" dirty="0" smtClean="0"/>
              <a:t> attempted to tunnel underground </a:t>
            </a:r>
          </a:p>
          <a:p>
            <a:pPr lvl="1"/>
            <a:r>
              <a:rPr lang="en-US" dirty="0" smtClean="0"/>
              <a:t>Finally forced </a:t>
            </a:r>
            <a:r>
              <a:rPr lang="en-US" dirty="0" smtClean="0">
                <a:solidFill>
                  <a:srgbClr val="C00000"/>
                </a:solidFill>
                <a:effectLst>
                  <a:outerShdw blurRad="38100" dist="38100" dir="2700000" algn="tl">
                    <a:srgbClr val="000000">
                      <a:alpha val="43137"/>
                    </a:srgbClr>
                  </a:outerShdw>
                </a:effectLst>
              </a:rPr>
              <a:t>Lee </a:t>
            </a:r>
            <a:r>
              <a:rPr lang="en-US" dirty="0" smtClean="0"/>
              <a:t>to flee Petersburg and abandon the capital of the </a:t>
            </a:r>
            <a:r>
              <a:rPr lang="en-US" dirty="0" smtClean="0">
                <a:solidFill>
                  <a:srgbClr val="C00000"/>
                </a:solidFill>
                <a:effectLst>
                  <a:outerShdw blurRad="38100" dist="38100" dir="2700000" algn="tl">
                    <a:srgbClr val="000000">
                      <a:alpha val="43137"/>
                    </a:srgbClr>
                  </a:outerShdw>
                </a:effectLst>
              </a:rPr>
              <a:t>Confederacy </a:t>
            </a:r>
            <a:r>
              <a:rPr lang="en-US" dirty="0" smtClean="0"/>
              <a:t>at Richmond</a:t>
            </a:r>
          </a:p>
          <a:p>
            <a:pPr lvl="1"/>
            <a:r>
              <a:rPr lang="en-US" dirty="0" smtClean="0"/>
              <a:t>The road to Richmond opened and</a:t>
            </a:r>
            <a:r>
              <a:rPr lang="en-US" dirty="0" smtClean="0">
                <a:solidFill>
                  <a:srgbClr val="000099"/>
                </a:solidFill>
              </a:rPr>
              <a:t> </a:t>
            </a:r>
            <a:r>
              <a:rPr lang="en-US" dirty="0" smtClean="0">
                <a:solidFill>
                  <a:srgbClr val="000099"/>
                </a:solidFill>
                <a:effectLst>
                  <a:outerShdw blurRad="38100" dist="38100" dir="2700000" algn="tl">
                    <a:srgbClr val="000000">
                      <a:alpha val="43137"/>
                    </a:srgbClr>
                  </a:outerShdw>
                </a:effectLst>
              </a:rPr>
              <a:t>Grant</a:t>
            </a:r>
            <a:r>
              <a:rPr lang="en-US" dirty="0" smtClean="0">
                <a:solidFill>
                  <a:srgbClr val="000099"/>
                </a:solidFill>
              </a:rPr>
              <a:t> </a:t>
            </a:r>
            <a:r>
              <a:rPr lang="en-US" dirty="0" smtClean="0"/>
              <a:t>captured the capital city in April of 1865</a:t>
            </a:r>
          </a:p>
          <a:p>
            <a:pPr lvl="1"/>
            <a:r>
              <a:rPr lang="en-US" dirty="0" smtClean="0">
                <a:solidFill>
                  <a:srgbClr val="C00000"/>
                </a:solidFill>
                <a:effectLst>
                  <a:outerShdw blurRad="38100" dist="38100" dir="2700000" algn="tl">
                    <a:srgbClr val="000000">
                      <a:alpha val="43137"/>
                    </a:srgbClr>
                  </a:outerShdw>
                </a:effectLst>
              </a:rPr>
              <a:t>Lee</a:t>
            </a:r>
            <a:r>
              <a:rPr lang="en-US" dirty="0" smtClean="0"/>
              <a:t> escaped to Appomattox Court House, VA having lost 35,000 men to</a:t>
            </a:r>
            <a:r>
              <a:rPr lang="en-US" dirty="0" smtClean="0">
                <a:solidFill>
                  <a:srgbClr val="000099"/>
                </a:solidFill>
              </a:rPr>
              <a:t> </a:t>
            </a:r>
            <a:r>
              <a:rPr lang="en-US" dirty="0" smtClean="0">
                <a:solidFill>
                  <a:srgbClr val="000099"/>
                </a:solidFill>
                <a:effectLst>
                  <a:outerShdw blurRad="38100" dist="38100" dir="2700000" algn="tl">
                    <a:srgbClr val="000000">
                      <a:alpha val="43137"/>
                    </a:srgbClr>
                  </a:outerShdw>
                </a:effectLst>
              </a:rPr>
              <a:t>Grant’s</a:t>
            </a:r>
            <a:r>
              <a:rPr lang="en-US" dirty="0" smtClean="0">
                <a:solidFill>
                  <a:srgbClr val="000099"/>
                </a:solidFill>
              </a:rPr>
              <a:t> </a:t>
            </a:r>
            <a:r>
              <a:rPr lang="en-US" dirty="0" smtClean="0"/>
              <a:t>65,000 soldiers during the siege</a:t>
            </a:r>
          </a:p>
          <a:p>
            <a:endParaRPr lang="en-US" dirty="0" smtClean="0"/>
          </a:p>
          <a:p>
            <a:pPr lvl="2"/>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solidFill>
                  <a:srgbClr val="000099"/>
                </a:solidFill>
                <a:effectLst>
                  <a:outerShdw blurRad="38100" dist="38100" dir="2700000" algn="tl">
                    <a:srgbClr val="000000">
                      <a:alpha val="43137"/>
                    </a:srgbClr>
                  </a:outerShdw>
                </a:effectLst>
              </a:rPr>
              <a:t>1864 – 1865 – the final chapter</a:t>
            </a:r>
            <a:endParaRPr lang="en-US"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63889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rmAutofit/>
          </a:bodyPr>
          <a:lstStyle/>
          <a:p>
            <a:r>
              <a:rPr lang="en-US" dirty="0" smtClean="0">
                <a:solidFill>
                  <a:srgbClr val="000099"/>
                </a:solidFill>
                <a:effectLst>
                  <a:outerShdw blurRad="38100" dist="38100" dir="2700000" algn="tl">
                    <a:srgbClr val="000000">
                      <a:alpha val="43137"/>
                    </a:srgbClr>
                  </a:outerShdw>
                </a:effectLst>
              </a:rPr>
              <a:t>GRANT</a:t>
            </a:r>
            <a:r>
              <a:rPr lang="en-US" dirty="0" smtClean="0"/>
              <a:t> had earned a reputation as </a:t>
            </a:r>
            <a:r>
              <a:rPr lang="en-US" b="1" u="sng" dirty="0" smtClean="0">
                <a:solidFill>
                  <a:srgbClr val="FFFF00"/>
                </a:solidFill>
              </a:rPr>
              <a:t>U</a:t>
            </a:r>
            <a:r>
              <a:rPr lang="en-US" dirty="0" smtClean="0"/>
              <a:t>nconditional </a:t>
            </a:r>
            <a:r>
              <a:rPr lang="en-US" b="1" u="sng" dirty="0" smtClean="0">
                <a:solidFill>
                  <a:srgbClr val="FFFF00"/>
                </a:solidFill>
              </a:rPr>
              <a:t>S</a:t>
            </a:r>
            <a:r>
              <a:rPr lang="en-US" dirty="0" smtClean="0"/>
              <a:t>urrender </a:t>
            </a:r>
            <a:r>
              <a:rPr lang="en-US" dirty="0" smtClean="0">
                <a:solidFill>
                  <a:srgbClr val="000099"/>
                </a:solidFill>
                <a:effectLst>
                  <a:outerShdw blurRad="38100" dist="38100" dir="2700000" algn="tl">
                    <a:srgbClr val="000000">
                      <a:alpha val="43137"/>
                    </a:srgbClr>
                  </a:outerShdw>
                </a:effectLst>
              </a:rPr>
              <a:t>Grant</a:t>
            </a:r>
            <a:r>
              <a:rPr lang="en-US" dirty="0" smtClean="0"/>
              <a:t> – what does this mean?</a:t>
            </a:r>
            <a:endParaRPr lang="en-US" b="1" u="sng" dirty="0" smtClean="0"/>
          </a:p>
          <a:p>
            <a:r>
              <a:rPr lang="en-US" dirty="0" smtClean="0"/>
              <a:t>Occurred at Appomattox Court House, VA</a:t>
            </a:r>
          </a:p>
          <a:p>
            <a:r>
              <a:rPr lang="en-US" dirty="0" smtClean="0">
                <a:solidFill>
                  <a:srgbClr val="000099"/>
                </a:solidFill>
                <a:effectLst>
                  <a:outerShdw blurRad="38100" dist="38100" dir="2700000" algn="tl">
                    <a:srgbClr val="000000">
                      <a:alpha val="43137"/>
                    </a:srgbClr>
                  </a:outerShdw>
                </a:effectLst>
              </a:rPr>
              <a:t>Grant</a:t>
            </a:r>
            <a:r>
              <a:rPr lang="en-US" dirty="0" smtClean="0"/>
              <a:t> had </a:t>
            </a:r>
            <a:r>
              <a:rPr lang="en-US" dirty="0" smtClean="0">
                <a:solidFill>
                  <a:srgbClr val="C00000"/>
                </a:solidFill>
                <a:effectLst>
                  <a:outerShdw blurRad="38100" dist="38100" dir="2700000" algn="tl">
                    <a:srgbClr val="000000">
                      <a:alpha val="43137"/>
                    </a:srgbClr>
                  </a:outerShdw>
                </a:effectLst>
              </a:rPr>
              <a:t>Lee</a:t>
            </a:r>
            <a:r>
              <a:rPr lang="en-US" dirty="0" smtClean="0"/>
              <a:t> surrounded; sent him a telegram by courier explaining that any further bloodshed would be </a:t>
            </a:r>
            <a:r>
              <a:rPr lang="en-US" dirty="0" smtClean="0">
                <a:solidFill>
                  <a:srgbClr val="C00000"/>
                </a:solidFill>
                <a:effectLst>
                  <a:outerShdw blurRad="38100" dist="38100" dir="2700000" algn="tl">
                    <a:srgbClr val="000000">
                      <a:alpha val="43137"/>
                    </a:srgbClr>
                  </a:outerShdw>
                </a:effectLst>
              </a:rPr>
              <a:t>Lee’s</a:t>
            </a:r>
            <a:r>
              <a:rPr lang="en-US" dirty="0" smtClean="0"/>
              <a:t> fault</a:t>
            </a:r>
          </a:p>
          <a:p>
            <a:r>
              <a:rPr lang="en-US" dirty="0" smtClean="0">
                <a:solidFill>
                  <a:srgbClr val="C00000"/>
                </a:solidFill>
                <a:effectLst>
                  <a:outerShdw blurRad="38100" dist="38100" dir="2700000" algn="tl">
                    <a:srgbClr val="000000">
                      <a:alpha val="43137"/>
                    </a:srgbClr>
                  </a:outerShdw>
                </a:effectLst>
              </a:rPr>
              <a:t>Lee </a:t>
            </a:r>
            <a:r>
              <a:rPr lang="en-US" dirty="0" smtClean="0"/>
              <a:t>rode his horse, </a:t>
            </a:r>
            <a:r>
              <a:rPr lang="en-US" dirty="0" smtClean="0">
                <a:solidFill>
                  <a:srgbClr val="C00000"/>
                </a:solidFill>
                <a:effectLst>
                  <a:outerShdw blurRad="38100" dist="38100" dir="2700000" algn="tl">
                    <a:srgbClr val="000000">
                      <a:alpha val="43137"/>
                    </a:srgbClr>
                  </a:outerShdw>
                </a:effectLst>
              </a:rPr>
              <a:t>Traveler</a:t>
            </a:r>
            <a:r>
              <a:rPr lang="en-US" dirty="0" smtClean="0"/>
              <a:t>, up the lane to the salute of all the </a:t>
            </a:r>
            <a:r>
              <a:rPr lang="en-US" dirty="0" smtClean="0">
                <a:solidFill>
                  <a:srgbClr val="000099"/>
                </a:solidFill>
                <a:effectLst>
                  <a:outerShdw blurRad="38100" dist="38100" dir="2700000" algn="tl">
                    <a:srgbClr val="000000">
                      <a:alpha val="43137"/>
                    </a:srgbClr>
                  </a:outerShdw>
                </a:effectLst>
              </a:rPr>
              <a:t>Union</a:t>
            </a:r>
            <a:r>
              <a:rPr lang="en-US" dirty="0" smtClean="0"/>
              <a:t> soldiers</a:t>
            </a:r>
          </a:p>
          <a:p>
            <a:r>
              <a:rPr lang="en-US" dirty="0" smtClean="0">
                <a:solidFill>
                  <a:srgbClr val="C00000"/>
                </a:solidFill>
                <a:effectLst>
                  <a:outerShdw blurRad="38100" dist="38100" dir="2700000" algn="tl">
                    <a:srgbClr val="000000">
                      <a:alpha val="43137"/>
                    </a:srgbClr>
                  </a:outerShdw>
                </a:effectLst>
              </a:rPr>
              <a:t>Confederates</a:t>
            </a:r>
            <a:r>
              <a:rPr lang="en-US" dirty="0" smtClean="0"/>
              <a:t> were forced to give up their rifles; officers could keep their </a:t>
            </a:r>
            <a:r>
              <a:rPr lang="en-US" dirty="0" err="1" smtClean="0"/>
              <a:t>sidearms</a:t>
            </a:r>
            <a:r>
              <a:rPr lang="en-US" dirty="0" smtClean="0"/>
              <a:t> and horses / </a:t>
            </a:r>
            <a:r>
              <a:rPr lang="en-US" dirty="0" smtClean="0">
                <a:solidFill>
                  <a:srgbClr val="000099"/>
                </a:solidFill>
                <a:effectLst>
                  <a:outerShdw blurRad="38100" dist="38100" dir="2700000" algn="tl">
                    <a:srgbClr val="000000">
                      <a:alpha val="43137"/>
                    </a:srgbClr>
                  </a:outerShdw>
                </a:effectLst>
              </a:rPr>
              <a:t>Union </a:t>
            </a:r>
            <a:r>
              <a:rPr lang="en-US" dirty="0" smtClean="0"/>
              <a:t>treated the </a:t>
            </a:r>
            <a:r>
              <a:rPr lang="en-US" dirty="0" smtClean="0">
                <a:solidFill>
                  <a:srgbClr val="C00000"/>
                </a:solidFill>
                <a:effectLst>
                  <a:outerShdw blurRad="38100" dist="38100" dir="2700000" algn="tl">
                    <a:srgbClr val="000000">
                      <a:alpha val="43137"/>
                    </a:srgbClr>
                  </a:outerShdw>
                </a:effectLst>
              </a:rPr>
              <a:t>Confederates</a:t>
            </a:r>
            <a:r>
              <a:rPr lang="en-US" dirty="0" smtClean="0"/>
              <a:t> to a hot meal and they were released to go home.</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1865 – </a:t>
            </a:r>
            <a:r>
              <a:rPr lang="en-US" dirty="0" smtClean="0">
                <a:solidFill>
                  <a:srgbClr val="C00000"/>
                </a:solidFill>
                <a:effectLst>
                  <a:outerShdw blurRad="38100" dist="38100" dir="2700000" algn="tl">
                    <a:srgbClr val="000000">
                      <a:alpha val="43137"/>
                    </a:srgbClr>
                  </a:outerShdw>
                </a:effectLst>
              </a:rPr>
              <a:t>Lee’s</a:t>
            </a:r>
            <a:r>
              <a:rPr lang="en-US" dirty="0" smtClean="0"/>
              <a:t> surrender to </a:t>
            </a:r>
            <a:r>
              <a:rPr lang="en-US" dirty="0" smtClean="0">
                <a:solidFill>
                  <a:srgbClr val="000099"/>
                </a:solidFill>
                <a:effectLst>
                  <a:outerShdw blurRad="38100" dist="38100" dir="2700000" algn="tl">
                    <a:srgbClr val="000000">
                      <a:alpha val="43137"/>
                    </a:srgbClr>
                  </a:outerShdw>
                </a:effectLst>
              </a:rPr>
              <a:t>Grant</a:t>
            </a:r>
            <a:r>
              <a:rPr lang="en-US" dirty="0" smtClean="0"/>
              <a:t>	</a:t>
            </a:r>
            <a:endParaRPr lang="en-US" dirty="0"/>
          </a:p>
        </p:txBody>
      </p:sp>
    </p:spTree>
    <p:extLst>
      <p:ext uri="{BB962C8B-B14F-4D97-AF65-F5344CB8AC3E}">
        <p14:creationId xmlns:p14="http://schemas.microsoft.com/office/powerpoint/2010/main" val="6878171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85000" lnSpcReduction="20000"/>
          </a:bodyPr>
          <a:lstStyle/>
          <a:p>
            <a:r>
              <a:rPr lang="en-US" dirty="0" smtClean="0"/>
              <a:t>65,000 black soldiers were enlisted in the </a:t>
            </a:r>
            <a:r>
              <a:rPr lang="en-US" dirty="0" smtClean="0">
                <a:solidFill>
                  <a:srgbClr val="C00000"/>
                </a:solidFill>
                <a:effectLst>
                  <a:outerShdw blurRad="38100" dist="38100" dir="2700000" algn="tl">
                    <a:srgbClr val="000000">
                      <a:alpha val="43137"/>
                    </a:srgbClr>
                  </a:outerShdw>
                </a:effectLst>
              </a:rPr>
              <a:t>Confederate</a:t>
            </a:r>
            <a:r>
              <a:rPr lang="en-US" dirty="0" smtClean="0"/>
              <a:t> Army</a:t>
            </a:r>
          </a:p>
          <a:p>
            <a:r>
              <a:rPr lang="en-US" dirty="0" smtClean="0"/>
              <a:t>Many were cooks, musicians, laborers, servants, etc.  However  </a:t>
            </a:r>
            <a:r>
              <a:rPr lang="en-US" dirty="0" smtClean="0">
                <a:solidFill>
                  <a:schemeClr val="tx2">
                    <a:lumMod val="75000"/>
                  </a:schemeClr>
                </a:solidFill>
              </a:rPr>
              <a:t>13,000 black soldiers were actively involved in combat</a:t>
            </a:r>
            <a:r>
              <a:rPr lang="en-US" dirty="0" smtClean="0"/>
              <a:t>, manning artillery and in the ranks of the enlisted privates.  One black officer, </a:t>
            </a:r>
            <a:r>
              <a:rPr lang="en-US" dirty="0" smtClean="0">
                <a:solidFill>
                  <a:srgbClr val="C00000"/>
                </a:solidFill>
                <a:effectLst>
                  <a:outerShdw blurRad="38100" dist="38100" dir="2700000" algn="tl">
                    <a:srgbClr val="000000">
                      <a:alpha val="43137"/>
                    </a:srgbClr>
                  </a:outerShdw>
                </a:effectLst>
              </a:rPr>
              <a:t>James Washington</a:t>
            </a:r>
            <a:r>
              <a:rPr lang="en-US" dirty="0" smtClean="0"/>
              <a:t>, existed.</a:t>
            </a:r>
          </a:p>
          <a:p>
            <a:r>
              <a:rPr lang="en-US" dirty="0" smtClean="0">
                <a:solidFill>
                  <a:srgbClr val="C00000"/>
                </a:solidFill>
                <a:effectLst>
                  <a:outerShdw blurRad="38100" dist="38100" dir="2700000" algn="tl">
                    <a:srgbClr val="000000">
                      <a:alpha val="43137"/>
                    </a:srgbClr>
                  </a:outerShdw>
                </a:effectLst>
              </a:rPr>
              <a:t>Confederate</a:t>
            </a:r>
            <a:r>
              <a:rPr lang="en-US" dirty="0" smtClean="0"/>
              <a:t> government forbid black soldiers from carrying arms but officers in the field tended to disobey government’s orders.</a:t>
            </a:r>
          </a:p>
          <a:p>
            <a:r>
              <a:rPr lang="en-US" dirty="0"/>
              <a:t>Free black musicians, cooks, soldiers and teamsters earned the same pay as white confederate privates. This was not the case in the </a:t>
            </a:r>
            <a:r>
              <a:rPr lang="en-US" dirty="0">
                <a:solidFill>
                  <a:srgbClr val="000099"/>
                </a:solidFill>
                <a:effectLst>
                  <a:outerShdw blurRad="38100" dist="38100" dir="2700000" algn="tl">
                    <a:srgbClr val="000000">
                      <a:alpha val="43137"/>
                    </a:srgbClr>
                  </a:outerShdw>
                </a:effectLst>
              </a:rPr>
              <a:t>Union</a:t>
            </a:r>
            <a:r>
              <a:rPr lang="en-US" dirty="0"/>
              <a:t> army where blacks did not receive equal pay. At the </a:t>
            </a:r>
            <a:r>
              <a:rPr lang="en-US" dirty="0">
                <a:solidFill>
                  <a:srgbClr val="C00000"/>
                </a:solidFill>
                <a:effectLst>
                  <a:outerShdw blurRad="38100" dist="38100" dir="2700000" algn="tl">
                    <a:srgbClr val="000000">
                      <a:alpha val="43137"/>
                    </a:srgbClr>
                  </a:outerShdw>
                </a:effectLst>
              </a:rPr>
              <a:t>Confederate</a:t>
            </a:r>
            <a:r>
              <a:rPr lang="en-US" dirty="0"/>
              <a:t> Buffalo Forge in Rockbridge County, Virginia, skilled black workers "earned on average three times the wages of white </a:t>
            </a:r>
            <a:r>
              <a:rPr lang="en-US" dirty="0">
                <a:solidFill>
                  <a:srgbClr val="C00000"/>
                </a:solidFill>
                <a:effectLst>
                  <a:outerShdw blurRad="38100" dist="38100" dir="2700000" algn="tl">
                    <a:srgbClr val="000000">
                      <a:alpha val="43137"/>
                    </a:srgbClr>
                  </a:outerShdw>
                </a:effectLst>
              </a:rPr>
              <a:t>Confederate</a:t>
            </a:r>
            <a:r>
              <a:rPr lang="en-US" dirty="0"/>
              <a:t> soldiers and more than most </a:t>
            </a:r>
            <a:r>
              <a:rPr lang="en-US" dirty="0">
                <a:solidFill>
                  <a:srgbClr val="C00000"/>
                </a:solidFill>
                <a:effectLst>
                  <a:outerShdw blurRad="38100" dist="38100" dir="2700000" algn="tl">
                    <a:srgbClr val="000000">
                      <a:alpha val="43137"/>
                    </a:srgbClr>
                  </a:outerShdw>
                </a:effectLst>
              </a:rPr>
              <a:t>Confederate</a:t>
            </a:r>
            <a:r>
              <a:rPr lang="en-US" dirty="0"/>
              <a:t> army officers ($350- $600 a year</a:t>
            </a:r>
            <a:r>
              <a:rPr lang="en-US" dirty="0" smtClean="0"/>
              <a:t>).</a:t>
            </a:r>
          </a:p>
          <a:p>
            <a:r>
              <a:rPr lang="en-US" dirty="0" smtClean="0"/>
              <a:t>WOMEN served as spies, cooks, laundresses – could not officially join the military</a:t>
            </a:r>
            <a:endParaRPr lang="en-US" dirty="0"/>
          </a:p>
        </p:txBody>
      </p:sp>
      <p:sp>
        <p:nvSpPr>
          <p:cNvPr id="3" name="Title 2"/>
          <p:cNvSpPr>
            <a:spLocks noGrp="1"/>
          </p:cNvSpPr>
          <p:nvPr>
            <p:ph type="title"/>
          </p:nvPr>
        </p:nvSpPr>
        <p:spPr>
          <a:xfrm>
            <a:off x="152400" y="152400"/>
            <a:ext cx="8839200" cy="990600"/>
          </a:xfrm>
        </p:spPr>
        <p:txBody>
          <a:bodyPr>
            <a:normAutofit/>
          </a:bodyPr>
          <a:lstStyle/>
          <a:p>
            <a:r>
              <a:rPr lang="en-US" dirty="0" smtClean="0">
                <a:solidFill>
                  <a:schemeClr val="tx1"/>
                </a:solidFill>
                <a:effectLst>
                  <a:outerShdw blurRad="38100" dist="38100" dir="2700000" algn="tl">
                    <a:srgbClr val="000000">
                      <a:alpha val="43137"/>
                    </a:srgbClr>
                  </a:outerShdw>
                </a:effectLst>
              </a:rPr>
              <a:t>Role of Blacks in the Civil War --</a:t>
            </a:r>
            <a:r>
              <a:rPr lang="en-US" dirty="0" smtClean="0"/>
              <a:t> </a:t>
            </a:r>
            <a:r>
              <a:rPr lang="en-US" dirty="0" smtClean="0">
                <a:solidFill>
                  <a:srgbClr val="C00000"/>
                </a:solidFill>
                <a:effectLst>
                  <a:outerShdw blurRad="38100" dist="38100" dir="2700000" algn="tl">
                    <a:srgbClr val="000000">
                      <a:alpha val="43137"/>
                    </a:srgbClr>
                  </a:outerShdw>
                </a:effectLst>
              </a:rPr>
              <a:t>South</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63951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rmAutofit fontScale="92500" lnSpcReduction="20000"/>
          </a:bodyPr>
          <a:lstStyle/>
          <a:p>
            <a:r>
              <a:rPr lang="en-US" dirty="0" smtClean="0"/>
              <a:t>179,000 black men served in the </a:t>
            </a:r>
            <a:r>
              <a:rPr lang="en-US" dirty="0">
                <a:solidFill>
                  <a:srgbClr val="000099"/>
                </a:solidFill>
                <a:effectLst>
                  <a:outerShdw blurRad="38100" dist="38100" dir="2700000" algn="tl">
                    <a:srgbClr val="000000">
                      <a:alpha val="43137"/>
                    </a:srgbClr>
                  </a:outerShdw>
                </a:effectLst>
              </a:rPr>
              <a:t>Union</a:t>
            </a:r>
            <a:r>
              <a:rPr lang="en-US" dirty="0"/>
              <a:t> Army -- Nearly 40,000 black soldiers died over the course of the war—30,000 of infection or disease</a:t>
            </a:r>
            <a:r>
              <a:rPr lang="en-US" dirty="0" smtClean="0"/>
              <a:t>.</a:t>
            </a:r>
          </a:p>
          <a:p>
            <a:r>
              <a:rPr lang="en-US" dirty="0"/>
              <a:t>There were nearly 80 black commissioned officers  -- perils of war faced by all Civil War soldiers, black soldiers faced additional problems stemming from racial prejudice. Racial discrimination was prevalent even in the </a:t>
            </a:r>
            <a:r>
              <a:rPr lang="en-US" dirty="0" smtClean="0">
                <a:solidFill>
                  <a:srgbClr val="000099"/>
                </a:solidFill>
                <a:effectLst>
                  <a:outerShdw blurRad="38100" dist="38100" dir="2700000" algn="tl">
                    <a:srgbClr val="000000">
                      <a:alpha val="43137"/>
                    </a:srgbClr>
                  </a:outerShdw>
                </a:effectLst>
              </a:rPr>
              <a:t>Union</a:t>
            </a:r>
            <a:r>
              <a:rPr lang="en-US" dirty="0" smtClean="0"/>
              <a:t>, </a:t>
            </a:r>
            <a:r>
              <a:rPr lang="en-US" dirty="0"/>
              <a:t>and discriminatory practices permeated the </a:t>
            </a:r>
            <a:r>
              <a:rPr lang="en-US" dirty="0">
                <a:solidFill>
                  <a:srgbClr val="000099"/>
                </a:solidFill>
                <a:effectLst>
                  <a:outerShdw blurRad="38100" dist="38100" dir="2700000" algn="tl">
                    <a:srgbClr val="000000">
                      <a:alpha val="43137"/>
                    </a:srgbClr>
                  </a:outerShdw>
                </a:effectLst>
              </a:rPr>
              <a:t>U.S.</a:t>
            </a:r>
            <a:r>
              <a:rPr lang="en-US" dirty="0"/>
              <a:t> military</a:t>
            </a:r>
            <a:r>
              <a:rPr lang="en-US" dirty="0" smtClean="0"/>
              <a:t>.</a:t>
            </a:r>
          </a:p>
          <a:p>
            <a:r>
              <a:rPr lang="en-US" dirty="0"/>
              <a:t>Segregated units were formed with black enlisted men and typically commanded by white officers and black noncommissioned officers. The </a:t>
            </a:r>
            <a:r>
              <a:rPr lang="en-US" dirty="0">
                <a:solidFill>
                  <a:srgbClr val="000099"/>
                </a:solidFill>
                <a:effectLst>
                  <a:outerShdw blurRad="38100" dist="38100" dir="2700000" algn="tl">
                    <a:srgbClr val="000000">
                      <a:alpha val="43137"/>
                    </a:srgbClr>
                  </a:outerShdw>
                </a:effectLst>
              </a:rPr>
              <a:t>54th Massachusetts </a:t>
            </a:r>
            <a:r>
              <a:rPr lang="en-US" dirty="0"/>
              <a:t>was commanded by </a:t>
            </a:r>
            <a:r>
              <a:rPr lang="en-US" dirty="0">
                <a:solidFill>
                  <a:srgbClr val="000099"/>
                </a:solidFill>
                <a:effectLst>
                  <a:outerShdw blurRad="38100" dist="38100" dir="2700000" algn="tl">
                    <a:srgbClr val="000000">
                      <a:alpha val="43137"/>
                    </a:srgbClr>
                  </a:outerShdw>
                </a:effectLst>
              </a:rPr>
              <a:t>Robert </a:t>
            </a:r>
            <a:r>
              <a:rPr lang="en-US" dirty="0" smtClean="0">
                <a:solidFill>
                  <a:srgbClr val="000099"/>
                </a:solidFill>
                <a:effectLst>
                  <a:outerShdw blurRad="38100" dist="38100" dir="2700000" algn="tl">
                    <a:srgbClr val="000000">
                      <a:alpha val="43137"/>
                    </a:srgbClr>
                  </a:outerShdw>
                </a:effectLst>
              </a:rPr>
              <a:t>Shaw</a:t>
            </a:r>
            <a:r>
              <a:rPr lang="en-US" dirty="0" smtClean="0"/>
              <a:t>.</a:t>
            </a:r>
          </a:p>
          <a:p>
            <a:r>
              <a:rPr lang="en-US" dirty="0"/>
              <a:t>Black soldiers were initially paid $10 per month from which $3 was automatically deducted for clothing, resulting in a net pay of $7. In contrast, white soldiers received $13 per month from which no clothing allowance was drawn.</a:t>
            </a:r>
            <a:endParaRPr lang="en-US" dirty="0" smtClean="0"/>
          </a:p>
          <a:p>
            <a:endParaRPr lang="en-US" dirty="0"/>
          </a:p>
        </p:txBody>
      </p:sp>
      <p:sp>
        <p:nvSpPr>
          <p:cNvPr id="3" name="Title 2"/>
          <p:cNvSpPr>
            <a:spLocks noGrp="1"/>
          </p:cNvSpPr>
          <p:nvPr>
            <p:ph type="title"/>
          </p:nvPr>
        </p:nvSpPr>
        <p:spPr>
          <a:xfrm>
            <a:off x="152400" y="152400"/>
            <a:ext cx="8991600" cy="838200"/>
          </a:xfrm>
        </p:spPr>
        <p:txBody>
          <a:bodyPr>
            <a:normAutofit/>
          </a:bodyPr>
          <a:lstStyle/>
          <a:p>
            <a:r>
              <a:rPr lang="en-US" dirty="0" smtClean="0">
                <a:solidFill>
                  <a:schemeClr val="tx1"/>
                </a:solidFill>
                <a:effectLst>
                  <a:outerShdw blurRad="38100" dist="38100" dir="2700000" algn="tl">
                    <a:srgbClr val="000000">
                      <a:alpha val="43137"/>
                    </a:srgbClr>
                  </a:outerShdw>
                </a:effectLst>
              </a:rPr>
              <a:t>Role of Blacks in the Civil War --</a:t>
            </a:r>
            <a:r>
              <a:rPr lang="en-US" dirty="0" smtClean="0"/>
              <a:t> </a:t>
            </a:r>
            <a:r>
              <a:rPr lang="en-US" dirty="0" smtClean="0">
                <a:solidFill>
                  <a:srgbClr val="000099"/>
                </a:solidFill>
                <a:effectLst>
                  <a:outerShdw blurRad="38100" dist="38100" dir="2700000" algn="tl">
                    <a:srgbClr val="000000">
                      <a:alpha val="43137"/>
                    </a:srgbClr>
                  </a:outerShdw>
                </a:effectLst>
              </a:rPr>
              <a:t>North</a:t>
            </a:r>
            <a:endParaRPr lang="en-US"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646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5486400" cy="5638800"/>
          </a:xfrm>
        </p:spPr>
        <p:txBody>
          <a:bodyPr>
            <a:normAutofit fontScale="92500"/>
          </a:bodyPr>
          <a:lstStyle/>
          <a:p>
            <a:r>
              <a:rPr lang="en-US" dirty="0" smtClean="0"/>
              <a:t>Last ditch effort at peace in Congress</a:t>
            </a:r>
          </a:p>
          <a:p>
            <a:r>
              <a:rPr lang="en-US" dirty="0"/>
              <a:t>G</a:t>
            </a:r>
            <a:r>
              <a:rPr lang="en-US" dirty="0" smtClean="0"/>
              <a:t>uaranteed </a:t>
            </a:r>
            <a:r>
              <a:rPr lang="en-US" dirty="0"/>
              <a:t>the permanent existence of slavery </a:t>
            </a:r>
            <a:endParaRPr lang="en-US" dirty="0" smtClean="0"/>
          </a:p>
          <a:p>
            <a:pPr lvl="1"/>
            <a:r>
              <a:rPr lang="en-US" dirty="0" smtClean="0"/>
              <a:t>slave states</a:t>
            </a:r>
          </a:p>
          <a:p>
            <a:pPr lvl="1"/>
            <a:r>
              <a:rPr lang="en-US" dirty="0" smtClean="0"/>
              <a:t>addressed </a:t>
            </a:r>
            <a:r>
              <a:rPr lang="en-US" dirty="0"/>
              <a:t>Southern demands in regard to fugitive slaves and slavery in the District of </a:t>
            </a:r>
            <a:r>
              <a:rPr lang="en-US" dirty="0" smtClean="0"/>
              <a:t>Columbia</a:t>
            </a:r>
          </a:p>
          <a:p>
            <a:r>
              <a:rPr lang="en-US" dirty="0"/>
              <a:t>P</a:t>
            </a:r>
            <a:r>
              <a:rPr lang="en-US" dirty="0" smtClean="0"/>
              <a:t>roposed extension of </a:t>
            </a:r>
            <a:r>
              <a:rPr lang="en-US" dirty="0"/>
              <a:t>the Missouri Compromise </a:t>
            </a:r>
            <a:r>
              <a:rPr lang="en-US" dirty="0" smtClean="0"/>
              <a:t>line</a:t>
            </a:r>
          </a:p>
          <a:p>
            <a:pPr lvl="1"/>
            <a:r>
              <a:rPr lang="en-US" dirty="0" smtClean="0"/>
              <a:t> west</a:t>
            </a:r>
            <a:r>
              <a:rPr lang="en-US" dirty="0"/>
              <a:t>, with slavery prohibited north of the 36° </a:t>
            </a:r>
            <a:r>
              <a:rPr lang="en-US" dirty="0" smtClean="0"/>
              <a:t>30’ parallel </a:t>
            </a:r>
            <a:r>
              <a:rPr lang="en-US" dirty="0"/>
              <a:t>and guaranteed south of </a:t>
            </a:r>
            <a:r>
              <a:rPr lang="en-US" dirty="0" smtClean="0"/>
              <a:t>it</a:t>
            </a:r>
          </a:p>
          <a:p>
            <a:pPr lvl="1"/>
            <a:r>
              <a:rPr lang="en-US" dirty="0" smtClean="0"/>
              <a:t>Approved in 1861 – means the war is being fought </a:t>
            </a:r>
            <a:r>
              <a:rPr lang="en-US" dirty="0" smtClean="0">
                <a:solidFill>
                  <a:srgbClr val="800000"/>
                </a:solidFill>
              </a:rPr>
              <a:t>to PRESERVE THE UNION</a:t>
            </a:r>
            <a:r>
              <a:rPr lang="en-US" dirty="0" smtClean="0"/>
              <a:t> and </a:t>
            </a:r>
            <a:r>
              <a:rPr lang="en-US" b="1" dirty="0" smtClean="0">
                <a:solidFill>
                  <a:srgbClr val="FF0000"/>
                </a:solidFill>
              </a:rPr>
              <a:t>NOT</a:t>
            </a:r>
            <a:r>
              <a:rPr lang="en-US" dirty="0" smtClean="0"/>
              <a:t> to </a:t>
            </a:r>
            <a:r>
              <a:rPr lang="en-US" dirty="0" smtClean="0">
                <a:solidFill>
                  <a:srgbClr val="000090"/>
                </a:solidFill>
              </a:rPr>
              <a:t>END SLAVERY</a:t>
            </a:r>
            <a:endParaRPr lang="en-US" dirty="0">
              <a:solidFill>
                <a:srgbClr val="000090"/>
              </a:solidFill>
            </a:endParaRPr>
          </a:p>
        </p:txBody>
      </p:sp>
      <p:sp>
        <p:nvSpPr>
          <p:cNvPr id="3" name="Title 2"/>
          <p:cNvSpPr>
            <a:spLocks noGrp="1"/>
          </p:cNvSpPr>
          <p:nvPr>
            <p:ph type="title"/>
          </p:nvPr>
        </p:nvSpPr>
        <p:spPr>
          <a:xfrm>
            <a:off x="457200" y="152400"/>
            <a:ext cx="8229600" cy="762000"/>
          </a:xfrm>
        </p:spPr>
        <p:txBody>
          <a:bodyPr>
            <a:normAutofit fontScale="90000"/>
          </a:bodyPr>
          <a:lstStyle/>
          <a:p>
            <a:r>
              <a:rPr lang="en-US" dirty="0" smtClean="0"/>
              <a:t>1860 – CRITTENDEN COMPROMISE</a:t>
            </a:r>
            <a:endParaRPr lang="en-US" dirty="0"/>
          </a:p>
        </p:txBody>
      </p:sp>
      <p:pic>
        <p:nvPicPr>
          <p:cNvPr id="4" name="Picture 3"/>
          <p:cNvPicPr>
            <a:picLocks noChangeAspect="1"/>
          </p:cNvPicPr>
          <p:nvPr/>
        </p:nvPicPr>
        <p:blipFill>
          <a:blip r:embed="rId2"/>
          <a:stretch>
            <a:fillRect/>
          </a:stretch>
        </p:blipFill>
        <p:spPr>
          <a:xfrm>
            <a:off x="5791200" y="1219200"/>
            <a:ext cx="3200400" cy="4838700"/>
          </a:xfrm>
          <a:prstGeom prst="rect">
            <a:avLst/>
          </a:prstGeom>
        </p:spPr>
      </p:pic>
    </p:spTree>
    <p:extLst>
      <p:ext uri="{BB962C8B-B14F-4D97-AF65-F5344CB8AC3E}">
        <p14:creationId xmlns:p14="http://schemas.microsoft.com/office/powerpoint/2010/main" val="317776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12844"/>
            <a:ext cx="7315200" cy="5016758"/>
          </a:xfrm>
          <a:prstGeom prst="rect">
            <a:avLst/>
          </a:prstGeom>
        </p:spPr>
        <p:txBody>
          <a:bodyPr wrap="square">
            <a:spAutoFit/>
          </a:bodyPr>
          <a:lstStyle/>
          <a:p>
            <a:pPr marL="285750" indent="-285750">
              <a:buFont typeface="Arial"/>
              <a:buChar char="•"/>
            </a:pPr>
            <a:r>
              <a:rPr lang="en-US" sz="2000" dirty="0"/>
              <a:t>By the end of the Civil War, roughly 179,000 black men (10% of the Union Army) served as soldiers in the U.S. Army and another 19,000 served in the Navy. </a:t>
            </a:r>
            <a:endParaRPr lang="en-US" sz="2000" dirty="0" smtClean="0"/>
          </a:p>
          <a:p>
            <a:pPr marL="285750" indent="-285750">
              <a:buFont typeface="Arial"/>
              <a:buChar char="•"/>
            </a:pPr>
            <a:r>
              <a:rPr lang="en-US" sz="2000" dirty="0" smtClean="0"/>
              <a:t>Nearly </a:t>
            </a:r>
            <a:r>
              <a:rPr lang="en-US" sz="2000" dirty="0"/>
              <a:t>40,000 black soldiers died over the course of the war—30,000 of infection or disease</a:t>
            </a:r>
            <a:r>
              <a:rPr lang="en-US" sz="2000" dirty="0" smtClean="0"/>
              <a:t>.</a:t>
            </a:r>
          </a:p>
          <a:p>
            <a:pPr marL="285750" indent="-285750">
              <a:buFont typeface="Arial"/>
              <a:buChar char="•"/>
            </a:pPr>
            <a:r>
              <a:rPr lang="en-US" sz="2000" dirty="0" smtClean="0"/>
              <a:t> </a:t>
            </a:r>
            <a:r>
              <a:rPr lang="en-US" sz="2000" dirty="0"/>
              <a:t>Black soldiers served in artillery and infantry and performed all noncombat support functions that sustain an army, as well</a:t>
            </a:r>
            <a:r>
              <a:rPr lang="en-US" sz="2000" dirty="0" smtClean="0"/>
              <a:t>.</a:t>
            </a:r>
          </a:p>
          <a:p>
            <a:pPr marL="285750" indent="-285750">
              <a:buFont typeface="Arial"/>
              <a:buChar char="•"/>
            </a:pPr>
            <a:r>
              <a:rPr lang="en-US" sz="2000" dirty="0" smtClean="0"/>
              <a:t> </a:t>
            </a:r>
            <a:r>
              <a:rPr lang="en-US" sz="2000" dirty="0"/>
              <a:t>Black carpenters, chaplains, cooks, guards, laborers, nurses, scouts, spies, steamboat pilots, surgeons, and teamsters also contributed to the war cause</a:t>
            </a:r>
            <a:r>
              <a:rPr lang="en-US" sz="2000" dirty="0" smtClean="0"/>
              <a:t>.</a:t>
            </a:r>
          </a:p>
          <a:p>
            <a:pPr marL="285750" indent="-285750">
              <a:buFont typeface="Arial"/>
              <a:buChar char="•"/>
            </a:pPr>
            <a:r>
              <a:rPr lang="en-US" sz="2000" dirty="0" smtClean="0"/>
              <a:t> </a:t>
            </a:r>
            <a:r>
              <a:rPr lang="en-US" sz="2000" dirty="0"/>
              <a:t>There were nearly 80 black commissioned officers. </a:t>
            </a:r>
            <a:endParaRPr lang="en-US" sz="2000" dirty="0" smtClean="0"/>
          </a:p>
          <a:p>
            <a:pPr marL="285750" indent="-285750">
              <a:buFont typeface="Arial"/>
              <a:buChar char="•"/>
            </a:pPr>
            <a:r>
              <a:rPr lang="en-US" sz="2000" dirty="0" smtClean="0"/>
              <a:t>Black </a:t>
            </a:r>
            <a:r>
              <a:rPr lang="en-US" sz="2000" dirty="0"/>
              <a:t>women, who could not formally join the Army, nonetheless served as nurses, spies, and scouts, the most famous being Harriet </a:t>
            </a:r>
            <a:r>
              <a:rPr lang="en-US" sz="2000" dirty="0" smtClean="0"/>
              <a:t>Tubman, </a:t>
            </a:r>
            <a:r>
              <a:rPr lang="en-US" sz="2000" dirty="0"/>
              <a:t>who scouted for the 2d South Carolina Volunteers.</a:t>
            </a:r>
          </a:p>
        </p:txBody>
      </p:sp>
    </p:spTree>
    <p:extLst>
      <p:ext uri="{BB962C8B-B14F-4D97-AF65-F5344CB8AC3E}">
        <p14:creationId xmlns:p14="http://schemas.microsoft.com/office/powerpoint/2010/main" val="2321519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09600" y="328048"/>
            <a:ext cx="8229600" cy="652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John Wilkes Booth was a southern man Born of an actor in Maryland</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Bound for fortune on a gas-lit stage Bound to die at a tender age</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Washington to Baltimore He played the bills and he slept with whores</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he burned inside with a hatred deep For the man who caused the south to weep</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Young Abe Lincoln wasn't young no more Tired old man when he won the war</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he dreamed at night of his death by the hands Of the bitter world and a faceless man</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he saw his body in a ghastly dream Draped in black while his widow screamed</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Two silver dollars on his eyelids lay Abraham Lincoln has died today</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they said there were five and they said there were ten Some say there was never more than just one man</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Who would smile to see Mr. Lincoln dead In the name of God and Dixie, in the name of God and Dixie Land</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John Wilkes Booth and his band of men They'd failed before but </a:t>
            </a:r>
            <a:r>
              <a:rPr kumimoji="0" lang="en-US" altLang="en-US" sz="1400" i="0" u="none" strike="noStrike" cap="none" normalizeH="0" baseline="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would not again</a:t>
            </a: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When Good Friday dawned with a fickle sun Then Booth declared the day had come</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the word was passed and the guns were brought Down to Mary Surratt's boarding house</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Sealed in a note, Booth named just four But would the gallows sway with many more?</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And they said there were five and they said there were ten Some say there was never more than just one man</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Who would smile to see Mr. Lincoln dead In the name of God and Dixie, in the name of God and Dixie Land</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John Wilkes Booth went to his grave With a bullet in his neck and a broken leg</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A patriot and his fantasy Of redemption, grace and bravery And those who were hanged and those who spent</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Their lives behind a jailer's fence Only Booth could have proved them free</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Of the taint of the conspiracy For they said there were five and they said there were ten</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Some said there was never more than just one man Who would smile to see Mr. Lincoln dead</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In the name of God and Dixie, in the name of God and Dixie Land</a:t>
            </a:r>
            <a:b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br>
            <a:r>
              <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latin typeface="proxnov-reg" charset="0"/>
                <a:ea typeface="Times New Roman" panose="02020603050405020304" pitchFamily="18" charset="0"/>
                <a:cs typeface="Arial" panose="020B0604020202020204" pitchFamily="34" charset="0"/>
              </a:rPr>
              <a:t>In the name of God and Dixie, in the name of God and Dixie Land</a:t>
            </a:r>
            <a:endParaRPr kumimoji="0" lang="en-US" altLang="en-US" sz="1400" i="0" u="none" strike="noStrike" cap="none" normalizeH="0" baseline="0" dirty="0" smtClean="0">
              <a:ln>
                <a:noFill/>
              </a:ln>
              <a:solidFill>
                <a:schemeClr val="tx2"/>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smtClean="0">
                <a:ln>
                  <a:noFill/>
                </a:ln>
                <a:solidFill>
                  <a:srgbClr val="000000"/>
                </a:solidFill>
                <a:effectLst/>
                <a:latin typeface="proxnov-sbold" charset="0"/>
                <a:ea typeface="Times New Roman" panose="02020603050405020304" pitchFamily="18" charset="0"/>
                <a:cs typeface="Arial" panose="020B0604020202020204" pitchFamily="34" charset="0"/>
              </a:rPr>
              <a:t>Songwriters</a:t>
            </a:r>
            <a:r>
              <a:rPr kumimoji="0" lang="en-US" altLang="en-US" sz="1200" b="0" i="0" u="none" strike="noStrike" cap="none" normalizeH="0" baseline="0" dirty="0" smtClean="0">
                <a:ln>
                  <a:noFill/>
                </a:ln>
                <a:solidFill>
                  <a:srgbClr val="000000"/>
                </a:solidFill>
                <a:effectLst/>
                <a:latin typeface="proxnov-reg" charset="0"/>
                <a:ea typeface="Times New Roman" panose="02020603050405020304" pitchFamily="18" charset="0"/>
                <a:cs typeface="Arial" panose="020B0604020202020204" pitchFamily="34" charset="0"/>
              </a:rPr>
              <a:t/>
            </a:r>
            <a:br>
              <a:rPr kumimoji="0" lang="en-US" altLang="en-US" sz="1200" b="0" i="0" u="none" strike="noStrike" cap="none" normalizeH="0" baseline="0" dirty="0" smtClean="0">
                <a:ln>
                  <a:noFill/>
                </a:ln>
                <a:solidFill>
                  <a:srgbClr val="000000"/>
                </a:solidFill>
                <a:effectLst/>
                <a:latin typeface="proxnov-reg" charset="0"/>
                <a:ea typeface="Times New Roman" panose="02020603050405020304" pitchFamily="18" charset="0"/>
                <a:cs typeface="Arial" panose="020B0604020202020204" pitchFamily="34" charset="0"/>
              </a:rPr>
            </a:br>
            <a:r>
              <a:rPr kumimoji="0" lang="en-US" altLang="en-US" sz="1200" b="0" i="0" u="none" strike="noStrike" cap="none" normalizeH="0" baseline="0" dirty="0" smtClean="0">
                <a:ln>
                  <a:noFill/>
                </a:ln>
                <a:solidFill>
                  <a:srgbClr val="000000"/>
                </a:solidFill>
                <a:effectLst/>
                <a:latin typeface="proxnov-reg" charset="0"/>
                <a:ea typeface="Times New Roman" panose="02020603050405020304" pitchFamily="18" charset="0"/>
                <a:cs typeface="Arial" panose="020B0604020202020204" pitchFamily="34" charset="0"/>
              </a:rPr>
              <a:t>Carpenter, Mary Chapin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96393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rmAutofit fontScale="92500" lnSpcReduction="20000"/>
          </a:bodyPr>
          <a:lstStyle/>
          <a:p>
            <a:r>
              <a:rPr lang="en-US" dirty="0" smtClean="0">
                <a:solidFill>
                  <a:srgbClr val="000099"/>
                </a:solidFill>
                <a:effectLst>
                  <a:outerShdw blurRad="38100" dist="38100" dir="2700000" algn="tl">
                    <a:srgbClr val="000000">
                      <a:alpha val="43137"/>
                    </a:srgbClr>
                  </a:outerShdw>
                </a:effectLst>
              </a:rPr>
              <a:t>Lincoln</a:t>
            </a:r>
            <a:r>
              <a:rPr lang="en-US" dirty="0" smtClean="0"/>
              <a:t>, only days before, had sat in </a:t>
            </a:r>
            <a:r>
              <a:rPr lang="en-US" dirty="0" smtClean="0">
                <a:solidFill>
                  <a:srgbClr val="C00000"/>
                </a:solidFill>
                <a:effectLst>
                  <a:outerShdw blurRad="38100" dist="38100" dir="2700000" algn="tl">
                    <a:srgbClr val="000000">
                      <a:alpha val="43137"/>
                    </a:srgbClr>
                  </a:outerShdw>
                </a:effectLst>
              </a:rPr>
              <a:t>Jefferson Davis’ </a:t>
            </a:r>
            <a:r>
              <a:rPr lang="en-US" dirty="0" smtClean="0"/>
              <a:t>presidential chair in his Richmond office  </a:t>
            </a:r>
          </a:p>
          <a:p>
            <a:r>
              <a:rPr lang="en-US" dirty="0" smtClean="0"/>
              <a:t>Allegedly part of a large conspiracy to assassinate Vice President </a:t>
            </a:r>
            <a:r>
              <a:rPr lang="en-US" dirty="0" smtClean="0">
                <a:solidFill>
                  <a:srgbClr val="000099"/>
                </a:solidFill>
                <a:effectLst>
                  <a:outerShdw blurRad="38100" dist="38100" dir="2700000" algn="tl">
                    <a:srgbClr val="000000">
                      <a:alpha val="43137"/>
                    </a:srgbClr>
                  </a:outerShdw>
                </a:effectLst>
              </a:rPr>
              <a:t>Andrew Johnson, Asst. Secretary of State William Seward</a:t>
            </a:r>
            <a:r>
              <a:rPr lang="en-US" dirty="0" smtClean="0"/>
              <a:t> and </a:t>
            </a:r>
            <a:r>
              <a:rPr lang="en-US" dirty="0" smtClean="0">
                <a:solidFill>
                  <a:srgbClr val="000099"/>
                </a:solidFill>
                <a:effectLst>
                  <a:outerShdw blurRad="38100" dist="38100" dir="2700000" algn="tl">
                    <a:srgbClr val="000000">
                      <a:alpha val="43137"/>
                    </a:srgbClr>
                  </a:outerShdw>
                </a:effectLst>
              </a:rPr>
              <a:t>U.S. Grant</a:t>
            </a:r>
          </a:p>
          <a:p>
            <a:r>
              <a:rPr lang="en-US" dirty="0" smtClean="0"/>
              <a:t>Occurred at Ford’s Theatre in Washington, D.C. during the play “Our American Cousin”.</a:t>
            </a:r>
          </a:p>
          <a:p>
            <a:r>
              <a:rPr lang="en-US" dirty="0" smtClean="0"/>
              <a:t>Assassin was </a:t>
            </a:r>
            <a:r>
              <a:rPr lang="en-US" dirty="0" smtClean="0">
                <a:solidFill>
                  <a:srgbClr val="C00000"/>
                </a:solidFill>
                <a:effectLst>
                  <a:outerShdw blurRad="38100" dist="38100" dir="2700000" algn="tl">
                    <a:srgbClr val="000000">
                      <a:alpha val="43137"/>
                    </a:srgbClr>
                  </a:outerShdw>
                </a:effectLst>
              </a:rPr>
              <a:t>John Wilkes Booth</a:t>
            </a:r>
            <a:r>
              <a:rPr lang="en-US" dirty="0" smtClean="0"/>
              <a:t>, an actor. </a:t>
            </a:r>
            <a:r>
              <a:rPr lang="en-US" dirty="0"/>
              <a:t> </a:t>
            </a:r>
            <a:r>
              <a:rPr lang="en-US" dirty="0" smtClean="0">
                <a:solidFill>
                  <a:srgbClr val="C00000"/>
                </a:solidFill>
                <a:effectLst>
                  <a:outerShdw blurRad="38100" dist="38100" dir="2700000" algn="tl">
                    <a:srgbClr val="000000">
                      <a:alpha val="43137"/>
                    </a:srgbClr>
                  </a:outerShdw>
                </a:effectLst>
              </a:rPr>
              <a:t>Booth</a:t>
            </a:r>
            <a:r>
              <a:rPr lang="en-US" dirty="0" smtClean="0"/>
              <a:t> was shot and killed by a soldier, </a:t>
            </a:r>
            <a:r>
              <a:rPr lang="en-US" dirty="0" smtClean="0">
                <a:solidFill>
                  <a:srgbClr val="000099"/>
                </a:solidFill>
                <a:effectLst>
                  <a:outerShdw blurRad="38100" dist="38100" dir="2700000" algn="tl">
                    <a:srgbClr val="000000">
                      <a:alpha val="43137"/>
                    </a:srgbClr>
                  </a:outerShdw>
                </a:effectLst>
              </a:rPr>
              <a:t>Boston Corbett</a:t>
            </a:r>
            <a:r>
              <a:rPr lang="en-US" dirty="0" smtClean="0"/>
              <a:t>, as he exited the barn where he had been surrounded.</a:t>
            </a:r>
          </a:p>
          <a:p>
            <a:r>
              <a:rPr lang="en-US" dirty="0" smtClean="0"/>
              <a:t>Conspirators who were also tried included </a:t>
            </a:r>
            <a:r>
              <a:rPr lang="en-US" dirty="0" smtClean="0">
                <a:solidFill>
                  <a:srgbClr val="C00000"/>
                </a:solidFill>
                <a:effectLst>
                  <a:outerShdw blurRad="38100" dist="38100" dir="2700000" algn="tl">
                    <a:srgbClr val="000000">
                      <a:alpha val="43137"/>
                    </a:srgbClr>
                  </a:outerShdw>
                </a:effectLst>
              </a:rPr>
              <a:t>Mary Surratt, George </a:t>
            </a:r>
            <a:r>
              <a:rPr lang="en-US" dirty="0" err="1" smtClean="0">
                <a:solidFill>
                  <a:srgbClr val="C00000"/>
                </a:solidFill>
                <a:effectLst>
                  <a:outerShdw blurRad="38100" dist="38100" dir="2700000" algn="tl">
                    <a:srgbClr val="000000">
                      <a:alpha val="43137"/>
                    </a:srgbClr>
                  </a:outerShdw>
                </a:effectLst>
              </a:rPr>
              <a:t>Atzerodt</a:t>
            </a:r>
            <a:r>
              <a:rPr lang="en-US" dirty="0" smtClean="0">
                <a:solidFill>
                  <a:srgbClr val="C00000"/>
                </a:solidFill>
                <a:effectLst>
                  <a:outerShdw blurRad="38100" dist="38100" dir="2700000" algn="tl">
                    <a:srgbClr val="000000">
                      <a:alpha val="43137"/>
                    </a:srgbClr>
                  </a:outerShdw>
                </a:effectLst>
              </a:rPr>
              <a:t>, Lewis Powell, Dr. Samuel </a:t>
            </a:r>
            <a:r>
              <a:rPr lang="en-US" dirty="0" err="1" smtClean="0">
                <a:solidFill>
                  <a:srgbClr val="C00000"/>
                </a:solidFill>
                <a:effectLst>
                  <a:outerShdw blurRad="38100" dist="38100" dir="2700000" algn="tl">
                    <a:srgbClr val="000000">
                      <a:alpha val="43137"/>
                    </a:srgbClr>
                  </a:outerShdw>
                </a:effectLst>
              </a:rPr>
              <a:t>Mudd</a:t>
            </a:r>
            <a:r>
              <a:rPr lang="en-US" dirty="0" smtClean="0">
                <a:solidFill>
                  <a:srgbClr val="C00000"/>
                </a:solidFill>
                <a:effectLst>
                  <a:outerShdw blurRad="38100" dist="38100" dir="2700000" algn="tl">
                    <a:srgbClr val="000000">
                      <a:alpha val="43137"/>
                    </a:srgbClr>
                  </a:outerShdw>
                </a:effectLst>
              </a:rPr>
              <a:t>, Samuel Arnold, Edmund Spangler, David </a:t>
            </a:r>
            <a:r>
              <a:rPr lang="en-US" dirty="0" err="1" smtClean="0">
                <a:solidFill>
                  <a:srgbClr val="C00000"/>
                </a:solidFill>
                <a:effectLst>
                  <a:outerShdw blurRad="38100" dist="38100" dir="2700000" algn="tl">
                    <a:srgbClr val="000000">
                      <a:alpha val="43137"/>
                    </a:srgbClr>
                  </a:outerShdw>
                </a:effectLst>
              </a:rPr>
              <a:t>Herold</a:t>
            </a:r>
            <a:r>
              <a:rPr lang="en-US" dirty="0" smtClean="0">
                <a:solidFill>
                  <a:srgbClr val="C00000"/>
                </a:solidFill>
                <a:effectLst>
                  <a:outerShdw blurRad="38100" dist="38100" dir="2700000" algn="tl">
                    <a:srgbClr val="000000">
                      <a:alpha val="43137"/>
                    </a:srgbClr>
                  </a:outerShdw>
                </a:effectLst>
              </a:rPr>
              <a:t>,</a:t>
            </a:r>
            <a:r>
              <a:rPr lang="en-US" dirty="0" smtClean="0"/>
              <a:t> and </a:t>
            </a:r>
            <a:r>
              <a:rPr lang="en-US" dirty="0" smtClean="0">
                <a:solidFill>
                  <a:srgbClr val="C00000"/>
                </a:solidFill>
                <a:effectLst>
                  <a:outerShdw blurRad="38100" dist="38100" dir="2700000" algn="tl">
                    <a:srgbClr val="000000">
                      <a:alpha val="43137"/>
                    </a:srgbClr>
                  </a:outerShdw>
                </a:effectLst>
              </a:rPr>
              <a:t>Michael </a:t>
            </a:r>
            <a:r>
              <a:rPr lang="en-US" dirty="0" err="1" smtClean="0">
                <a:solidFill>
                  <a:srgbClr val="C00000"/>
                </a:solidFill>
                <a:effectLst>
                  <a:outerShdw blurRad="38100" dist="38100" dir="2700000" algn="tl">
                    <a:srgbClr val="000000">
                      <a:alpha val="43137"/>
                    </a:srgbClr>
                  </a:outerShdw>
                </a:effectLst>
              </a:rPr>
              <a:t>O’Laughlen</a:t>
            </a:r>
            <a:endParaRPr lang="en-US" dirty="0" smtClean="0">
              <a:solidFill>
                <a:srgbClr val="C00000"/>
              </a:solidFill>
              <a:effectLst>
                <a:outerShdw blurRad="38100" dist="38100" dir="2700000" algn="tl">
                  <a:srgbClr val="000000">
                    <a:alpha val="43137"/>
                  </a:srgbClr>
                </a:outerShdw>
              </a:effectLst>
            </a:endParaRPr>
          </a:p>
          <a:p>
            <a:r>
              <a:rPr lang="en-US" dirty="0" smtClean="0"/>
              <a:t>4 were </a:t>
            </a:r>
            <a:r>
              <a:rPr lang="en-US" b="1" dirty="0" smtClean="0">
                <a:solidFill>
                  <a:srgbClr val="FFFF00"/>
                </a:solidFill>
                <a:effectLst>
                  <a:outerShdw blurRad="38100" dist="38100" dir="2700000" algn="tl">
                    <a:srgbClr val="000000">
                      <a:alpha val="43137"/>
                    </a:srgbClr>
                  </a:outerShdw>
                </a:effectLst>
              </a:rPr>
              <a:t>hanged</a:t>
            </a:r>
            <a:r>
              <a:rPr lang="en-US" dirty="0" smtClean="0"/>
              <a:t> – Surratt (first woman ever executed in America), Powell, </a:t>
            </a:r>
            <a:r>
              <a:rPr lang="en-US" dirty="0" err="1" smtClean="0"/>
              <a:t>Atzerodt</a:t>
            </a:r>
            <a:r>
              <a:rPr lang="en-US" dirty="0" smtClean="0"/>
              <a:t>, </a:t>
            </a:r>
            <a:r>
              <a:rPr lang="en-US" dirty="0" err="1" smtClean="0"/>
              <a:t>Herold</a:t>
            </a:r>
            <a:r>
              <a:rPr lang="en-US" dirty="0" smtClean="0"/>
              <a:t> – the rest were all found guilty</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solidFill>
                  <a:srgbClr val="000099"/>
                </a:solidFill>
                <a:effectLst>
                  <a:outerShdw blurRad="38100" dist="38100" dir="2700000" algn="tl">
                    <a:srgbClr val="000000">
                      <a:alpha val="43137"/>
                    </a:srgbClr>
                  </a:outerShdw>
                </a:effectLst>
              </a:rPr>
              <a:t>Lincoln’s Assassination – 4/15/1865</a:t>
            </a:r>
            <a:endParaRPr lang="en-US"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04713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John Surratt (Mary’s son) escaped overseas and upon his return he was tried in a CIVILIAN COURT for his role in the murder conspiracy of Lincoln.</a:t>
            </a:r>
          </a:p>
          <a:p>
            <a:r>
              <a:rPr lang="en-US" dirty="0" smtClean="0"/>
              <a:t>Statute of limitations had expired on kidnapping – he was released on $</a:t>
            </a:r>
            <a:r>
              <a:rPr lang="en-US" smtClean="0"/>
              <a:t>25,000 bail.  </a:t>
            </a:r>
          </a:p>
          <a:p>
            <a:endParaRPr lang="en-US" dirty="0"/>
          </a:p>
        </p:txBody>
      </p:sp>
      <p:sp>
        <p:nvSpPr>
          <p:cNvPr id="3" name="Title 2"/>
          <p:cNvSpPr>
            <a:spLocks noGrp="1"/>
          </p:cNvSpPr>
          <p:nvPr>
            <p:ph type="title"/>
          </p:nvPr>
        </p:nvSpPr>
        <p:spPr>
          <a:xfrm>
            <a:off x="457200" y="304800"/>
            <a:ext cx="8229600" cy="1066800"/>
          </a:xfrm>
        </p:spPr>
        <p:txBody>
          <a:bodyPr/>
          <a:lstStyle/>
          <a:p>
            <a:r>
              <a:rPr lang="en-US" dirty="0" smtClean="0">
                <a:solidFill>
                  <a:srgbClr val="C00000"/>
                </a:solidFill>
                <a:effectLst>
                  <a:outerShdw blurRad="38100" dist="38100" dir="2700000" algn="tl">
                    <a:srgbClr val="000000">
                      <a:alpha val="43137"/>
                    </a:srgbClr>
                  </a:outerShdw>
                </a:effectLst>
              </a:rPr>
              <a:t>The “one” who got away…..</a:t>
            </a: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80034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371600"/>
            <a:ext cx="6394938" cy="5195888"/>
          </a:xfrm>
        </p:spPr>
      </p:pic>
      <p:sp>
        <p:nvSpPr>
          <p:cNvPr id="3" name="Title 2"/>
          <p:cNvSpPr>
            <a:spLocks noGrp="1"/>
          </p:cNvSpPr>
          <p:nvPr>
            <p:ph type="title"/>
          </p:nvPr>
        </p:nvSpPr>
        <p:spPr/>
        <p:txBody>
          <a:bodyPr/>
          <a:lstStyle/>
          <a:p>
            <a:r>
              <a:rPr lang="en-US" dirty="0" smtClean="0"/>
              <a:t>Execution of Lincoln Conspirators</a:t>
            </a:r>
            <a:endParaRPr lang="en-US" dirty="0"/>
          </a:p>
        </p:txBody>
      </p:sp>
    </p:spTree>
    <p:extLst>
      <p:ext uri="{BB962C8B-B14F-4D97-AF65-F5344CB8AC3E}">
        <p14:creationId xmlns:p14="http://schemas.microsoft.com/office/powerpoint/2010/main" val="23722525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Lincoln’s assassination proved to be disastrous for the </a:t>
            </a:r>
            <a:r>
              <a:rPr lang="en-US" dirty="0" smtClean="0">
                <a:solidFill>
                  <a:srgbClr val="C00000"/>
                </a:solidFill>
                <a:effectLst>
                  <a:outerShdw blurRad="38100" dist="38100" dir="2700000" algn="tl">
                    <a:srgbClr val="000000">
                      <a:alpha val="43137"/>
                    </a:srgbClr>
                  </a:outerShdw>
                </a:effectLst>
              </a:rPr>
              <a:t>South</a:t>
            </a:r>
            <a:r>
              <a:rPr lang="en-US" dirty="0" smtClean="0"/>
              <a:t> – “with malice toward none, with charity for all”</a:t>
            </a:r>
          </a:p>
          <a:p>
            <a:r>
              <a:rPr lang="en-US" dirty="0" smtClean="0"/>
              <a:t>Lincoln wanted to welcome the South back into the </a:t>
            </a:r>
            <a:r>
              <a:rPr lang="en-US" dirty="0" smtClean="0">
                <a:solidFill>
                  <a:srgbClr val="000099"/>
                </a:solidFill>
                <a:effectLst>
                  <a:outerShdw blurRad="38100" dist="38100" dir="2700000" algn="tl">
                    <a:srgbClr val="000000">
                      <a:alpha val="43137"/>
                    </a:srgbClr>
                  </a:outerShdw>
                </a:effectLst>
              </a:rPr>
              <a:t>Union</a:t>
            </a:r>
            <a:r>
              <a:rPr lang="en-US" dirty="0" smtClean="0"/>
              <a:t> with open arms.</a:t>
            </a:r>
          </a:p>
          <a:p>
            <a:r>
              <a:rPr lang="en-US" dirty="0" smtClean="0"/>
              <a:t>Upon his assassination, the </a:t>
            </a:r>
            <a:r>
              <a:rPr lang="en-US" dirty="0" smtClean="0">
                <a:solidFill>
                  <a:srgbClr val="000099"/>
                </a:solidFill>
                <a:effectLst>
                  <a:outerShdw blurRad="38100" dist="38100" dir="2700000" algn="tl">
                    <a:srgbClr val="000000">
                      <a:alpha val="43137"/>
                    </a:srgbClr>
                  </a:outerShdw>
                </a:effectLst>
              </a:rPr>
              <a:t>Radical Republicans </a:t>
            </a:r>
            <a:r>
              <a:rPr lang="en-US" dirty="0" smtClean="0"/>
              <a:t>gained the power to implement their Reconstruction plan, which was aimed at PUNISHING THE </a:t>
            </a:r>
            <a:r>
              <a:rPr lang="en-US" dirty="0" smtClean="0">
                <a:solidFill>
                  <a:srgbClr val="C00000"/>
                </a:solidFill>
                <a:effectLst>
                  <a:outerShdw blurRad="38100" dist="38100" dir="2700000" algn="tl">
                    <a:srgbClr val="000000">
                      <a:alpha val="43137"/>
                    </a:srgbClr>
                  </a:outerShdw>
                </a:effectLst>
              </a:rPr>
              <a:t>SOUTH</a:t>
            </a:r>
            <a:r>
              <a:rPr lang="en-US" dirty="0" smtClean="0"/>
              <a:t>!!</a:t>
            </a:r>
            <a:endParaRPr lang="en-US" dirty="0"/>
          </a:p>
        </p:txBody>
      </p:sp>
      <p:sp>
        <p:nvSpPr>
          <p:cNvPr id="3" name="Title 2"/>
          <p:cNvSpPr>
            <a:spLocks noGrp="1"/>
          </p:cNvSpPr>
          <p:nvPr>
            <p:ph type="title"/>
          </p:nvPr>
        </p:nvSpPr>
        <p:spPr/>
        <p:txBody>
          <a:bodyPr/>
          <a:lstStyle/>
          <a:p>
            <a:r>
              <a:rPr lang="en-US" dirty="0" smtClean="0"/>
              <a:t>Aftermath	</a:t>
            </a:r>
            <a:endParaRPr lang="en-US" dirty="0"/>
          </a:p>
        </p:txBody>
      </p:sp>
    </p:spTree>
    <p:extLst>
      <p:ext uri="{BB962C8B-B14F-4D97-AF65-F5344CB8AC3E}">
        <p14:creationId xmlns:p14="http://schemas.microsoft.com/office/powerpoint/2010/main" val="2878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0099"/>
                </a:solidFill>
              </a:rPr>
              <a:t>Union “Anaconda Plan” </a:t>
            </a:r>
            <a:endParaRPr lang="en-US" dirty="0">
              <a:solidFill>
                <a:srgbClr val="000099"/>
              </a:solidFill>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7200" y="1371600"/>
            <a:ext cx="4572000" cy="4876800"/>
          </a:xfrm>
        </p:spPr>
      </p:pic>
      <p:sp>
        <p:nvSpPr>
          <p:cNvPr id="5" name="Content Placeholder 4"/>
          <p:cNvSpPr>
            <a:spLocks noGrp="1"/>
          </p:cNvSpPr>
          <p:nvPr>
            <p:ph sz="half" idx="2"/>
          </p:nvPr>
        </p:nvSpPr>
        <p:spPr>
          <a:xfrm>
            <a:off x="381000" y="1447800"/>
            <a:ext cx="4059936" cy="4953000"/>
          </a:xfrm>
        </p:spPr>
        <p:txBody>
          <a:bodyPr/>
          <a:lstStyle/>
          <a:p>
            <a:r>
              <a:rPr lang="en-US" dirty="0" smtClean="0"/>
              <a:t>3 pronged Union attack to defeat the Confederacy</a:t>
            </a:r>
          </a:p>
          <a:p>
            <a:pPr lvl="1"/>
            <a:r>
              <a:rPr lang="en-US" dirty="0" smtClean="0"/>
              <a:t>Blockade the Coastline</a:t>
            </a:r>
          </a:p>
          <a:p>
            <a:pPr lvl="1"/>
            <a:r>
              <a:rPr lang="en-US" dirty="0" smtClean="0"/>
              <a:t>Divide the Confederacy</a:t>
            </a:r>
          </a:p>
          <a:p>
            <a:pPr lvl="1"/>
            <a:r>
              <a:rPr lang="en-US" dirty="0" smtClean="0"/>
              <a:t>Capture the Capital (Richmond)</a:t>
            </a:r>
            <a:endParaRPr lang="en-US" dirty="0"/>
          </a:p>
        </p:txBody>
      </p:sp>
    </p:spTree>
    <p:extLst>
      <p:ext uri="{BB962C8B-B14F-4D97-AF65-F5344CB8AC3E}">
        <p14:creationId xmlns:p14="http://schemas.microsoft.com/office/powerpoint/2010/main" val="20442196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914401"/>
            <a:ext cx="4040188" cy="533400"/>
          </a:xfrm>
        </p:spPr>
        <p:txBody>
          <a:bodyPr/>
          <a:lstStyle/>
          <a:p>
            <a:r>
              <a:rPr lang="en-US" dirty="0" smtClean="0">
                <a:solidFill>
                  <a:srgbClr val="C00000"/>
                </a:solidFill>
              </a:rPr>
              <a:t>Confederacy - Davis</a:t>
            </a:r>
            <a:endParaRPr lang="en-US" dirty="0">
              <a:solidFill>
                <a:srgbClr val="C00000"/>
              </a:solidFill>
            </a:endParaRPr>
          </a:p>
        </p:txBody>
      </p:sp>
      <p:sp>
        <p:nvSpPr>
          <p:cNvPr id="8" name="Content Placeholder 7"/>
          <p:cNvSpPr>
            <a:spLocks noGrp="1"/>
          </p:cNvSpPr>
          <p:nvPr>
            <p:ph sz="half" idx="2"/>
          </p:nvPr>
        </p:nvSpPr>
        <p:spPr>
          <a:xfrm>
            <a:off x="457200" y="1524000"/>
            <a:ext cx="4038600" cy="4591528"/>
          </a:xfrm>
        </p:spPr>
        <p:txBody>
          <a:bodyPr/>
          <a:lstStyle/>
          <a:p>
            <a:endParaRPr lang="en-US" dirty="0"/>
          </a:p>
        </p:txBody>
      </p:sp>
      <p:sp>
        <p:nvSpPr>
          <p:cNvPr id="10" name="Content Placeholder 9"/>
          <p:cNvSpPr>
            <a:spLocks noGrp="1"/>
          </p:cNvSpPr>
          <p:nvPr>
            <p:ph sz="quarter" idx="4"/>
          </p:nvPr>
        </p:nvSpPr>
        <p:spPr>
          <a:xfrm>
            <a:off x="4649788" y="1524000"/>
            <a:ext cx="4038600" cy="4591528"/>
          </a:xfrm>
        </p:spPr>
        <p:txBody>
          <a:bodyPr/>
          <a:lstStyle/>
          <a:p>
            <a:endParaRPr lang="en-US" dirty="0"/>
          </a:p>
        </p:txBody>
      </p:sp>
      <p:sp>
        <p:nvSpPr>
          <p:cNvPr id="5" name="Title 4"/>
          <p:cNvSpPr>
            <a:spLocks noGrp="1"/>
          </p:cNvSpPr>
          <p:nvPr>
            <p:ph type="title"/>
          </p:nvPr>
        </p:nvSpPr>
        <p:spPr>
          <a:xfrm>
            <a:off x="457200" y="155448"/>
            <a:ext cx="8229600" cy="758952"/>
          </a:xfrm>
        </p:spPr>
        <p:txBody>
          <a:bodyPr/>
          <a:lstStyle/>
          <a:p>
            <a:pPr algn="ctr"/>
            <a:r>
              <a:rPr lang="en-US" dirty="0" smtClean="0"/>
              <a:t>Political Leaders</a:t>
            </a:r>
            <a:endParaRPr lang="en-US" dirty="0"/>
          </a:p>
        </p:txBody>
      </p:sp>
      <p:sp>
        <p:nvSpPr>
          <p:cNvPr id="9" name="Text Placeholder 8"/>
          <p:cNvSpPr>
            <a:spLocks noGrp="1"/>
          </p:cNvSpPr>
          <p:nvPr>
            <p:ph type="body" idx="3"/>
          </p:nvPr>
        </p:nvSpPr>
        <p:spPr>
          <a:xfrm>
            <a:off x="4648200" y="914400"/>
            <a:ext cx="4040188" cy="533400"/>
          </a:xfrm>
        </p:spPr>
        <p:txBody>
          <a:bodyPr/>
          <a:lstStyle/>
          <a:p>
            <a:r>
              <a:rPr lang="en-US" dirty="0" smtClean="0">
                <a:solidFill>
                  <a:srgbClr val="000099"/>
                </a:solidFill>
              </a:rPr>
              <a:t>Union - Lincoln</a:t>
            </a:r>
            <a:endParaRPr lang="en-US" dirty="0">
              <a:solidFill>
                <a:srgbClr val="000099"/>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6345"/>
            <a:ext cx="373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733800" cy="431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41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838200"/>
            <a:ext cx="4040188" cy="762000"/>
          </a:xfrm>
        </p:spPr>
        <p:txBody>
          <a:bodyPr/>
          <a:lstStyle/>
          <a:p>
            <a:r>
              <a:rPr lang="en-US" dirty="0" smtClean="0">
                <a:solidFill>
                  <a:srgbClr val="C00000"/>
                </a:solidFill>
              </a:rPr>
              <a:t>Confederacy</a:t>
            </a:r>
            <a:endParaRPr lang="en-US" dirty="0">
              <a:solidFill>
                <a:srgbClr val="C00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1676399"/>
            <a:ext cx="3581400" cy="4854507"/>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76800" y="1676400"/>
            <a:ext cx="3429000" cy="4800600"/>
          </a:xfrm>
        </p:spPr>
      </p:pic>
      <p:sp>
        <p:nvSpPr>
          <p:cNvPr id="5" name="Title 4"/>
          <p:cNvSpPr>
            <a:spLocks noGrp="1"/>
          </p:cNvSpPr>
          <p:nvPr>
            <p:ph type="title"/>
          </p:nvPr>
        </p:nvSpPr>
        <p:spPr>
          <a:xfrm>
            <a:off x="457200" y="155448"/>
            <a:ext cx="8229600" cy="758952"/>
          </a:xfrm>
        </p:spPr>
        <p:txBody>
          <a:bodyPr/>
          <a:lstStyle/>
          <a:p>
            <a:pPr algn="ctr"/>
            <a:r>
              <a:rPr lang="en-US" dirty="0" smtClean="0"/>
              <a:t>Military Leaders</a:t>
            </a:r>
            <a:endParaRPr lang="en-US" dirty="0"/>
          </a:p>
        </p:txBody>
      </p:sp>
      <p:sp>
        <p:nvSpPr>
          <p:cNvPr id="6" name="Text Placeholder 5"/>
          <p:cNvSpPr>
            <a:spLocks noGrp="1"/>
          </p:cNvSpPr>
          <p:nvPr>
            <p:ph type="body" idx="3"/>
          </p:nvPr>
        </p:nvSpPr>
        <p:spPr>
          <a:xfrm>
            <a:off x="4648200" y="838200"/>
            <a:ext cx="4040188" cy="762000"/>
          </a:xfrm>
        </p:spPr>
        <p:txBody>
          <a:bodyPr/>
          <a:lstStyle/>
          <a:p>
            <a:r>
              <a:rPr lang="en-US" dirty="0" smtClean="0">
                <a:solidFill>
                  <a:srgbClr val="000099"/>
                </a:solidFill>
              </a:rPr>
              <a:t>Union</a:t>
            </a:r>
            <a:endParaRPr lang="en-US" dirty="0">
              <a:solidFill>
                <a:srgbClr val="000099"/>
              </a:solidFill>
            </a:endParaRPr>
          </a:p>
        </p:txBody>
      </p:sp>
    </p:spTree>
    <p:extLst>
      <p:ext uri="{BB962C8B-B14F-4D97-AF65-F5344CB8AC3E}">
        <p14:creationId xmlns:p14="http://schemas.microsoft.com/office/powerpoint/2010/main" val="41790370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59135</TotalTime>
  <Words>4896</Words>
  <Application>Microsoft Macintosh PowerPoint</Application>
  <PresentationFormat>On-screen Show (4:3)</PresentationFormat>
  <Paragraphs>363</Paragraphs>
  <Slides>65</Slides>
  <Notes>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Paper</vt:lpstr>
      <vt:lpstr>.</vt:lpstr>
      <vt:lpstr>Bell Ringer Bibliotherapy Lesson</vt:lpstr>
      <vt:lpstr>Long Term Causes</vt:lpstr>
      <vt:lpstr>Advantages of the Confederacy</vt:lpstr>
      <vt:lpstr>Advantages of the Union</vt:lpstr>
      <vt:lpstr>1860 – CRITTENDEN COMPROMISE</vt:lpstr>
      <vt:lpstr>Union “Anaconda Plan” </vt:lpstr>
      <vt:lpstr>Political Leaders</vt:lpstr>
      <vt:lpstr>Military Leaders</vt:lpstr>
      <vt:lpstr>1861 – (April 12) Ft. Sumter, SC   </vt:lpstr>
      <vt:lpstr>Sumter Dilemma </vt:lpstr>
      <vt:lpstr>Fort Monroe, VA</vt:lpstr>
      <vt:lpstr>Confiscation Act</vt:lpstr>
      <vt:lpstr>PowerPoint Presentation</vt:lpstr>
      <vt:lpstr>Bell Ringer 4/17/2017</vt:lpstr>
      <vt:lpstr>1861 – 1st Battle of Bull Run – Manassas, VA</vt:lpstr>
      <vt:lpstr>PowerPoint Presentation</vt:lpstr>
      <vt:lpstr>1861 – 1st Battle of Bull Run</vt:lpstr>
      <vt:lpstr>PowerPoint Presentation</vt:lpstr>
      <vt:lpstr>TWO BROTHERS SONG ANALYSIS</vt:lpstr>
      <vt:lpstr>PowerPoint Presentation</vt:lpstr>
      <vt:lpstr>1862 – Peninsula Campaign</vt:lpstr>
      <vt:lpstr>1862 – USS Monitor v. CSS Virginia (MERRIMACK) –Battle of Hampton Roads, VA</vt:lpstr>
      <vt:lpstr>Monitor vs. Merrimack </vt:lpstr>
      <vt:lpstr>Monitor and Virginia </vt:lpstr>
      <vt:lpstr>1862 – Battle of Antietam Creek, MD</vt:lpstr>
      <vt:lpstr>PowerPoint Presentation</vt:lpstr>
      <vt:lpstr>Battle of Antietam (Sharpsburg)</vt:lpstr>
      <vt:lpstr>Emancipation Proclamation</vt:lpstr>
      <vt:lpstr>54th Massachusetts Regiment</vt:lpstr>
      <vt:lpstr>PowerPoint Presentation</vt:lpstr>
      <vt:lpstr>First SC Volunteer Regiment</vt:lpstr>
      <vt:lpstr>MILITIA ACT OF 1862</vt:lpstr>
      <vt:lpstr>Congress</vt:lpstr>
      <vt:lpstr>Civil War in the Western Theater - 1862</vt:lpstr>
      <vt:lpstr>Battle of Shiloh (Pittsburg Landing), TN April 1862</vt:lpstr>
      <vt:lpstr>“Lost Opportunity” of the Confederacy</vt:lpstr>
      <vt:lpstr>PowerPoint Presentation</vt:lpstr>
      <vt:lpstr>Conscription – Military Draft Act - 1863</vt:lpstr>
      <vt:lpstr>Battle of Chancellorsville, VA –  April – May 1863</vt:lpstr>
      <vt:lpstr>Lee’s “Perfect Battle”</vt:lpstr>
      <vt:lpstr>JULY 1863</vt:lpstr>
      <vt:lpstr>Vicksburg, MS (Siege)</vt:lpstr>
      <vt:lpstr>July 1863</vt:lpstr>
      <vt:lpstr>Gettysburg, PA</vt:lpstr>
      <vt:lpstr>Gettysburg – DAY 3</vt:lpstr>
      <vt:lpstr>1864  Change in Union Strategy</vt:lpstr>
      <vt:lpstr>Sherman’s March to the Sea</vt:lpstr>
      <vt:lpstr>Sherman’s March to the Sea</vt:lpstr>
      <vt:lpstr>PowerPoint Presentation</vt:lpstr>
      <vt:lpstr>Special Field Orders #15</vt:lpstr>
      <vt:lpstr>Fort Pillow Massacre – 1864 </vt:lpstr>
      <vt:lpstr>Fort Pillow</vt:lpstr>
      <vt:lpstr>Grant in Virginia vs. Robert E. Lee</vt:lpstr>
      <vt:lpstr>Overland Campaign</vt:lpstr>
      <vt:lpstr>1864 – 1865 – the final chapter</vt:lpstr>
      <vt:lpstr>1865 – Lee’s surrender to Grant </vt:lpstr>
      <vt:lpstr>Role of Blacks in the Civil War -- South</vt:lpstr>
      <vt:lpstr>Role of Blacks in the Civil War -- North</vt:lpstr>
      <vt:lpstr>PowerPoint Presentation</vt:lpstr>
      <vt:lpstr>PowerPoint Presentation</vt:lpstr>
      <vt:lpstr>Lincoln’s Assassination – 4/15/1865</vt:lpstr>
      <vt:lpstr>The “one” who got away…..</vt:lpstr>
      <vt:lpstr>Execution of Lincoln Conspirators</vt:lpstr>
      <vt:lpstr>Aftermath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Slaughter Shannon</cp:lastModifiedBy>
  <cp:revision>158</cp:revision>
  <dcterms:created xsi:type="dcterms:W3CDTF">2012-12-13T18:17:06Z</dcterms:created>
  <dcterms:modified xsi:type="dcterms:W3CDTF">2018-01-11T14:20:56Z</dcterms:modified>
</cp:coreProperties>
</file>