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bin" ContentType="audio/unknown"/>
  <Override PartName="/ppt/media/audio2.bin" ContentType="audio/unknown"/>
  <Override PartName="/ppt/media/audio3.bin" ContentType="audio/unknown"/>
  <Override PartName="/ppt/media/audio4.bin" ContentType="audio/unknown"/>
  <Override PartName="/ppt/media/audio5.bin" ContentType="audio/unknown"/>
  <Override PartName="/ppt/media/audio6.bin" ContentType="audio/unknown"/>
  <Override PartName="/ppt/media/audio7.bin" ContentType="audio/unknown"/>
  <Override PartName="/ppt/media/audio8.bin"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9.bin" ContentType="audio/unknown"/>
  <Override PartName="/ppt/media/audio10.bin" ContentType="audio/unknown"/>
  <Override PartName="/ppt/media/audio11.bin" ContentType="audio/unknown"/>
  <Override PartName="/ppt/media/audio12.bin" ContentType="audio/unknown"/>
  <Override PartName="/ppt/media/audio13.bin" ContentType="audio/unknown"/>
  <Override PartName="/ppt/media/audio14.bin" ContentType="audio/unknown"/>
  <Override PartName="/ppt/media/audio15.bin" ContentType="audio/unknown"/>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01"/>
  </p:notesMasterIdLst>
  <p:sldIdLst>
    <p:sldId id="256" r:id="rId2"/>
    <p:sldId id="302" r:id="rId3"/>
    <p:sldId id="423" r:id="rId4"/>
    <p:sldId id="305" r:id="rId5"/>
    <p:sldId id="333" r:id="rId6"/>
    <p:sldId id="279" r:id="rId7"/>
    <p:sldId id="389" r:id="rId8"/>
    <p:sldId id="340" r:id="rId9"/>
    <p:sldId id="306" r:id="rId10"/>
    <p:sldId id="417" r:id="rId11"/>
    <p:sldId id="307" r:id="rId12"/>
    <p:sldId id="308" r:id="rId13"/>
    <p:sldId id="309" r:id="rId14"/>
    <p:sldId id="339" r:id="rId15"/>
    <p:sldId id="424" r:id="rId16"/>
    <p:sldId id="425" r:id="rId17"/>
    <p:sldId id="332" r:id="rId18"/>
    <p:sldId id="270" r:id="rId19"/>
    <p:sldId id="383" r:id="rId20"/>
    <p:sldId id="452" r:id="rId21"/>
    <p:sldId id="384" r:id="rId22"/>
    <p:sldId id="387" r:id="rId23"/>
    <p:sldId id="386" r:id="rId24"/>
    <p:sldId id="317" r:id="rId25"/>
    <p:sldId id="311" r:id="rId26"/>
    <p:sldId id="341" r:id="rId27"/>
    <p:sldId id="342" r:id="rId28"/>
    <p:sldId id="316" r:id="rId29"/>
    <p:sldId id="318" r:id="rId30"/>
    <p:sldId id="419" r:id="rId31"/>
    <p:sldId id="420" r:id="rId32"/>
    <p:sldId id="310" r:id="rId33"/>
    <p:sldId id="315" r:id="rId34"/>
    <p:sldId id="314" r:id="rId35"/>
    <p:sldId id="313" r:id="rId36"/>
    <p:sldId id="350" r:id="rId37"/>
    <p:sldId id="352" r:id="rId38"/>
    <p:sldId id="351" r:id="rId39"/>
    <p:sldId id="343" r:id="rId40"/>
    <p:sldId id="344" r:id="rId41"/>
    <p:sldId id="418" r:id="rId42"/>
    <p:sldId id="303" r:id="rId43"/>
    <p:sldId id="278" r:id="rId44"/>
    <p:sldId id="353" r:id="rId45"/>
    <p:sldId id="421" r:id="rId46"/>
    <p:sldId id="259" r:id="rId47"/>
    <p:sldId id="260" r:id="rId48"/>
    <p:sldId id="319" r:id="rId49"/>
    <p:sldId id="323" r:id="rId50"/>
    <p:sldId id="408" r:id="rId51"/>
    <p:sldId id="257" r:id="rId52"/>
    <p:sldId id="334" r:id="rId53"/>
    <p:sldId id="263" r:id="rId54"/>
    <p:sldId id="274" r:id="rId55"/>
    <p:sldId id="359" r:id="rId56"/>
    <p:sldId id="324" r:id="rId57"/>
    <p:sldId id="325" r:id="rId58"/>
    <p:sldId id="409" r:id="rId59"/>
    <p:sldId id="291" r:id="rId60"/>
    <p:sldId id="326" r:id="rId61"/>
    <p:sldId id="327" r:id="rId62"/>
    <p:sldId id="431" r:id="rId63"/>
    <p:sldId id="335" r:id="rId64"/>
    <p:sldId id="293" r:id="rId65"/>
    <p:sldId id="284" r:id="rId66"/>
    <p:sldId id="453" r:id="rId67"/>
    <p:sldId id="354" r:id="rId68"/>
    <p:sldId id="355" r:id="rId69"/>
    <p:sldId id="267" r:id="rId70"/>
    <p:sldId id="436" r:id="rId71"/>
    <p:sldId id="432" r:id="rId72"/>
    <p:sldId id="415" r:id="rId73"/>
    <p:sldId id="361" r:id="rId74"/>
    <p:sldId id="360" r:id="rId75"/>
    <p:sldId id="349" r:id="rId76"/>
    <p:sldId id="269" r:id="rId77"/>
    <p:sldId id="268" r:id="rId78"/>
    <p:sldId id="265" r:id="rId79"/>
    <p:sldId id="416" r:id="rId80"/>
    <p:sldId id="426" r:id="rId81"/>
    <p:sldId id="275" r:id="rId82"/>
    <p:sldId id="388" r:id="rId83"/>
    <p:sldId id="280" r:id="rId84"/>
    <p:sldId id="345" r:id="rId85"/>
    <p:sldId id="301" r:id="rId86"/>
    <p:sldId id="356" r:id="rId87"/>
    <p:sldId id="271" r:id="rId88"/>
    <p:sldId id="400" r:id="rId89"/>
    <p:sldId id="401" r:id="rId90"/>
    <p:sldId id="402" r:id="rId91"/>
    <p:sldId id="403" r:id="rId92"/>
    <p:sldId id="427" r:id="rId93"/>
    <p:sldId id="368" r:id="rId94"/>
    <p:sldId id="357" r:id="rId95"/>
    <p:sldId id="411" r:id="rId96"/>
    <p:sldId id="346" r:id="rId97"/>
    <p:sldId id="376" r:id="rId98"/>
    <p:sldId id="454" r:id="rId99"/>
    <p:sldId id="455" r:id="rId100"/>
    <p:sldId id="456" r:id="rId101"/>
    <p:sldId id="457" r:id="rId102"/>
    <p:sldId id="458" r:id="rId103"/>
    <p:sldId id="459" r:id="rId104"/>
    <p:sldId id="460" r:id="rId105"/>
    <p:sldId id="461" r:id="rId106"/>
    <p:sldId id="462" r:id="rId107"/>
    <p:sldId id="463" r:id="rId108"/>
    <p:sldId id="464" r:id="rId109"/>
    <p:sldId id="465" r:id="rId110"/>
    <p:sldId id="466" r:id="rId111"/>
    <p:sldId id="467" r:id="rId112"/>
    <p:sldId id="468" r:id="rId113"/>
    <p:sldId id="469" r:id="rId114"/>
    <p:sldId id="470" r:id="rId115"/>
    <p:sldId id="471" r:id="rId116"/>
    <p:sldId id="472" r:id="rId117"/>
    <p:sldId id="473" r:id="rId118"/>
    <p:sldId id="474" r:id="rId119"/>
    <p:sldId id="475" r:id="rId120"/>
    <p:sldId id="476" r:id="rId121"/>
    <p:sldId id="477" r:id="rId122"/>
    <p:sldId id="478" r:id="rId123"/>
    <p:sldId id="479" r:id="rId124"/>
    <p:sldId id="480" r:id="rId125"/>
    <p:sldId id="481" r:id="rId126"/>
    <p:sldId id="304" r:id="rId127"/>
    <p:sldId id="433" r:id="rId128"/>
    <p:sldId id="434" r:id="rId129"/>
    <p:sldId id="435" r:id="rId130"/>
    <p:sldId id="276" r:id="rId131"/>
    <p:sldId id="347" r:id="rId132"/>
    <p:sldId id="330" r:id="rId133"/>
    <p:sldId id="273" r:id="rId134"/>
    <p:sldId id="331" r:id="rId135"/>
    <p:sldId id="281" r:id="rId136"/>
    <p:sldId id="329" r:id="rId137"/>
    <p:sldId id="277" r:id="rId138"/>
    <p:sldId id="290" r:id="rId139"/>
    <p:sldId id="261" r:id="rId140"/>
    <p:sldId id="406" r:id="rId141"/>
    <p:sldId id="407" r:id="rId142"/>
    <p:sldId id="405" r:id="rId143"/>
    <p:sldId id="371" r:id="rId144"/>
    <p:sldId id="264" r:id="rId145"/>
    <p:sldId id="336" r:id="rId146"/>
    <p:sldId id="285" r:id="rId147"/>
    <p:sldId id="413" r:id="rId148"/>
    <p:sldId id="399" r:id="rId149"/>
    <p:sldId id="292" r:id="rId150"/>
    <p:sldId id="378" r:id="rId151"/>
    <p:sldId id="382" r:id="rId152"/>
    <p:sldId id="414" r:id="rId153"/>
    <p:sldId id="287" r:id="rId154"/>
    <p:sldId id="380" r:id="rId155"/>
    <p:sldId id="381" r:id="rId156"/>
    <p:sldId id="379" r:id="rId157"/>
    <p:sldId id="262" r:id="rId158"/>
    <p:sldId id="366" r:id="rId159"/>
    <p:sldId id="312" r:id="rId160"/>
    <p:sldId id="321" r:id="rId161"/>
    <p:sldId id="282" r:id="rId162"/>
    <p:sldId id="294" r:id="rId163"/>
    <p:sldId id="283" r:id="rId164"/>
    <p:sldId id="295" r:id="rId165"/>
    <p:sldId id="437" r:id="rId166"/>
    <p:sldId id="438" r:id="rId167"/>
    <p:sldId id="439" r:id="rId168"/>
    <p:sldId id="440" r:id="rId169"/>
    <p:sldId id="441" r:id="rId170"/>
    <p:sldId id="442" r:id="rId171"/>
    <p:sldId id="443" r:id="rId172"/>
    <p:sldId id="444" r:id="rId173"/>
    <p:sldId id="445" r:id="rId174"/>
    <p:sldId id="446" r:id="rId175"/>
    <p:sldId id="447" r:id="rId176"/>
    <p:sldId id="448" r:id="rId177"/>
    <p:sldId id="450" r:id="rId178"/>
    <p:sldId id="289" r:id="rId179"/>
    <p:sldId id="286" r:id="rId180"/>
    <p:sldId id="266" r:id="rId181"/>
    <p:sldId id="288" r:id="rId182"/>
    <p:sldId id="377" r:id="rId183"/>
    <p:sldId id="370" r:id="rId184"/>
    <p:sldId id="396" r:id="rId185"/>
    <p:sldId id="397" r:id="rId186"/>
    <p:sldId id="391" r:id="rId187"/>
    <p:sldId id="398" r:id="rId188"/>
    <p:sldId id="395" r:id="rId189"/>
    <p:sldId id="296" r:id="rId190"/>
    <p:sldId id="297" r:id="rId191"/>
    <p:sldId id="369" r:id="rId192"/>
    <p:sldId id="374" r:id="rId193"/>
    <p:sldId id="390" r:id="rId194"/>
    <p:sldId id="348" r:id="rId195"/>
    <p:sldId id="394" r:id="rId196"/>
    <p:sldId id="373" r:id="rId197"/>
    <p:sldId id="393" r:id="rId198"/>
    <p:sldId id="392" r:id="rId199"/>
    <p:sldId id="410" r:id="rId20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1FF"/>
    <a:srgbClr val="008000"/>
    <a:srgbClr val="EAB41A"/>
    <a:srgbClr val="EA0000"/>
    <a:srgbClr val="F8F8F8"/>
    <a:srgbClr val="000000"/>
    <a:srgbClr val="333399"/>
    <a:srgbClr val="D82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2" y="-12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2599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notesMaster" Target="notesMasters/notesMaster1.xml"/><Relationship Id="rId202" Type="http://schemas.openxmlformats.org/officeDocument/2006/relationships/printerSettings" Target="printerSettings/printerSettings1.bin"/><Relationship Id="rId203"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viewProps" Target="viewProps.xml"/><Relationship Id="rId205" Type="http://schemas.openxmlformats.org/officeDocument/2006/relationships/theme" Target="theme/theme1.xml"/><Relationship Id="rId206" Type="http://schemas.openxmlformats.org/officeDocument/2006/relationships/tableStyles" Target="tableStyles.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_rels/viewProps.xml.rels><?xml version="1.0" encoding="UTF-8" standalone="yes"?>
<Relationships xmlns="http://schemas.openxmlformats.org/package/2006/relationships"><Relationship Id="rId1"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FFE8D2C-06EC-C644-BF4E-75D02EDADE78}" type="datetimeFigureOut">
              <a:rPr lang="en-US"/>
              <a:pPr>
                <a:defRPr/>
              </a:pPr>
              <a:t>4/3/18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FA87C17-E3C3-CB4F-A8EB-DE72AFDF1973}" type="slidenum">
              <a:rPr lang="en-US"/>
              <a:pPr>
                <a:defRPr/>
              </a:pPr>
              <a:t>‹#›</a:t>
            </a:fld>
            <a:endParaRPr lang="en-US"/>
          </a:p>
        </p:txBody>
      </p:sp>
    </p:spTree>
    <p:extLst>
      <p:ext uri="{BB962C8B-B14F-4D97-AF65-F5344CB8AC3E}">
        <p14:creationId xmlns:p14="http://schemas.microsoft.com/office/powerpoint/2010/main" val="29599644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fld id="{3293FC0D-BC81-184C-B005-A5B347E35EE5}" type="slidenum">
              <a:rPr lang="en-US" smtClean="0"/>
              <a:pPr>
                <a:defRPr/>
              </a:pPr>
              <a:t>102</a:t>
            </a:fld>
            <a:endParaRPr lang="en-US" smtClean="0"/>
          </a:p>
        </p:txBody>
      </p:sp>
      <p:sp>
        <p:nvSpPr>
          <p:cNvPr id="20483"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pPr eaLnBrk="1" hangingPunct="1">
              <a:defRPr/>
            </a:pPr>
            <a:r>
              <a:rPr lang="en-US" sz="1800" b="1" smtClean="0">
                <a:effectLst>
                  <a:outerShdw blurRad="38100" dist="38100" dir="2700000" algn="tl">
                    <a:srgbClr val="C0C0C0"/>
                  </a:outerShdw>
                </a:effectLst>
                <a:ea typeface="+mn-ea"/>
                <a:cs typeface="+mn-cs"/>
              </a:rPr>
              <a:t>Carnes &amp; Garrity, </a:t>
            </a:r>
            <a:r>
              <a:rPr lang="en-US" sz="1800" b="1" i="1" smtClean="0">
                <a:effectLst>
                  <a:outerShdw blurRad="38100" dist="38100" dir="2700000" algn="tl">
                    <a:srgbClr val="C0C0C0"/>
                  </a:outerShdw>
                </a:effectLst>
                <a:ea typeface="+mn-ea"/>
                <a:cs typeface="+mn-cs"/>
              </a:rPr>
              <a:t>The American Nation 12e</a:t>
            </a:r>
          </a:p>
          <a:p>
            <a:pPr eaLnBrk="1" hangingPunct="1">
              <a:defRPr/>
            </a:pPr>
            <a:endParaRPr lang="en-US" smtClean="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F0B894DA-ADC7-3046-989A-09B75E79AE77}" type="slidenum">
              <a:rPr lang="en-US" smtClean="0"/>
              <a:pPr>
                <a:defRPr/>
              </a:pPr>
              <a:t>118</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aseline="30000">
                <a:latin typeface="Arial Narrow" charset="0"/>
                <a:cs typeface="+mn-cs"/>
              </a:rPr>
              <a:t>Brinkley 11th</a:t>
            </a:r>
            <a:r>
              <a:rPr lang="en-US">
                <a:latin typeface="Arial Narrow" charset="0"/>
                <a:cs typeface="+mn-cs"/>
              </a:rPr>
              <a:t> Ed.</a:t>
            </a:r>
          </a:p>
          <a:p>
            <a:pPr eaLnBrk="1" hangingPunct="1">
              <a:defRPr/>
            </a:pPr>
            <a:endParaRPr lang="en-US">
              <a:latin typeface="Arial Narrow"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8C44380C-8027-0C49-85A4-439DED20E5D9}" type="slidenum">
              <a:rPr lang="en-US" smtClean="0"/>
              <a:pPr>
                <a:defRPr/>
              </a:pPr>
              <a:t>119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Pojer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CD8C7050-117F-8B4B-A905-37860FC8615F}" type="slidenum">
              <a:rPr lang="en-US" smtClean="0"/>
              <a:pPr>
                <a:defRPr/>
              </a:pPr>
              <a:t>120</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Brinkley 10e</a:t>
            </a:r>
          </a:p>
          <a:p>
            <a:pPr eaLnBrk="1" hangingPunct="1">
              <a:defRPr/>
            </a:pPr>
            <a:endParaRPr lang="en-US">
              <a:latin typeface="Arial Narrow"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9ADE7D23-FAD0-7245-8093-DD715A9D5E10}" type="slidenum">
              <a:rPr lang="en-US" smtClean="0"/>
              <a:pPr>
                <a:defRPr/>
              </a:pPr>
              <a:t>121</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Divine </a:t>
            </a:r>
            <a:r>
              <a:rPr lang="en-US" i="1">
                <a:latin typeface="Arial Narrow" charset="0"/>
                <a:cs typeface="+mn-cs"/>
              </a:rPr>
              <a:t>America Past and Present </a:t>
            </a:r>
            <a:r>
              <a:rPr lang="en-US">
                <a:latin typeface="Arial Narrow" charset="0"/>
                <a:cs typeface="+mn-cs"/>
              </a:rPr>
              <a:t>Revised 7</a:t>
            </a:r>
            <a:r>
              <a:rPr lang="en-US" baseline="30000">
                <a:latin typeface="Arial Narrow" charset="0"/>
                <a:cs typeface="+mn-cs"/>
              </a:rPr>
              <a:t>th</a:t>
            </a:r>
            <a:r>
              <a:rPr lang="en-US">
                <a:latin typeface="Arial Narrow" charset="0"/>
                <a:cs typeface="+mn-cs"/>
              </a:rPr>
              <a:t> Ed.</a:t>
            </a:r>
          </a:p>
          <a:p>
            <a:pPr eaLnBrk="1" hangingPunct="1">
              <a:defRPr/>
            </a:pPr>
            <a:endParaRPr lang="en-US">
              <a:latin typeface="Arial Narrow"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4E238AC1-3067-7F42-A60C-5B075E23A5E1}" type="slidenum">
              <a:rPr lang="en-US" smtClean="0"/>
              <a:pPr>
                <a:defRPr/>
              </a:pPr>
              <a:t>122</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http://teachpol.tcnj.edu/amer_pol_hist/_browse1950.htm </a:t>
            </a:r>
            <a:r>
              <a:rPr lang="en-US" i="1">
                <a:latin typeface="Arial Narrow" charset="0"/>
                <a:cs typeface="+mn-cs"/>
              </a:rPr>
              <a:t>Description:</a:t>
            </a:r>
            <a:r>
              <a:rPr lang="en-US">
                <a:latin typeface="Arial Narrow" charset="0"/>
                <a:cs typeface="+mn-cs"/>
              </a:rPr>
              <a:t> "Following evacuation orders, this store was closed. The owner, a University of California graduate of Japanese descent, placed the "I AM AN AMERICAN" sign on the store front the after Peral Harbor." Oakland, CA, April 1942. Dorothea Lange. C</a:t>
            </a:r>
            <a:r>
              <a:rPr lang="en-US" i="1">
                <a:latin typeface="Arial Narrow" charset="0"/>
                <a:cs typeface="+mn-cs"/>
              </a:rPr>
              <a:t>redit:</a:t>
            </a:r>
            <a:r>
              <a:rPr lang="en-US">
                <a:latin typeface="Arial Narrow" charset="0"/>
                <a:cs typeface="+mn-cs"/>
              </a:rPr>
              <a:t> National Archives and Records Administration </a:t>
            </a:r>
          </a:p>
          <a:p>
            <a:pPr eaLnBrk="1" hangingPunct="1">
              <a:defRPr/>
            </a:pPr>
            <a:r>
              <a:rPr lang="en-US" b="1">
                <a:latin typeface="Arial Narrow" charset="0"/>
                <a:cs typeface="+mn-cs"/>
              </a:rPr>
              <a:t>"Members of the Mochida family awaiting evacuation bus. Identification tags were used to aid in keeping a family unit intact during all phases of evacuation. Mochida operated a nursery and five greenhouses on a two-acre site in Eden Township." In 1942 Executive Order 9066 ordered the removal of 110,000 civilians of Japanese descent, including 71,000 American citizens, from the western United States, placing them in internment camps. B</a:t>
            </a:r>
            <a:r>
              <a:rPr lang="en-US">
                <a:latin typeface="Arial Narrow" charset="0"/>
                <a:cs typeface="+mn-cs"/>
              </a:rPr>
              <a:t>y Dorothea Lange, Hayward, California, May 8, 1942</a:t>
            </a:r>
            <a:br>
              <a:rPr lang="en-US">
                <a:latin typeface="Arial Narrow" charset="0"/>
                <a:cs typeface="+mn-cs"/>
              </a:rPr>
            </a:br>
            <a:r>
              <a:rPr lang="en-US" i="1">
                <a:latin typeface="Arial Narrow" charset="0"/>
                <a:cs typeface="+mn-cs"/>
              </a:rPr>
              <a:t>National Archives and Records Administration, Records of the War Relocation Authority </a:t>
            </a:r>
            <a:r>
              <a:rPr lang="en-US">
                <a:latin typeface="Arial Narrow" charset="0"/>
                <a:cs typeface="+mn-cs"/>
              </a:rPr>
              <a:t>(210-GC-153)</a:t>
            </a:r>
          </a:p>
          <a:p>
            <a:pPr eaLnBrk="1" hangingPunct="1">
              <a:defRPr/>
            </a:pPr>
            <a:r>
              <a:rPr lang="en-US" b="1">
                <a:latin typeface="Arial Narrow" charset="0"/>
                <a:cs typeface="+mn-cs"/>
              </a:rPr>
              <a:t>"A crowd of onlookers on the first day of evacuation from the Japanese quarter in San Francisco, who themselves will be evacuated within three days." </a:t>
            </a:r>
            <a:r>
              <a:rPr lang="en-US">
                <a:latin typeface="Arial Narrow" charset="0"/>
                <a:cs typeface="+mn-cs"/>
              </a:rPr>
              <a:t>By Dorothea Lange, San Francisco, California, April 1942  </a:t>
            </a:r>
            <a:r>
              <a:rPr lang="en-US" i="1">
                <a:latin typeface="Arial Narrow" charset="0"/>
                <a:cs typeface="+mn-cs"/>
              </a:rPr>
              <a:t>National Archives and Records Administration, Records of the War Relocation Authority</a:t>
            </a:r>
            <a:r>
              <a:rPr lang="en-US">
                <a:latin typeface="Arial Narrow" charset="0"/>
                <a:cs typeface="+mn-cs"/>
              </a:rPr>
              <a:t> </a:t>
            </a:r>
          </a:p>
          <a:p>
            <a:pPr eaLnBrk="1" hangingPunct="1">
              <a:defRPr/>
            </a:pPr>
            <a:r>
              <a:rPr lang="en-US">
                <a:latin typeface="Arial Narrow" charset="0"/>
                <a:cs typeface="+mn-cs"/>
              </a:rPr>
              <a:t>http://teachpol.tcnj.edu/amer_pol_hist/_browse1950.htm  </a:t>
            </a:r>
            <a:r>
              <a:rPr lang="en-US" i="1">
                <a:latin typeface="Arial Narrow" charset="0"/>
                <a:cs typeface="+mn-cs"/>
              </a:rPr>
              <a:t>Description:</a:t>
            </a:r>
            <a:r>
              <a:rPr lang="en-US">
                <a:latin typeface="Arial Narrow" charset="0"/>
                <a:cs typeface="+mn-cs"/>
              </a:rPr>
              <a:t> "These young evacuees of Japanese ancestry are awaiting their turn for baggage inspection upon arrival at this Assembly Center." Turlock, CA, May 2, 1942. Dorothea Lange.</a:t>
            </a:r>
            <a:br>
              <a:rPr lang="en-US">
                <a:latin typeface="Arial Narrow" charset="0"/>
                <a:cs typeface="+mn-cs"/>
              </a:rPr>
            </a:br>
            <a:endParaRPr lang="en-US">
              <a:latin typeface="Arial Narrow" charset="0"/>
              <a:cs typeface="+mn-cs"/>
            </a:endParaRPr>
          </a:p>
          <a:p>
            <a:pPr eaLnBrk="1" hangingPunct="1">
              <a:defRPr/>
            </a:pPr>
            <a:endParaRPr lang="en-US">
              <a:latin typeface="Arial Narrow"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0F557096-105F-7D4A-8A6B-56E8E5A038E4}" type="slidenum">
              <a:rPr lang="en-US" smtClean="0"/>
              <a:pPr>
                <a:defRPr/>
              </a:pPr>
              <a:t>123</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http://teachpol.tcnj.edu/amer_pol_hist/_browse1950.htm  </a:t>
            </a:r>
            <a:r>
              <a:rPr lang="en-US" i="1">
                <a:latin typeface="Arial Narrow" charset="0"/>
                <a:cs typeface="+mn-cs"/>
              </a:rPr>
              <a:t>Description:</a:t>
            </a:r>
            <a:r>
              <a:rPr lang="en-US">
                <a:latin typeface="Arial Narrow" charset="0"/>
                <a:cs typeface="+mn-cs"/>
              </a:rPr>
              <a:t> This assembly center has been open for two days. Only one mess hall was operating today. Photograph shows line-up of newly arrived evacuees outside of this mess hall at noon. Tanforan Assembly Center. San Bruno, CA, April 29, 1942. Dorothea Lange.</a:t>
            </a:r>
          </a:p>
          <a:p>
            <a:pPr eaLnBrk="1" hangingPunct="1">
              <a:defRPr/>
            </a:pPr>
            <a:r>
              <a:rPr lang="en-US">
                <a:latin typeface="Arial Narrow" charset="0"/>
                <a:cs typeface="+mn-cs"/>
              </a:rPr>
              <a:t>http://teachpol.tcnj.edu/amer_pol_hist/_browse1950.htm  </a:t>
            </a:r>
            <a:r>
              <a:rPr lang="en-US" i="1">
                <a:latin typeface="Arial Narrow" charset="0"/>
                <a:cs typeface="+mn-cs"/>
              </a:rPr>
              <a:t>Description:</a:t>
            </a:r>
            <a:r>
              <a:rPr lang="en-US">
                <a:latin typeface="Arial Narrow" charset="0"/>
                <a:cs typeface="+mn-cs"/>
              </a:rPr>
              <a:t> The Hirano family, left to right: George, Hisa, and Yasbei. Colorado River Relocation Center, Poston, AZ. K</a:t>
            </a:r>
            <a:r>
              <a:rPr lang="en-US" i="1">
                <a:latin typeface="Arial Narrow" charset="0"/>
                <a:cs typeface="+mn-cs"/>
              </a:rPr>
              <a:t>eywords:</a:t>
            </a:r>
            <a:r>
              <a:rPr lang="en-US">
                <a:latin typeface="Arial Narrow" charset="0"/>
                <a:cs typeface="+mn-cs"/>
              </a:rPr>
              <a:t> World War II, internment </a:t>
            </a:r>
            <a:r>
              <a:rPr lang="en-US" i="1">
                <a:latin typeface="Arial Narrow" charset="0"/>
                <a:cs typeface="+mn-cs"/>
              </a:rPr>
              <a:t>Credit:</a:t>
            </a:r>
            <a:r>
              <a:rPr lang="en-US">
                <a:latin typeface="Arial Narrow" charset="0"/>
                <a:cs typeface="+mn-cs"/>
              </a:rPr>
              <a:t> National Archives and Records Admini</a:t>
            </a:r>
          </a:p>
          <a:p>
            <a:pPr eaLnBrk="1" hangingPunct="1">
              <a:defRPr/>
            </a:pPr>
            <a:r>
              <a:rPr lang="en-US">
                <a:latin typeface="Arial Narrow" charset="0"/>
                <a:cs typeface="+mn-cs"/>
              </a:rPr>
              <a:t/>
            </a:r>
            <a:br>
              <a:rPr lang="en-US">
                <a:latin typeface="Arial Narrow" charset="0"/>
                <a:cs typeface="+mn-cs"/>
              </a:rPr>
            </a:br>
            <a:endParaRPr lang="en-US">
              <a:latin typeface="Arial Narrow" charset="0"/>
              <a:cs typeface="+mn-cs"/>
            </a:endParaRPr>
          </a:p>
          <a:p>
            <a:pPr eaLnBrk="1" hangingPunct="1">
              <a:defRPr/>
            </a:pPr>
            <a:r>
              <a:rPr lang="en-US" i="1">
                <a:latin typeface="Arial Narrow" charset="0"/>
                <a:cs typeface="+mn-cs"/>
              </a:rPr>
              <a:t>Keywords:</a:t>
            </a:r>
            <a:r>
              <a:rPr lang="en-US">
                <a:latin typeface="Arial Narrow" charset="0"/>
                <a:cs typeface="+mn-cs"/>
              </a:rPr>
              <a:t> World War II, internment </a:t>
            </a:r>
            <a:r>
              <a:rPr lang="en-US" i="1">
                <a:latin typeface="Arial Narrow" charset="0"/>
                <a:cs typeface="+mn-cs"/>
              </a:rPr>
              <a:t>Credit:</a:t>
            </a:r>
            <a:r>
              <a:rPr lang="en-US">
                <a:latin typeface="Arial Narrow" charset="0"/>
                <a:cs typeface="+mn-cs"/>
              </a:rPr>
              <a:t> National Archives and Records Administration</a:t>
            </a:r>
          </a:p>
          <a:p>
            <a:pPr eaLnBrk="1" hangingPunct="1">
              <a:defRPr/>
            </a:pPr>
            <a:r>
              <a:rPr lang="en-US">
                <a:latin typeface="Arial Narrow" charset="0"/>
                <a:cs typeface="+mn-cs"/>
              </a:rPr>
              <a:t>http://teachpol.tcnj.edu/amer_pol_hist/_browse1950.htm  </a:t>
            </a:r>
            <a:r>
              <a:rPr lang="en-US" i="1">
                <a:latin typeface="Arial Narrow" charset="0"/>
                <a:cs typeface="+mn-cs"/>
              </a:rPr>
              <a:t>Description:</a:t>
            </a:r>
            <a:r>
              <a:rPr lang="en-US">
                <a:latin typeface="Arial Narrow" charset="0"/>
                <a:cs typeface="+mn-cs"/>
              </a:rPr>
              <a:t> "Dust storm at this war Relocation authority center where evacuees of Japanese ancestry are spending the duration." Manzanar, California. July 3, 1942. Dorthea Lange.</a:t>
            </a:r>
            <a:br>
              <a:rPr lang="en-US">
                <a:latin typeface="Arial Narrow" charset="0"/>
                <a:cs typeface="+mn-cs"/>
              </a:rPr>
            </a:br>
            <a:r>
              <a:rPr lang="en-US" i="1">
                <a:latin typeface="Arial Narrow" charset="0"/>
                <a:cs typeface="+mn-cs"/>
              </a:rPr>
              <a:t>Keywords:</a:t>
            </a:r>
            <a:r>
              <a:rPr lang="en-US">
                <a:latin typeface="Arial Narrow" charset="0"/>
                <a:cs typeface="+mn-cs"/>
              </a:rPr>
              <a:t> World War II, internment C</a:t>
            </a:r>
            <a:r>
              <a:rPr lang="en-US" i="1">
                <a:latin typeface="Arial Narrow" charset="0"/>
                <a:cs typeface="+mn-cs"/>
              </a:rPr>
              <a:t>redit:</a:t>
            </a:r>
            <a:r>
              <a:rPr lang="en-US">
                <a:latin typeface="Arial Narrow" charset="0"/>
                <a:cs typeface="+mn-cs"/>
              </a:rPr>
              <a:t> National Archives and Records Administration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B7595BB9-8269-D641-AA95-3585635D8446}" type="slidenum">
              <a:rPr lang="en-US" smtClean="0"/>
              <a:pPr>
                <a:defRPr/>
              </a:pPr>
              <a:t>124</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Election 1944 - http://teachpol.tcnj.edu/amer_pol_hist/_browse1950.htm</a:t>
            </a:r>
          </a:p>
          <a:p>
            <a:pPr eaLnBrk="1" hangingPunct="1">
              <a:defRPr/>
            </a:pPr>
            <a:r>
              <a:rPr lang="en-US">
                <a:latin typeface="Arial Narrow" charset="0"/>
                <a:cs typeface="+mn-cs"/>
              </a:rPr>
              <a:t>Employees Executive Branch - Faragher, </a:t>
            </a:r>
            <a:r>
              <a:rPr lang="en-US" u="sng">
                <a:latin typeface="Arial Narrow" charset="0"/>
                <a:cs typeface="+mn-cs"/>
              </a:rPr>
              <a:t>Out of Many</a:t>
            </a:r>
            <a:r>
              <a:rPr lang="en-US">
                <a:latin typeface="Arial Narrow" charset="0"/>
                <a:cs typeface="+mn-cs"/>
              </a:rPr>
              <a:t>, 3</a:t>
            </a:r>
            <a:r>
              <a:rPr lang="en-US" baseline="30000">
                <a:latin typeface="Arial Narrow" charset="0"/>
                <a:cs typeface="+mn-cs"/>
              </a:rPr>
              <a:t>rd</a:t>
            </a:r>
            <a:r>
              <a:rPr lang="en-US">
                <a:latin typeface="Arial Narrow" charset="0"/>
                <a:cs typeface="+mn-cs"/>
              </a:rPr>
              <a:t> Ed.; http://wps.prenhall.com/hss_faragher_outofmany_ap/</a:t>
            </a:r>
          </a:p>
          <a:p>
            <a:pPr eaLnBrk="1" hangingPunct="1">
              <a:defRPr/>
            </a:pPr>
            <a:endParaRPr lang="en-US">
              <a:latin typeface="Arial Narrow" charset="0"/>
              <a:cs typeface="+mn-cs"/>
            </a:endParaRPr>
          </a:p>
          <a:p>
            <a:pPr eaLnBrk="1" hangingPunct="1">
              <a:defRPr/>
            </a:pPr>
            <a:endParaRPr lang="en-US">
              <a:latin typeface="Arial Narrow"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9C1143F4-1223-3849-95C0-9AF623826225}" type="slidenum">
              <a:rPr lang="en-US" smtClean="0"/>
              <a:pPr>
                <a:defRPr/>
              </a:pPr>
              <a:t>165</a:t>
            </a:fld>
            <a:endParaRPr lang="en-US" smtClean="0"/>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Henretta, America’s History 5e from http://www.bedfordstmartins.com/mapcentral; Bombs: Billett</a:t>
            </a:r>
          </a:p>
          <a:p>
            <a:pPr eaLnBrk="1" fontAlgn="auto" hangingPunct="1">
              <a:spcBef>
                <a:spcPts val="0"/>
              </a:spcBef>
              <a:spcAft>
                <a:spcPts val="0"/>
              </a:spcAft>
              <a:defRPr/>
            </a:pPr>
            <a:endParaRPr lang="en-US">
              <a:latin typeface="Arial Narrow"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7D93417F-4791-2D4B-92EA-CA58C0732288}" type="slidenum">
              <a:rPr lang="en-US" smtClean="0"/>
              <a:pPr>
                <a:defRPr/>
              </a:pPr>
              <a:t>166</a:t>
            </a:fld>
            <a:endParaRPr lang="en-US" smtClean="0"/>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http://www.bedfordstmartins.com/historyimages/#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79A50715-F634-EC43-9957-6BA0907D4F7C}" type="slidenum">
              <a:rPr lang="en-US" smtClean="0"/>
              <a:pPr>
                <a:defRPr/>
              </a:pPr>
              <a:t>167</a:t>
            </a:fld>
            <a:endParaRPr lang="en-US" smtClean="0"/>
          </a:p>
        </p:txBody>
      </p:sp>
      <p:sp>
        <p:nvSpPr>
          <p:cNvPr id="156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Wadsworth.com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2D480726-1F33-644F-B30F-1CF868D0C206}" type="slidenum">
              <a:rPr lang="en-US" smtClean="0"/>
              <a:pPr>
                <a:defRPr/>
              </a:pPr>
              <a:t>103</a:t>
            </a:fld>
            <a:endParaRPr 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Faragher, </a:t>
            </a:r>
            <a:r>
              <a:rPr lang="en-US" u="sng">
                <a:latin typeface="Arial Narrow" charset="0"/>
                <a:cs typeface="+mn-cs"/>
              </a:rPr>
              <a:t>Out of Many</a:t>
            </a:r>
            <a:r>
              <a:rPr lang="en-US">
                <a:latin typeface="Arial Narrow" charset="0"/>
                <a:cs typeface="+mn-cs"/>
              </a:rPr>
              <a:t>, 3</a:t>
            </a:r>
            <a:r>
              <a:rPr lang="en-US" baseline="30000">
                <a:latin typeface="Arial Narrow" charset="0"/>
                <a:cs typeface="+mn-cs"/>
              </a:rPr>
              <a:t>rd</a:t>
            </a:r>
            <a:r>
              <a:rPr lang="en-US">
                <a:latin typeface="Arial Narrow" charset="0"/>
                <a:cs typeface="+mn-cs"/>
              </a:rPr>
              <a:t> Ed.; http://wps.prenhall.com/hss_faragher_outofmany_ap/</a:t>
            </a:r>
          </a:p>
          <a:p>
            <a:pPr eaLnBrk="1" hangingPunct="1">
              <a:defRPr/>
            </a:pPr>
            <a:endParaRPr lang="en-US">
              <a:latin typeface="Arial Narrow"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B1A3A0E5-1479-4A48-ACDA-FE1A196CB741}" type="slidenum">
              <a:rPr lang="en-US" smtClean="0"/>
              <a:pPr>
                <a:defRPr/>
              </a:pPr>
              <a:t>168</a:t>
            </a:fld>
            <a:endParaRPr lang="en-US" smtClean="0"/>
          </a:p>
        </p:txBody>
      </p:sp>
      <p:sp>
        <p:nvSpPr>
          <p:cNvPr id="158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Hiroshima after the atomic bomb, August 6, 1945 (Wadsworth.com)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F0467EAF-F65E-1841-A6C5-F48A7001443A}" type="slidenum">
              <a:rPr lang="en-US" smtClean="0"/>
              <a:pPr>
                <a:defRPr/>
              </a:pPr>
              <a:t>171</a:t>
            </a:fld>
            <a:endParaRPr lang="en-US" smtClean="0"/>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Wadsworth.com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C406B7F7-16BA-D241-A73C-9C1806D64E48}" type="slidenum">
              <a:rPr lang="en-US" smtClean="0"/>
              <a:pPr>
                <a:defRPr/>
              </a:pPr>
              <a:t>172</a:t>
            </a:fld>
            <a:endParaRPr lang="en-US" smtClean="0"/>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http://teachpol.tcnj.edu/amer_pol_hist/_browse1950.htm  </a:t>
            </a:r>
            <a:r>
              <a:rPr lang="en-US" i="1">
                <a:latin typeface="Arial Narrow" charset="0"/>
                <a:ea typeface="+mn-ea"/>
                <a:cs typeface="+mn-cs"/>
              </a:rPr>
              <a:t>Description:</a:t>
            </a:r>
            <a:r>
              <a:rPr lang="en-US">
                <a:latin typeface="Arial Narrow" charset="0"/>
                <a:ea typeface="+mn-ea"/>
                <a:cs typeface="+mn-cs"/>
              </a:rPr>
              <a:t> Roman Catholic Cathedral in background of hill, Nagasaki, ca. 1945.</a:t>
            </a:r>
            <a:br>
              <a:rPr lang="en-US">
                <a:latin typeface="Arial Narrow" charset="0"/>
                <a:ea typeface="+mn-ea"/>
                <a:cs typeface="+mn-cs"/>
              </a:rPr>
            </a:br>
            <a:r>
              <a:rPr lang="en-US" i="1">
                <a:latin typeface="Arial Narrow" charset="0"/>
                <a:ea typeface="+mn-ea"/>
                <a:cs typeface="+mn-cs"/>
              </a:rPr>
              <a:t>Keywords:</a:t>
            </a:r>
            <a:r>
              <a:rPr lang="en-US">
                <a:latin typeface="Arial Narrow" charset="0"/>
                <a:ea typeface="+mn-ea"/>
                <a:cs typeface="+mn-cs"/>
              </a:rPr>
              <a:t> World War II</a:t>
            </a:r>
            <a:br>
              <a:rPr lang="en-US">
                <a:latin typeface="Arial Narrow" charset="0"/>
                <a:ea typeface="+mn-ea"/>
                <a:cs typeface="+mn-cs"/>
              </a:rPr>
            </a:br>
            <a:r>
              <a:rPr lang="en-US" i="1">
                <a:latin typeface="Arial Narrow" charset="0"/>
                <a:ea typeface="+mn-ea"/>
                <a:cs typeface="+mn-cs"/>
              </a:rPr>
              <a:t>Credit:</a:t>
            </a:r>
            <a:r>
              <a:rPr lang="en-US">
                <a:latin typeface="Arial Narrow" charset="0"/>
                <a:ea typeface="+mn-ea"/>
                <a:cs typeface="+mn-cs"/>
              </a:rPr>
              <a:t> National Archives and Records Administration</a:t>
            </a:r>
            <a:br>
              <a:rPr lang="en-US">
                <a:latin typeface="Arial Narrow" charset="0"/>
                <a:ea typeface="+mn-ea"/>
                <a:cs typeface="+mn-cs"/>
              </a:rPr>
            </a:br>
            <a:endParaRPr lang="en-US">
              <a:latin typeface="Arial Narrow"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BDB9B84A-9D04-C24D-AB21-4A74A58AB507}" type="slidenum">
              <a:rPr lang="en-US" smtClean="0"/>
              <a:pPr>
                <a:defRPr/>
              </a:pPr>
              <a:t>173</a:t>
            </a:fld>
            <a:endParaRPr lang="en-US" smtClean="0"/>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Billett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A8AFB6F9-33FA-D246-9EC3-55EAA90FE44C}" type="slidenum">
              <a:rPr lang="en-US" smtClean="0"/>
              <a:pPr>
                <a:defRPr/>
              </a:pPr>
              <a:t>174</a:t>
            </a:fld>
            <a:endParaRPr lang="en-US" smtClean="0"/>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http://teachpol.tcnj.edu/amer_pol_hist/_browse1950.htm  </a:t>
            </a:r>
            <a:r>
              <a:rPr lang="en-US" i="1">
                <a:latin typeface="Arial Narrow" charset="0"/>
                <a:ea typeface="+mn-ea"/>
                <a:cs typeface="+mn-cs"/>
              </a:rPr>
              <a:t>Description:</a:t>
            </a:r>
            <a:r>
              <a:rPr lang="en-US">
                <a:latin typeface="Arial Narrow" charset="0"/>
                <a:ea typeface="+mn-ea"/>
                <a:cs typeface="+mn-cs"/>
              </a:rPr>
              <a:t> Gen. Douglas MacArthur signs as Supreme Allied Commander during formal surrender ceremonies on the USS MISSOURI in Tokyo Bay. Behing MacArthur are Lt. Gen. Jonathan Wainwright and Lt. Gen. A. E. Percival. September 2, 1945. Lt. C. F. Wheeler.</a:t>
            </a:r>
            <a:br>
              <a:rPr lang="en-US">
                <a:latin typeface="Arial Narrow" charset="0"/>
                <a:ea typeface="+mn-ea"/>
                <a:cs typeface="+mn-cs"/>
              </a:rPr>
            </a:br>
            <a:r>
              <a:rPr lang="en-US" i="1">
                <a:latin typeface="Arial Narrow" charset="0"/>
                <a:ea typeface="+mn-ea"/>
                <a:cs typeface="+mn-cs"/>
              </a:rPr>
              <a:t>Keywords:</a:t>
            </a:r>
            <a:r>
              <a:rPr lang="en-US">
                <a:latin typeface="Arial Narrow" charset="0"/>
                <a:ea typeface="+mn-ea"/>
                <a:cs typeface="+mn-cs"/>
              </a:rPr>
              <a:t> World War II</a:t>
            </a:r>
            <a:br>
              <a:rPr lang="en-US">
                <a:latin typeface="Arial Narrow" charset="0"/>
                <a:ea typeface="+mn-ea"/>
                <a:cs typeface="+mn-cs"/>
              </a:rPr>
            </a:br>
            <a:r>
              <a:rPr lang="en-US" i="1">
                <a:latin typeface="Arial Narrow" charset="0"/>
                <a:ea typeface="+mn-ea"/>
                <a:cs typeface="+mn-cs"/>
              </a:rPr>
              <a:t>Credit:</a:t>
            </a:r>
            <a:r>
              <a:rPr lang="en-US">
                <a:latin typeface="Arial Narrow" charset="0"/>
                <a:ea typeface="+mn-ea"/>
                <a:cs typeface="+mn-cs"/>
              </a:rPr>
              <a:t> National Archives and Records Administration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283DED65-080D-0846-B43D-393DC17120FD}" type="slidenum">
              <a:rPr lang="en-US" smtClean="0"/>
              <a:pPr>
                <a:defRPr/>
              </a:pPr>
              <a:t>175</a:t>
            </a:fld>
            <a:endParaRPr lang="en-US" smtClean="0"/>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Japanese Surrender Aboard the USS Missouri. United States Navy. 1945 [american journey online]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2DC2BD4B-138E-EF41-8866-B50F9B972B5A}" type="slidenum">
              <a:rPr lang="en-US" smtClean="0"/>
              <a:pPr>
                <a:defRPr/>
              </a:pPr>
              <a:t>177</a:t>
            </a:fld>
            <a:endParaRPr lang="en-US" smtClean="0"/>
          </a:p>
        </p:txBody>
      </p:sp>
      <p:sp>
        <p:nvSpPr>
          <p:cNvPr id="176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US">
                <a:latin typeface="Arial Narrow" charset="0"/>
                <a:ea typeface="+mn-ea"/>
                <a:cs typeface="+mn-cs"/>
              </a:rPr>
              <a:t>Pojer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067C164F-2BB4-D145-BCDB-BD352D87DE7B}" type="slidenum">
              <a:rPr lang="en-US" smtClean="0"/>
              <a:pPr>
                <a:defRPr/>
              </a:pPr>
              <a:t>107</a:t>
            </a:fld>
            <a:endParaRPr 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14400" y="4343400"/>
            <a:ext cx="5029200" cy="4114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Faragher, </a:t>
            </a:r>
            <a:r>
              <a:rPr lang="en-US" u="sng">
                <a:latin typeface="Arial Narrow" charset="0"/>
                <a:cs typeface="+mn-cs"/>
              </a:rPr>
              <a:t>Out of Many</a:t>
            </a:r>
            <a:r>
              <a:rPr lang="en-US">
                <a:latin typeface="Arial Narrow" charset="0"/>
                <a:cs typeface="+mn-cs"/>
              </a:rPr>
              <a:t>, 3</a:t>
            </a:r>
            <a:r>
              <a:rPr lang="en-US" baseline="30000">
                <a:latin typeface="Arial Narrow" charset="0"/>
                <a:cs typeface="+mn-cs"/>
              </a:rPr>
              <a:t>rd</a:t>
            </a:r>
            <a:r>
              <a:rPr lang="en-US">
                <a:latin typeface="Arial Narrow" charset="0"/>
                <a:cs typeface="+mn-cs"/>
              </a:rPr>
              <a:t> Ed.; http://wps.prenhall.com/hss_faragher_outofmany_ap/</a:t>
            </a:r>
          </a:p>
          <a:p>
            <a:pPr eaLnBrk="1" hangingPunct="1">
              <a:defRPr/>
            </a:pPr>
            <a:endParaRPr lang="en-US">
              <a:latin typeface="Arial Narrow"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FBDB87FA-3692-C046-859D-54672ACA1EFC}" type="slidenum">
              <a:rPr lang="en-US" smtClean="0"/>
              <a:pPr>
                <a:defRPr/>
              </a:pPr>
              <a:t>108</a:t>
            </a:fld>
            <a:endParaRPr 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Pojer (ration card); Brinkley 10e (union membership)</a:t>
            </a:r>
          </a:p>
          <a:p>
            <a:pPr eaLnBrk="1" hangingPunct="1">
              <a:defRPr/>
            </a:pPr>
            <a:endParaRPr lang="en-US">
              <a:latin typeface="Arial Narrow"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4D2C3603-B122-244A-AE16-29847FA97B40}" type="slidenum">
              <a:rPr lang="en-US" smtClean="0"/>
              <a:pPr>
                <a:defRPr/>
              </a:pPr>
              <a:t>109</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Bond – Pojer; Nash, </a:t>
            </a:r>
            <a:r>
              <a:rPr lang="en-US" i="1">
                <a:latin typeface="Arial Narrow" charset="0"/>
                <a:cs typeface="+mn-cs"/>
              </a:rPr>
              <a:t>The American People </a:t>
            </a:r>
            <a:r>
              <a:rPr lang="en-US">
                <a:latin typeface="Arial Narrow" charset="0"/>
                <a:cs typeface="+mn-cs"/>
              </a:rPr>
              <a:t>6e; http://wps.ablongman.com/long_nash_ap_6/0,7361,592970-,00.html</a:t>
            </a:r>
          </a:p>
          <a:p>
            <a:pPr eaLnBrk="1" hangingPunct="1">
              <a:defRPr/>
            </a:pPr>
            <a:endParaRPr lang="en-US">
              <a:latin typeface="Arial Narrow"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10CE77FC-48D6-414A-8A60-217197BD1202}" type="slidenum">
              <a:rPr lang="en-US" smtClean="0"/>
              <a:pPr>
                <a:defRPr/>
              </a:pPr>
              <a:t>110</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Wadsworth.com (Ride Alone); Pojer (“Of Course”)</a:t>
            </a:r>
          </a:p>
          <a:p>
            <a:pPr eaLnBrk="1" hangingPunct="1">
              <a:defRPr/>
            </a:pPr>
            <a:endParaRPr lang="en-US">
              <a:latin typeface="Arial Narrow"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651B636D-5B07-5B4E-BE95-0A3C4215DEFE}" type="slidenum">
              <a:rPr lang="en-US" smtClean="0"/>
              <a:pPr>
                <a:defRPr/>
              </a:pPr>
              <a:t>113</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Wadsworth.com (boot); Wadsworth.com (“Loose Talk”)</a:t>
            </a:r>
          </a:p>
          <a:p>
            <a:pPr eaLnBrk="1" hangingPunct="1">
              <a:defRPr/>
            </a:pPr>
            <a:endParaRPr lang="en-US">
              <a:latin typeface="Arial Narrow"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ABFA0A8A-0960-5742-A477-D4A240C322BD}" type="slidenum">
              <a:rPr lang="en-US" smtClean="0"/>
              <a:pPr>
                <a:defRPr/>
              </a:pPr>
              <a:t>116</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a:latin typeface="Arial Narrow" charset="0"/>
                <a:cs typeface="+mn-cs"/>
              </a:rPr>
              <a:t>A Nation on the Move, 1940-1950; </a:t>
            </a:r>
            <a:r>
              <a:rPr lang="en-US">
                <a:latin typeface="Arial Narrow" charset="0"/>
                <a:cs typeface="+mn-cs"/>
              </a:rPr>
              <a:t>American migration during the 1940s was the largest on record to that time. The farm population dropped dramatically as men, women, and children moved to war-production areas and to army and navy bases, particular on the West Coast. Well over 30 million Americans migrated during the war. Many returned to their rural homes after the war, but 12 million migrants stayed in their new locations. Notice the population increases on the West Coast, as well as in the Southwest and Florida. American Pageant 13e</a:t>
            </a:r>
          </a:p>
          <a:p>
            <a:pPr eaLnBrk="1" hangingPunct="1">
              <a:defRPr/>
            </a:pPr>
            <a:r>
              <a:rPr lang="en-US">
                <a:latin typeface="Arial Narrow" charset="0"/>
                <a:cs typeface="+mn-cs"/>
              </a:rPr>
              <a:t>Wartime Bases: Faragher, </a:t>
            </a:r>
            <a:r>
              <a:rPr lang="en-US" u="sng">
                <a:latin typeface="Arial Narrow" charset="0"/>
                <a:cs typeface="+mn-cs"/>
              </a:rPr>
              <a:t>Out of Many</a:t>
            </a:r>
            <a:r>
              <a:rPr lang="en-US">
                <a:latin typeface="Arial Narrow" charset="0"/>
                <a:cs typeface="+mn-cs"/>
              </a:rPr>
              <a:t>, 3</a:t>
            </a:r>
            <a:r>
              <a:rPr lang="en-US" baseline="30000">
                <a:latin typeface="Arial Narrow" charset="0"/>
                <a:cs typeface="+mn-cs"/>
              </a:rPr>
              <a:t>rd</a:t>
            </a:r>
            <a:r>
              <a:rPr lang="en-US">
                <a:latin typeface="Arial Narrow" charset="0"/>
                <a:cs typeface="+mn-cs"/>
              </a:rPr>
              <a:t> Ed.; http://wps.prenhall.com/hss_faragher_outofmany_ap/</a:t>
            </a:r>
          </a:p>
          <a:p>
            <a:pPr eaLnBrk="1" hangingPunct="1">
              <a:defRPr/>
            </a:pPr>
            <a:endParaRPr lang="en-US">
              <a:latin typeface="Arial Narrow" charset="0"/>
              <a:cs typeface="+mn-cs"/>
            </a:endParaRPr>
          </a:p>
          <a:p>
            <a:pPr eaLnBrk="1" hangingPunct="1">
              <a:defRPr/>
            </a:pPr>
            <a:endParaRPr lang="en-US">
              <a:latin typeface="Arial Narrow"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fld id="{3B372FEE-C3FE-2C49-951E-298661DC179D}" type="slidenum">
              <a:rPr lang="en-US" smtClean="0"/>
              <a:pPr>
                <a:defRPr/>
              </a:pPr>
              <a:t>117</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Arial Narrow" charset="0"/>
                <a:cs typeface="+mn-cs"/>
              </a:rPr>
              <a:t>Pojer (womans place, woman working)</a:t>
            </a:r>
          </a:p>
          <a:p>
            <a:pPr eaLnBrk="1" hangingPunct="1">
              <a:defRPr/>
            </a:pPr>
            <a:r>
              <a:rPr lang="en-US">
                <a:latin typeface="Arial Narrow" charset="0"/>
                <a:cs typeface="+mn-cs"/>
              </a:rPr>
              <a:t>“WE Can Do It” -  http://teachpol.tcnj.edu/amer_pol_hist/_browse1950.htm  </a:t>
            </a:r>
            <a:r>
              <a:rPr lang="en-US" i="1">
                <a:latin typeface="Arial Narrow" charset="0"/>
                <a:cs typeface="+mn-cs"/>
              </a:rPr>
              <a:t>Description:</a:t>
            </a:r>
            <a:r>
              <a:rPr lang="en-US">
                <a:latin typeface="Arial Narrow" charset="0"/>
                <a:cs typeface="+mn-cs"/>
              </a:rPr>
              <a:t> We Can Do it. Color poster by J. Howard Miller.C</a:t>
            </a:r>
            <a:r>
              <a:rPr lang="en-US" i="1">
                <a:latin typeface="Arial Narrow" charset="0"/>
                <a:cs typeface="+mn-cs"/>
              </a:rPr>
              <a:t>redit:</a:t>
            </a:r>
            <a:r>
              <a:rPr lang="en-US">
                <a:latin typeface="Arial Narrow" charset="0"/>
                <a:cs typeface="+mn-cs"/>
              </a:rPr>
              <a:t> National Archives and Records Administration</a:t>
            </a:r>
            <a:br>
              <a:rPr lang="en-US">
                <a:latin typeface="Arial Narrow" charset="0"/>
                <a:cs typeface="+mn-cs"/>
              </a:rPr>
            </a:br>
            <a:endParaRPr lang="en-US">
              <a:latin typeface="Arial Narrow" charset="0"/>
              <a:cs typeface="+mn-cs"/>
            </a:endParaRPr>
          </a:p>
          <a:p>
            <a:pPr eaLnBrk="1" hangingPunct="1">
              <a:defRPr/>
            </a:pPr>
            <a:endParaRPr lang="en-US">
              <a:latin typeface="Arial Narrow"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2133600"/>
            <a:ext cx="5638800" cy="1470025"/>
          </a:xfrm>
        </p:spPr>
        <p:txBody>
          <a:bodyPr anchor="b"/>
          <a:lstStyle>
            <a:lvl1pPr>
              <a:defRPr sz="4800">
                <a:ln w="19050">
                  <a:solidFill>
                    <a:schemeClr val="tx1">
                      <a:lumMod val="75000"/>
                      <a:lumOff val="25000"/>
                    </a:schemeClr>
                  </a:solidFill>
                </a:ln>
                <a:solidFill>
                  <a:schemeClr val="tx1">
                    <a:lumMod val="75000"/>
                    <a:lumOff val="2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200400" y="3603625"/>
            <a:ext cx="5638799" cy="609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E0242D0-9408-6F41-9B41-0A497B26A688}" type="datetimeFigureOut">
              <a:rPr lang="en-US"/>
              <a:pPr>
                <a:defRPr/>
              </a:pPr>
              <a:t>4/3/18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94B98B-FFC6-3E42-90B3-12D77A0941CE}" type="slidenum">
              <a:rPr lang="en-US"/>
              <a:pPr>
                <a:defRPr/>
              </a:pPr>
              <a:t>‹#›</a:t>
            </a:fld>
            <a:endParaRPr lang="en-US"/>
          </a:p>
        </p:txBody>
      </p:sp>
    </p:spTree>
    <p:extLst>
      <p:ext uri="{BB962C8B-B14F-4D97-AF65-F5344CB8AC3E}">
        <p14:creationId xmlns:p14="http://schemas.microsoft.com/office/powerpoint/2010/main" val="1144102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CCF987-6FE9-D74E-8EC7-B41648F34FD4}" type="datetimeFigureOut">
              <a:rPr lang="en-US"/>
              <a:pPr>
                <a:defRPr/>
              </a:pPr>
              <a:t>4/3/18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7F699A-A94A-7B46-BD6C-FF09F9904DA8}" type="slidenum">
              <a:rPr lang="en-US"/>
              <a:pPr>
                <a:defRPr/>
              </a:pPr>
              <a:t>‹#›</a:t>
            </a:fld>
            <a:endParaRPr lang="en-US"/>
          </a:p>
        </p:txBody>
      </p:sp>
    </p:spTree>
    <p:extLst>
      <p:ext uri="{BB962C8B-B14F-4D97-AF65-F5344CB8AC3E}">
        <p14:creationId xmlns:p14="http://schemas.microsoft.com/office/powerpoint/2010/main" val="11190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779" y="228600"/>
            <a:ext cx="168442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00399" y="228600"/>
            <a:ext cx="380197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AE0708-FD39-3542-ACA0-5B6C557FB392}" type="datetimeFigureOut">
              <a:rPr lang="en-US"/>
              <a:pPr>
                <a:defRPr/>
              </a:pPr>
              <a:t>4/3/18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6D2576-5C40-994F-BEBB-562AD52B37F2}" type="slidenum">
              <a:rPr lang="en-US"/>
              <a:pPr>
                <a:defRPr/>
              </a:pPr>
              <a:t>‹#›</a:t>
            </a:fld>
            <a:endParaRPr lang="en-US"/>
          </a:p>
        </p:txBody>
      </p:sp>
    </p:spTree>
    <p:extLst>
      <p:ext uri="{BB962C8B-B14F-4D97-AF65-F5344CB8AC3E}">
        <p14:creationId xmlns:p14="http://schemas.microsoft.com/office/powerpoint/2010/main" val="85648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1790F4-077F-0F41-95E7-FD7025E7CA6F}" type="datetimeFigureOut">
              <a:rPr lang="en-US"/>
              <a:pPr>
                <a:defRPr/>
              </a:pPr>
              <a:t>4/3/18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5FE05-D6F4-784E-AC4A-B0CFA279AC56}" type="slidenum">
              <a:rPr lang="en-US"/>
              <a:pPr>
                <a:defRPr/>
              </a:pPr>
              <a:t>‹#›</a:t>
            </a:fld>
            <a:endParaRPr lang="en-US"/>
          </a:p>
        </p:txBody>
      </p:sp>
    </p:spTree>
    <p:extLst>
      <p:ext uri="{BB962C8B-B14F-4D97-AF65-F5344CB8AC3E}">
        <p14:creationId xmlns:p14="http://schemas.microsoft.com/office/powerpoint/2010/main" val="340432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2800" y="4191000"/>
            <a:ext cx="52578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352800" y="2690813"/>
            <a:ext cx="5257800" cy="1500187"/>
          </a:xfrm>
        </p:spPr>
        <p:txBody>
          <a:bodyPr anchor="b"/>
          <a:lstStyle>
            <a:lvl1pPr marL="0" indent="0">
              <a:buNone/>
              <a:defRPr sz="2000">
                <a:solidFill>
                  <a:schemeClr val="tx1">
                    <a:lumMod val="85000"/>
                    <a:lumOff val="1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9E5DBE-DA18-ED46-98F5-5B53A4CFED31}" type="datetimeFigureOut">
              <a:rPr lang="en-US"/>
              <a:pPr>
                <a:defRPr/>
              </a:pPr>
              <a:t>4/3/18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B33C4B-8EAE-5045-A578-F9EF70A0576E}" type="slidenum">
              <a:rPr lang="en-US"/>
              <a:pPr>
                <a:defRPr/>
              </a:pPr>
              <a:t>‹#›</a:t>
            </a:fld>
            <a:endParaRPr lang="en-US"/>
          </a:p>
        </p:txBody>
      </p:sp>
    </p:spTree>
    <p:extLst>
      <p:ext uri="{BB962C8B-B14F-4D97-AF65-F5344CB8AC3E}">
        <p14:creationId xmlns:p14="http://schemas.microsoft.com/office/powerpoint/2010/main" val="30206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08158" y="1624010"/>
            <a:ext cx="28354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1380" y="1624011"/>
            <a:ext cx="26538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A48DF3B-EA22-D343-80A1-A99C6120C39E}" type="datetimeFigureOut">
              <a:rPr lang="en-US"/>
              <a:pPr>
                <a:defRPr/>
              </a:pPr>
              <a:t>4/3/18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7AE982-562F-454F-A261-8D75BB0F1058}" type="slidenum">
              <a:rPr lang="en-US"/>
              <a:pPr>
                <a:defRPr/>
              </a:pPr>
              <a:t>‹#›</a:t>
            </a:fld>
            <a:endParaRPr lang="en-US"/>
          </a:p>
        </p:txBody>
      </p:sp>
    </p:spTree>
    <p:extLst>
      <p:ext uri="{BB962C8B-B14F-4D97-AF65-F5344CB8AC3E}">
        <p14:creationId xmlns:p14="http://schemas.microsoft.com/office/powerpoint/2010/main" val="192234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236498" y="1607511"/>
            <a:ext cx="27431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236498" y="2247273"/>
            <a:ext cx="27431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07144" y="1607511"/>
            <a:ext cx="263205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7144" y="2247273"/>
            <a:ext cx="263205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2379D6C-3AC3-2049-A368-EBE099AC1FDF}" type="datetimeFigureOut">
              <a:rPr lang="en-US"/>
              <a:pPr>
                <a:defRPr/>
              </a:pPr>
              <a:t>4/3/18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7A0145F-A2D0-4C43-B8C3-AB1B18746BC8}" type="slidenum">
              <a:rPr lang="en-US"/>
              <a:pPr>
                <a:defRPr/>
              </a:pPr>
              <a:t>‹#›</a:t>
            </a:fld>
            <a:endParaRPr lang="en-US"/>
          </a:p>
        </p:txBody>
      </p:sp>
    </p:spTree>
    <p:extLst>
      <p:ext uri="{BB962C8B-B14F-4D97-AF65-F5344CB8AC3E}">
        <p14:creationId xmlns:p14="http://schemas.microsoft.com/office/powerpoint/2010/main" val="215611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A4FEA1-9418-D047-9A72-DDEC7D7D7A51}" type="datetimeFigureOut">
              <a:rPr lang="en-US"/>
              <a:pPr>
                <a:defRPr/>
              </a:pPr>
              <a:t>4/3/18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EB577E-5273-914C-A0C1-CE2EAE999600}" type="slidenum">
              <a:rPr lang="en-US"/>
              <a:pPr>
                <a:defRPr/>
              </a:pPr>
              <a:t>‹#›</a:t>
            </a:fld>
            <a:endParaRPr lang="en-US"/>
          </a:p>
        </p:txBody>
      </p:sp>
    </p:spTree>
    <p:extLst>
      <p:ext uri="{BB962C8B-B14F-4D97-AF65-F5344CB8AC3E}">
        <p14:creationId xmlns:p14="http://schemas.microsoft.com/office/powerpoint/2010/main" val="91685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900656-3ED6-9547-8DDD-1EC27C3F303B}" type="datetimeFigureOut">
              <a:rPr lang="en-US"/>
              <a:pPr>
                <a:defRPr/>
              </a:pPr>
              <a:t>4/3/18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6759A29-B8B5-AE4A-8F80-41B1B89EE6AD}" type="slidenum">
              <a:rPr lang="en-US"/>
              <a:pPr>
                <a:defRPr/>
              </a:pPr>
              <a:t>‹#›</a:t>
            </a:fld>
            <a:endParaRPr lang="en-US"/>
          </a:p>
        </p:txBody>
      </p:sp>
    </p:spTree>
    <p:extLst>
      <p:ext uri="{BB962C8B-B14F-4D97-AF65-F5344CB8AC3E}">
        <p14:creationId xmlns:p14="http://schemas.microsoft.com/office/powerpoint/2010/main" val="30518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1592" y="228600"/>
            <a:ext cx="273960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885581" y="228600"/>
            <a:ext cx="298971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51592" y="1390650"/>
            <a:ext cx="273960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DEFBBF-364B-3B44-A729-88A31FD8D450}" type="datetimeFigureOut">
              <a:rPr lang="en-US"/>
              <a:pPr>
                <a:defRPr/>
              </a:pPr>
              <a:t>4/3/18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C166FF-EDEB-644A-A884-043985106DD6}" type="slidenum">
              <a:rPr lang="en-US"/>
              <a:pPr>
                <a:defRPr/>
              </a:pPr>
              <a:t>‹#›</a:t>
            </a:fld>
            <a:endParaRPr lang="en-US"/>
          </a:p>
        </p:txBody>
      </p:sp>
    </p:spTree>
    <p:extLst>
      <p:ext uri="{BB962C8B-B14F-4D97-AF65-F5344CB8AC3E}">
        <p14:creationId xmlns:p14="http://schemas.microsoft.com/office/powerpoint/2010/main" val="427040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00" y="441642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352800" y="2286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3352800" y="49831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1F1CC2-5040-F24F-8607-FD521AEB6E76}" type="datetimeFigureOut">
              <a:rPr lang="en-US"/>
              <a:pPr>
                <a:defRPr/>
              </a:pPr>
              <a:t>4/3/18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6A9ABC-8094-7D4A-9AB7-DBE0DFBA9051}" type="slidenum">
              <a:rPr lang="en-US"/>
              <a:pPr>
                <a:defRPr/>
              </a:pPr>
              <a:t>‹#›</a:t>
            </a:fld>
            <a:endParaRPr lang="en-US"/>
          </a:p>
        </p:txBody>
      </p:sp>
    </p:spTree>
    <p:extLst>
      <p:ext uri="{BB962C8B-B14F-4D97-AF65-F5344CB8AC3E}">
        <p14:creationId xmlns:p14="http://schemas.microsoft.com/office/powerpoint/2010/main" val="18304622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8"/>
            <a:ext cx="85344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200400" y="1600200"/>
            <a:ext cx="5638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438400" y="6356350"/>
            <a:ext cx="914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chemeClr val="bg1"/>
                </a:solidFill>
                <a:cs typeface="+mn-cs"/>
              </a:defRPr>
            </a:lvl1pPr>
          </a:lstStyle>
          <a:p>
            <a:pPr>
              <a:defRPr/>
            </a:pPr>
            <a:fld id="{309D23C6-BB8F-264F-BFEC-60912ACD34D8}" type="datetimeFigureOut">
              <a:rPr lang="en-US"/>
              <a:pPr>
                <a:defRPr/>
              </a:pPr>
              <a:t>4/3/18</a:t>
            </a:fld>
            <a:endParaRPr lang="en-US"/>
          </a:p>
        </p:txBody>
      </p:sp>
      <p:sp>
        <p:nvSpPr>
          <p:cNvPr id="5" name="Footer Placeholder 4"/>
          <p:cNvSpPr>
            <a:spLocks noGrp="1"/>
          </p:cNvSpPr>
          <p:nvPr>
            <p:ph type="ftr" sz="quarter" idx="3"/>
          </p:nvPr>
        </p:nvSpPr>
        <p:spPr>
          <a:xfrm>
            <a:off x="3486150" y="6356350"/>
            <a:ext cx="2305050" cy="365125"/>
          </a:xfrm>
          <a:prstGeom prst="rect">
            <a:avLst/>
          </a:prstGeom>
        </p:spPr>
        <p:txBody>
          <a:bodyPr vert="horz" lIns="91440" tIns="45720" rIns="91440" bIns="45720" rtlCol="0" anchor="ctr"/>
          <a:lstStyle>
            <a:lvl1pPr algn="ctr" eaLnBrk="1" hangingPunct="1">
              <a:defRPr sz="1200">
                <a:solidFill>
                  <a:schemeClr val="bg1"/>
                </a:solidFill>
                <a:latin typeface="Times New Roman" panose="02020603050405020304" pitchFamily="18"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5943600" y="6356350"/>
            <a:ext cx="838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cs typeface="+mn-cs"/>
              </a:defRPr>
            </a:lvl1pPr>
          </a:lstStyle>
          <a:p>
            <a:pPr>
              <a:defRPr/>
            </a:pPr>
            <a:fld id="{81BAA8FD-6E04-AA44-B42A-76731A78B697}" type="slidenum">
              <a:rPr lang="en-US"/>
              <a:pPr>
                <a:defRPr/>
              </a:pPr>
              <a:t>‹#›</a:t>
            </a:fld>
            <a:endParaRPr lang="en-US"/>
          </a:p>
        </p:txBody>
      </p:sp>
      <p:sp>
        <p:nvSpPr>
          <p:cNvPr id="1031" name="TextBox 6"/>
          <p:cNvSpPr txBox="1">
            <a:spLocks noChangeArrowheads="1"/>
          </p:cNvSpPr>
          <p:nvPr/>
        </p:nvSpPr>
        <p:spPr bwMode="auto">
          <a:xfrm rot="-5400000">
            <a:off x="-3734594" y="3194844"/>
            <a:ext cx="6864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bs-Latn-BA" altLang="en-US" smtClean="0">
                <a:solidFill>
                  <a:srgbClr val="7F7F7F"/>
                </a:solidFill>
                <a:latin typeface="Segoe UI Light" panose="020B0502040204020203" pitchFamily="34" charset="0"/>
                <a:ea typeface="Microsoft YaHei UI" panose="020B0503020204020204" pitchFamily="34" charset="-122"/>
                <a:cs typeface="Segoe UI Light" panose="020B0502040204020203" pitchFamily="34" charset="0"/>
              </a:rPr>
              <a:t>www.free-ppt-templates.com</a:t>
            </a:r>
            <a:endParaRPr lang="en-US" altLang="en-US" smtClean="0">
              <a:solidFill>
                <a:srgbClr val="7F7F7F"/>
              </a:solidFill>
              <a:latin typeface="Segoe UI Light" panose="020B0502040204020203" pitchFamily="34" charset="0"/>
              <a:ea typeface="Microsoft YaHei UI" panose="020B0503020204020204" pitchFamily="34" charset="-122"/>
              <a:cs typeface="Segoe UI Light" panose="020B0502040204020203"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5400" b="1" kern="1200">
          <a:ln w="19050">
            <a:solidFill>
              <a:schemeClr val="tx1">
                <a:lumMod val="65000"/>
                <a:lumOff val="35000"/>
              </a:schemeClr>
            </a:solidFill>
          </a:ln>
          <a:solidFill>
            <a:srgbClr val="595959"/>
          </a:solidFill>
          <a:latin typeface="Microsoft New Tai Lue" panose="020B0502040204020203" pitchFamily="34" charset="0"/>
          <a:ea typeface="ＭＳ Ｐゴシック" charset="0"/>
          <a:cs typeface="Microsoft New Tai Lue" panose="020B0502040204020203" pitchFamily="34" charset="0"/>
        </a:defRPr>
      </a:lvl1pPr>
      <a:lvl2pPr algn="ctr" rtl="0" eaLnBrk="0" fontAlgn="base" hangingPunct="0">
        <a:spcBef>
          <a:spcPct val="0"/>
        </a:spcBef>
        <a:spcAft>
          <a:spcPct val="0"/>
        </a:spcAft>
        <a:defRPr sz="5400" b="1">
          <a:solidFill>
            <a:srgbClr val="595959"/>
          </a:solidFill>
          <a:latin typeface="Microsoft New Tai Lue" panose="020B0502040204020203" pitchFamily="34" charset="0"/>
          <a:ea typeface="ＭＳ Ｐゴシック" charset="0"/>
          <a:cs typeface="Microsoft New Tai Lue" panose="020B0502040204020203" pitchFamily="34" charset="0"/>
        </a:defRPr>
      </a:lvl2pPr>
      <a:lvl3pPr algn="ctr" rtl="0" eaLnBrk="0" fontAlgn="base" hangingPunct="0">
        <a:spcBef>
          <a:spcPct val="0"/>
        </a:spcBef>
        <a:spcAft>
          <a:spcPct val="0"/>
        </a:spcAft>
        <a:defRPr sz="5400" b="1">
          <a:solidFill>
            <a:srgbClr val="595959"/>
          </a:solidFill>
          <a:latin typeface="Microsoft New Tai Lue" panose="020B0502040204020203" pitchFamily="34" charset="0"/>
          <a:ea typeface="ＭＳ Ｐゴシック" charset="0"/>
          <a:cs typeface="Microsoft New Tai Lue" panose="020B0502040204020203" pitchFamily="34" charset="0"/>
        </a:defRPr>
      </a:lvl3pPr>
      <a:lvl4pPr algn="ctr" rtl="0" eaLnBrk="0" fontAlgn="base" hangingPunct="0">
        <a:spcBef>
          <a:spcPct val="0"/>
        </a:spcBef>
        <a:spcAft>
          <a:spcPct val="0"/>
        </a:spcAft>
        <a:defRPr sz="5400" b="1">
          <a:solidFill>
            <a:srgbClr val="595959"/>
          </a:solidFill>
          <a:latin typeface="Microsoft New Tai Lue" panose="020B0502040204020203" pitchFamily="34" charset="0"/>
          <a:ea typeface="ＭＳ Ｐゴシック" charset="0"/>
          <a:cs typeface="Microsoft New Tai Lue" panose="020B0502040204020203" pitchFamily="34" charset="0"/>
        </a:defRPr>
      </a:lvl4pPr>
      <a:lvl5pPr algn="ctr" rtl="0" eaLnBrk="0" fontAlgn="base" hangingPunct="0">
        <a:spcBef>
          <a:spcPct val="0"/>
        </a:spcBef>
        <a:spcAft>
          <a:spcPct val="0"/>
        </a:spcAft>
        <a:defRPr sz="5400" b="1">
          <a:solidFill>
            <a:srgbClr val="595959"/>
          </a:solidFill>
          <a:latin typeface="Microsoft New Tai Lue" panose="020B0502040204020203" pitchFamily="34" charset="0"/>
          <a:ea typeface="ＭＳ Ｐゴシック" charset="0"/>
          <a:cs typeface="Microsoft New Tai Lue" panose="020B0502040204020203" pitchFamily="34" charset="0"/>
        </a:defRPr>
      </a:lvl5pPr>
      <a:lvl6pPr marL="457200" algn="ctr" rtl="0" fontAlgn="base">
        <a:spcBef>
          <a:spcPct val="0"/>
        </a:spcBef>
        <a:spcAft>
          <a:spcPct val="0"/>
        </a:spcAft>
        <a:defRPr sz="5400" b="1">
          <a:solidFill>
            <a:srgbClr val="595959"/>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914400" algn="ctr" rtl="0" fontAlgn="base">
        <a:spcBef>
          <a:spcPct val="0"/>
        </a:spcBef>
        <a:spcAft>
          <a:spcPct val="0"/>
        </a:spcAft>
        <a:defRPr sz="5400" b="1">
          <a:solidFill>
            <a:srgbClr val="595959"/>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1371600" algn="ctr" rtl="0" fontAlgn="base">
        <a:spcBef>
          <a:spcPct val="0"/>
        </a:spcBef>
        <a:spcAft>
          <a:spcPct val="0"/>
        </a:spcAft>
        <a:defRPr sz="5400" b="1">
          <a:solidFill>
            <a:srgbClr val="595959"/>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1828800" algn="ctr" rtl="0" fontAlgn="base">
        <a:spcBef>
          <a:spcPct val="0"/>
        </a:spcBef>
        <a:spcAft>
          <a:spcPct val="0"/>
        </a:spcAft>
        <a:defRPr sz="5400" b="1">
          <a:solidFill>
            <a:srgbClr val="595959"/>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404040"/>
          </a:solidFill>
          <a:latin typeface="Microsoft New Tai Lue" panose="020B0502040204020203" pitchFamily="34" charset="0"/>
          <a:ea typeface="ＭＳ Ｐゴシック" charset="0"/>
          <a:cs typeface="Microsoft New Tai Lue" panose="020B0502040204020203" pitchFamily="34" charset="0"/>
        </a:defRPr>
      </a:lvl1pPr>
      <a:lvl2pPr marL="742950" indent="-285750" algn="l" rtl="0" eaLnBrk="0" fontAlgn="base" hangingPunct="0">
        <a:spcBef>
          <a:spcPct val="20000"/>
        </a:spcBef>
        <a:spcAft>
          <a:spcPct val="0"/>
        </a:spcAft>
        <a:buFont typeface="Arial" charset="0"/>
        <a:buChar char="–"/>
        <a:defRPr sz="2800" kern="12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lgn="l" rtl="0" eaLnBrk="0" fontAlgn="base" hangingPunct="0">
        <a:spcBef>
          <a:spcPct val="20000"/>
        </a:spcBef>
        <a:spcAft>
          <a:spcPct val="0"/>
        </a:spcAft>
        <a:buFont typeface="Arial" charset="0"/>
        <a:buChar char="–"/>
        <a:defRPr sz="2000" kern="12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lgn="l" rtl="0" eaLnBrk="0" fontAlgn="base" hangingPunct="0">
        <a:spcBef>
          <a:spcPct val="20000"/>
        </a:spcBef>
        <a:spcAft>
          <a:spcPct val="0"/>
        </a:spcAft>
        <a:buFont typeface="Arial" charset="0"/>
        <a:buChar char="»"/>
        <a:defRPr sz="2000" kern="12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39.png"/></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file://localhost/%0EChp25_p757.gif%20%20%20%20%20%20%20%20%20%20%20%20%20%20%20%20%20%20%20%20%20%20%20%20%20%20%20%20%20%20%20%20%20%20%20%20%20%20%20%20%20%20%20%20%20%20%20%20%2000019A2E%0CMacintosh%20HD%20%20%20%20%20%20%20%20%20%20%20%20%20%20%20%20%20%20%20B2317375"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 Id="rId3" Type="http://schemas.openxmlformats.org/officeDocument/2006/relationships/image" Target="../media/image14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 Id="rId3" Type="http://schemas.openxmlformats.org/officeDocument/2006/relationships/image" Target="../media/image14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file://localhost/%0EChp25_p757.gif%20%20%20%20%20%20%20%20%20%20%20%20%20%20%20%20%20%20%20%20%20%20%20%20%20%20%20%20%20%20%20%20%20%20%20%20%20%20%20%20%20%20%20%20%20%20%20%20%2000019A2E%0CMacintosh%20HD%20%20%20%20%20%20%20%20%20%20%20%20%20%20%20%20%20%20%20B2317375" TargetMode="External"/><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2.png"/><Relationship Id="rId3" Type="http://schemas.openxmlformats.org/officeDocument/2006/relationships/image" Target="../media/image15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4.png"/><Relationship Id="rId3" Type="http://schemas.openxmlformats.org/officeDocument/2006/relationships/image" Target="../media/image15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file://localhost/%0EChp25_p757.gif%20%20%20%20%20%20%20%20%20%20%20%20%20%20%20%20%20%20%20%20%20%20%20%20%20%20%20%20%20%20%20%20%20%20%20%20%20%20%20%20%20%20%20%20%20%20%20%20%2000019A2E%0CMacintosh%20HD%20%20%20%20%20%20%20%20%20%20%20%20%20%20%20%20%20%20%20B2317375" TargetMode="External"/><Relationship Id="rId4" Type="http://schemas.openxmlformats.org/officeDocument/2006/relationships/image" Target="../media/image146.jpe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file://localhost/%10Chp25-01p767.gif%20%20%20%20%20%20%20%20%20%20%20%20%20%20%20%20%20%20%20%20%20%20%20%20%20%20%20%20%20%20%20%20%20%20%20%20%20%20%20%20%20%20%20%20%20%20%2000019A2E%0CMacintosh%20HD%20%20%20%20%20%20%20%20%20%20%20%20%20%20%20%20%20%20%20B2317375"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jpeg"/><Relationship Id="rId5"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5" Type="http://schemas.openxmlformats.org/officeDocument/2006/relationships/image" Target="../media/image16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8.jpeg"/></Relationships>
</file>

<file path=ppt/slides/_rels/slide122.xml.rels><?xml version="1.0" encoding="UTF-8" standalone="yes"?>
<Relationships xmlns="http://schemas.openxmlformats.org/package/2006/relationships"><Relationship Id="rId3" Type="http://schemas.openxmlformats.org/officeDocument/2006/relationships/hyperlink" Target="http://teachpol.tcnj.edu/amer_pol_hist/fi/00000174.htm" TargetMode="External"/><Relationship Id="rId4" Type="http://schemas.openxmlformats.org/officeDocument/2006/relationships/image" Target="../media/image169.jpeg"/><Relationship Id="rId5" Type="http://schemas.openxmlformats.org/officeDocument/2006/relationships/image" Target="../media/image170.jpeg"/><Relationship Id="rId6" Type="http://schemas.openxmlformats.org/officeDocument/2006/relationships/image" Target="../media/image171.jpeg"/><Relationship Id="rId7" Type="http://schemas.openxmlformats.org/officeDocument/2006/relationships/hyperlink" Target="http://teachpol.tcnj.edu/amer_pol_hist/fi/00000175.htm" TargetMode="External"/><Relationship Id="rId8" Type="http://schemas.openxmlformats.org/officeDocument/2006/relationships/image" Target="../media/image17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23.xml.rels><?xml version="1.0" encoding="UTF-8" standalone="yes"?>
<Relationships xmlns="http://schemas.openxmlformats.org/package/2006/relationships"><Relationship Id="rId3" Type="http://schemas.openxmlformats.org/officeDocument/2006/relationships/hyperlink" Target="http://teachpol.tcnj.edu/amer_pol_hist/fi/00000177.htm" TargetMode="External"/><Relationship Id="rId4" Type="http://schemas.openxmlformats.org/officeDocument/2006/relationships/image" Target="../media/image173.jpeg"/><Relationship Id="rId5" Type="http://schemas.openxmlformats.org/officeDocument/2006/relationships/hyperlink" Target="http://teachpol.tcnj.edu/amer_pol_hist/fi/00000179.htm" TargetMode="External"/><Relationship Id="rId6" Type="http://schemas.openxmlformats.org/officeDocument/2006/relationships/image" Target="../media/image174.jpeg"/><Relationship Id="rId7" Type="http://schemas.openxmlformats.org/officeDocument/2006/relationships/hyperlink" Target="http://teachpol.tcnj.edu/amer_pol_hist/fi/00000176.htm" TargetMode="External"/><Relationship Id="rId8" Type="http://schemas.openxmlformats.org/officeDocument/2006/relationships/image" Target="../media/image175.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24.xml.rels><?xml version="1.0" encoding="UTF-8" standalone="yes"?>
<Relationships xmlns="http://schemas.openxmlformats.org/package/2006/relationships"><Relationship Id="rId3" Type="http://schemas.openxmlformats.org/officeDocument/2006/relationships/hyperlink" Target="http://teachpol.tcnj.edu/amer_pol_hist/thumbnail384.html" TargetMode="External"/><Relationship Id="rId4" Type="http://schemas.openxmlformats.org/officeDocument/2006/relationships/image" Target="../media/image176.jpeg"/><Relationship Id="rId5" Type="http://schemas.openxmlformats.org/officeDocument/2006/relationships/image" Target="../media/image177.png"/><Relationship Id="rId6" Type="http://schemas.openxmlformats.org/officeDocument/2006/relationships/image" Target="file://localhost/%10Chp26-01p800.gif%20%20%20%20%20%20%20%20%20%20%20%20%20%20%20%20%20%20%20%20%20%20%20%20%20%20%20%20%20%20%20%20%20%20%20%20%20%20%20%20%20%20%20%20%20%20%2000019A4D%0CMacintosh%20HD%20%20%20%20%20%20%20%20%20%20%20%20%20%20%20%20%20%20%20B2317375"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8.jpeg"/><Relationship Id="rId3" Type="http://schemas.openxmlformats.org/officeDocument/2006/relationships/image" Target="../media/image17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File:Attack_on_Pearl_Harbor_Japanese_planes_view.jpg" TargetMode="External"/><Relationship Id="rId3" Type="http://schemas.openxmlformats.org/officeDocument/2006/relationships/image" Target="../media/image18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9.bin"/><Relationship Id="rId3" Type="http://schemas.openxmlformats.org/officeDocument/2006/relationships/image" Target="../media/image18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3.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0.bin"/><Relationship Id="rId3" Type="http://schemas.openxmlformats.org/officeDocument/2006/relationships/image" Target="../media/image184.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6.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7.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1.bin"/><Relationship Id="rId3" Type="http://schemas.openxmlformats.org/officeDocument/2006/relationships/image" Target="../media/image189.jpeg"/></Relationships>
</file>

<file path=ppt/slides/_rels/slide139.xml.rels><?xml version="1.0" encoding="UTF-8" standalone="yes"?>
<Relationships xmlns="http://schemas.openxmlformats.org/package/2006/relationships"><Relationship Id="rId3" Type="http://schemas.openxmlformats.org/officeDocument/2006/relationships/image" Target="../media/image190.jpeg"/><Relationship Id="rId4" Type="http://schemas.openxmlformats.org/officeDocument/2006/relationships/image" Target="../media/image191.jpeg"/><Relationship Id="rId1" Type="http://schemas.openxmlformats.org/officeDocument/2006/relationships/slideLayout" Target="../slideLayouts/slideLayout1.xml"/><Relationship Id="rId2" Type="http://schemas.openxmlformats.org/officeDocument/2006/relationships/audio" Target="../media/audio12.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2.jpeg"/><Relationship Id="rId3" Type="http://schemas.openxmlformats.org/officeDocument/2006/relationships/image" Target="../media/image193.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4.jpeg"/><Relationship Id="rId3" Type="http://schemas.openxmlformats.org/officeDocument/2006/relationships/image" Target="../media/image147.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6.jpeg"/><Relationship Id="rId3" Type="http://schemas.openxmlformats.org/officeDocument/2006/relationships/image" Target="../media/image197.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9.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0.jpeg"/><Relationship Id="rId3" Type="http://schemas.openxmlformats.org/officeDocument/2006/relationships/image" Target="../media/image201.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2.jpeg"/><Relationship Id="rId3" Type="http://schemas.openxmlformats.org/officeDocument/2006/relationships/image" Target="../media/image20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4.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7.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8.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9.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0.jpeg"/></Relationships>
</file>

<file path=ppt/slides/_rels/slide155.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png"/><Relationship Id="rId1" Type="http://schemas.openxmlformats.org/officeDocument/2006/relationships/slideLayout" Target="../slideLayouts/slideLayout1.xml"/><Relationship Id="rId2" Type="http://schemas.openxmlformats.org/officeDocument/2006/relationships/audio" Target="../media/audio13.bin"/></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4.bin"/><Relationship Id="rId3" Type="http://schemas.openxmlformats.org/officeDocument/2006/relationships/image" Target="../media/image213.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4.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5.png"/></Relationships>
</file>

<file path=ppt/slides/_rels/slide159.xml.rels><?xml version="1.0" encoding="UTF-8" standalone="yes"?>
<Relationships xmlns="http://schemas.openxmlformats.org/package/2006/relationships"><Relationship Id="rId3" Type="http://schemas.openxmlformats.org/officeDocument/2006/relationships/image" Target="../media/image216.jpeg"/><Relationship Id="rId4" Type="http://schemas.openxmlformats.org/officeDocument/2006/relationships/image" Target="../media/image217.png"/><Relationship Id="rId5" Type="http://schemas.openxmlformats.org/officeDocument/2006/relationships/image" Target="../media/image218.png"/><Relationship Id="rId1" Type="http://schemas.openxmlformats.org/officeDocument/2006/relationships/slideLayout" Target="../slideLayouts/slideLayout1.xml"/><Relationship Id="rId2" Type="http://schemas.openxmlformats.org/officeDocument/2006/relationships/audio" Target="../media/audio15.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0.xml.rels><?xml version="1.0" encoding="UTF-8" standalone="yes"?>
<Relationships xmlns="http://schemas.openxmlformats.org/package/2006/relationships"><Relationship Id="rId3" Type="http://schemas.openxmlformats.org/officeDocument/2006/relationships/image" Target="../media/image220.jpeg"/><Relationship Id="rId4" Type="http://schemas.openxmlformats.org/officeDocument/2006/relationships/image" Target="../media/image221.jpeg"/><Relationship Id="rId1" Type="http://schemas.openxmlformats.org/officeDocument/2006/relationships/slideLayout" Target="../slideLayouts/slideLayout1.xml"/><Relationship Id="rId2" Type="http://schemas.openxmlformats.org/officeDocument/2006/relationships/image" Target="../media/image219.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2.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3.jpeg"/><Relationship Id="rId3" Type="http://schemas.openxmlformats.org/officeDocument/2006/relationships/image" Target="../media/image22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5.jpeg"/><Relationship Id="rId3" Type="http://schemas.openxmlformats.org/officeDocument/2006/relationships/image" Target="../media/image226.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7.png"/></Relationships>
</file>

<file path=ppt/slides/_rels/slide165.xml.rels><?xml version="1.0" encoding="UTF-8" standalone="yes"?>
<Relationships xmlns="http://schemas.openxmlformats.org/package/2006/relationships"><Relationship Id="rId3" Type="http://schemas.openxmlformats.org/officeDocument/2006/relationships/image" Target="../media/image228.jpeg"/><Relationship Id="rId4" Type="http://schemas.openxmlformats.org/officeDocument/2006/relationships/image" Target="../media/image229.png"/><Relationship Id="rId5" Type="http://schemas.openxmlformats.org/officeDocument/2006/relationships/image" Target="../media/image230.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31.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32.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33.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5.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36.jpeg"/></Relationships>
</file>

<file path=ppt/slides/_rels/slide172.xml.rels><?xml version="1.0" encoding="UTF-8" standalone="yes"?>
<Relationships xmlns="http://schemas.openxmlformats.org/package/2006/relationships"><Relationship Id="rId3" Type="http://schemas.openxmlformats.org/officeDocument/2006/relationships/hyperlink" Target="http://teachpol.tcnj.edu/amer_pol_hist/fi/00000196.htm" TargetMode="External"/><Relationship Id="rId4" Type="http://schemas.openxmlformats.org/officeDocument/2006/relationships/image" Target="../media/image23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174.xml.rels><?xml version="1.0" encoding="UTF-8" standalone="yes"?>
<Relationships xmlns="http://schemas.openxmlformats.org/package/2006/relationships"><Relationship Id="rId3" Type="http://schemas.openxmlformats.org/officeDocument/2006/relationships/hyperlink" Target="http://teachpol.tcnj.edu/amer_pol_hist/fi/00000191.htm" TargetMode="External"/><Relationship Id="rId4" Type="http://schemas.openxmlformats.org/officeDocument/2006/relationships/image" Target="../media/image238.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9.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0.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1.jpeg"/><Relationship Id="rId3" Type="http://schemas.openxmlformats.org/officeDocument/2006/relationships/image" Target="../media/image242.jpeg"/></Relationships>
</file>

<file path=ppt/slides/_rels/slide179.xml.rels><?xml version="1.0" encoding="UTF-8" standalone="yes"?>
<Relationships xmlns="http://schemas.openxmlformats.org/package/2006/relationships"><Relationship Id="rId3" Type="http://schemas.openxmlformats.org/officeDocument/2006/relationships/image" Target="../media/image244.jpeg"/><Relationship Id="rId4" Type="http://schemas.openxmlformats.org/officeDocument/2006/relationships/image" Target="../media/image245.jpeg"/><Relationship Id="rId1" Type="http://schemas.openxmlformats.org/officeDocument/2006/relationships/slideLayout" Target="../slideLayouts/slideLayout1.xml"/><Relationship Id="rId2" Type="http://schemas.openxmlformats.org/officeDocument/2006/relationships/image" Target="../media/image24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png"/></Relationships>
</file>

<file path=ppt/slides/_rels/slide180.xml.rels><?xml version="1.0" encoding="UTF-8" standalone="yes"?>
<Relationships xmlns="http://schemas.openxmlformats.org/package/2006/relationships"><Relationship Id="rId3" Type="http://schemas.openxmlformats.org/officeDocument/2006/relationships/image" Target="../media/image247.jpeg"/><Relationship Id="rId4" Type="http://schemas.openxmlformats.org/officeDocument/2006/relationships/image" Target="../media/image248.jpeg"/><Relationship Id="rId1" Type="http://schemas.openxmlformats.org/officeDocument/2006/relationships/slideLayout" Target="../slideLayouts/slideLayout1.xml"/><Relationship Id="rId2" Type="http://schemas.openxmlformats.org/officeDocument/2006/relationships/image" Target="../media/image246.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9.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6.bin"/><Relationship Id="rId3" Type="http://schemas.openxmlformats.org/officeDocument/2006/relationships/image" Target="../media/image250.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1.png"/><Relationship Id="rId3" Type="http://schemas.openxmlformats.org/officeDocument/2006/relationships/image" Target="../media/image252.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2.png"/><Relationship Id="rId3" Type="http://schemas.openxmlformats.org/officeDocument/2006/relationships/image" Target="../media/image253.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4.png"/><Relationship Id="rId3" Type="http://schemas.openxmlformats.org/officeDocument/2006/relationships/image" Target="../media/image25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6.png"/><Relationship Id="rId3" Type="http://schemas.openxmlformats.org/officeDocument/2006/relationships/image" Target="../media/image257.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0.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1.jpeg"/></Relationships>
</file>

<file path=ppt/slides/_rels/slide193.xml.rels><?xml version="1.0" encoding="UTF-8" standalone="yes"?>
<Relationships xmlns="http://schemas.openxmlformats.org/package/2006/relationships"><Relationship Id="rId3" Type="http://schemas.openxmlformats.org/officeDocument/2006/relationships/image" Target="../media/image263.jpeg"/><Relationship Id="rId4" Type="http://schemas.openxmlformats.org/officeDocument/2006/relationships/image" Target="../media/image264.jpeg"/><Relationship Id="rId1" Type="http://schemas.openxmlformats.org/officeDocument/2006/relationships/slideLayout" Target="../slideLayouts/slideLayout1.xml"/><Relationship Id="rId2" Type="http://schemas.openxmlformats.org/officeDocument/2006/relationships/image" Target="../media/image262.jpeg"/></Relationships>
</file>

<file path=ppt/slides/_rels/slide194.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7.png"/><Relationship Id="rId5" Type="http://schemas.openxmlformats.org/officeDocument/2006/relationships/image" Target="../media/image268.jpeg"/><Relationship Id="rId6" Type="http://schemas.openxmlformats.org/officeDocument/2006/relationships/image" Target="../media/image269.jpeg"/><Relationship Id="rId7" Type="http://schemas.openxmlformats.org/officeDocument/2006/relationships/image" Target="../media/image270.jpeg"/><Relationship Id="rId8" Type="http://schemas.openxmlformats.org/officeDocument/2006/relationships/image" Target="../media/image271.png"/><Relationship Id="rId1" Type="http://schemas.openxmlformats.org/officeDocument/2006/relationships/slideLayout" Target="../slideLayouts/slideLayout1.xml"/><Relationship Id="rId2" Type="http://schemas.openxmlformats.org/officeDocument/2006/relationships/image" Target="../media/image265.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2.jpeg"/><Relationship Id="rId3" Type="http://schemas.openxmlformats.org/officeDocument/2006/relationships/image" Target="../media/image273.jpeg"/></Relationships>
</file>

<file path=ppt/slides/_rels/slide196.xml.rels><?xml version="1.0" encoding="UTF-8" standalone="yes"?>
<Relationships xmlns="http://schemas.openxmlformats.org/package/2006/relationships"><Relationship Id="rId3" Type="http://schemas.openxmlformats.org/officeDocument/2006/relationships/image" Target="../media/image275.jpeg"/><Relationship Id="rId4" Type="http://schemas.openxmlformats.org/officeDocument/2006/relationships/image" Target="../media/image276.png"/><Relationship Id="rId1" Type="http://schemas.openxmlformats.org/officeDocument/2006/relationships/slideLayout" Target="../slideLayouts/slideLayout1.xml"/><Relationship Id="rId2" Type="http://schemas.openxmlformats.org/officeDocument/2006/relationships/image" Target="../media/image274.png"/></Relationships>
</file>

<file path=ppt/slides/_rels/slide197.xml.rels><?xml version="1.0" encoding="UTF-8" standalone="yes"?>
<Relationships xmlns="http://schemas.openxmlformats.org/package/2006/relationships"><Relationship Id="rId3" Type="http://schemas.openxmlformats.org/officeDocument/2006/relationships/image" Target="../media/image278.jpeg"/><Relationship Id="rId4" Type="http://schemas.openxmlformats.org/officeDocument/2006/relationships/image" Target="../media/image279.jpeg"/><Relationship Id="rId5" Type="http://schemas.openxmlformats.org/officeDocument/2006/relationships/image" Target="../media/image280.jpeg"/><Relationship Id="rId6" Type="http://schemas.openxmlformats.org/officeDocument/2006/relationships/image" Target="../media/image281.png"/><Relationship Id="rId1" Type="http://schemas.openxmlformats.org/officeDocument/2006/relationships/slideLayout" Target="../slideLayouts/slideLayout1.xml"/><Relationship Id="rId2" Type="http://schemas.openxmlformats.org/officeDocument/2006/relationships/image" Target="../media/image277.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2.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bin"/><Relationship Id="rId3" Type="http://schemas.openxmlformats.org/officeDocument/2006/relationships/image" Target="../media/image28.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gif"/><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2.bin"/><Relationship Id="rId3"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3.bin"/><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hyperlink" Target="file:///\\HGadmin1\..\EHAP\World%20War%20II\kmt-chin.htm" TargetMode="External"/><Relationship Id="rId4" Type="http://schemas.openxmlformats.org/officeDocument/2006/relationships/hyperlink" Target="file:///\\HGadmin1\..\EHAP\World%20War%20II\afri1914.htm" TargetMode="External"/><Relationship Id="rId5" Type="http://schemas.openxmlformats.org/officeDocument/2006/relationships/hyperlink" Target="file:///\\HGadmin1\..\EHAP\World%20War%20II\euro1935.htm" TargetMode="External"/><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audio" Target="../media/audio4.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eg"/><Relationship Id="rId3"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 Id="rId3"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 Id="rId3" Type="http://schemas.openxmlformats.org/officeDocument/2006/relationships/image" Target="../media/image8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 Id="rId3" Type="http://schemas.openxmlformats.org/officeDocument/2006/relationships/image" Target="../media/image8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 Id="rId3" Type="http://schemas.openxmlformats.org/officeDocument/2006/relationships/image" Target="../media/image8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1.xml"/><Relationship Id="rId2" Type="http://schemas.openxmlformats.org/officeDocument/2006/relationships/audio" Target="../media/audio5.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 Id="rId3" Type="http://schemas.openxmlformats.org/officeDocument/2006/relationships/image" Target="../media/image91.jpe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1.xml"/><Relationship Id="rId2" Type="http://schemas.openxmlformats.org/officeDocument/2006/relationships/image" Target="../media/image9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eg"/></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image" Target="../media/image100.jpeg"/></Relationships>
</file>

<file path=ppt/slides/_rels/slide79.xml.rels><?xml version="1.0" encoding="UTF-8" standalone="yes"?>
<Relationships xmlns="http://schemas.openxmlformats.org/package/2006/relationships"><Relationship Id="rId3" Type="http://schemas.openxmlformats.org/officeDocument/2006/relationships/hyperlink" Target="http://newsvote.bbc.co.uk/mpapps/pagetools/email/news.bbc.co.uk/2/hi/europe/3908431.stm" TargetMode="External"/><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hyperlink" Target="http://newsvote.bbc.co.uk/mpapps/pagetools/print/news.bbc.co.uk/2/hi/europe/3908431.stm" TargetMode="External"/><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hyperlink" Target="http://newsrss.bbc.co.uk/rss/newsonline_world_edition/europe/rss.xml" TargetMode="External"/><Relationship Id="rId10"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audio" Target="../media/audio6.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eg"/><Relationship Id="rId3" Type="http://schemas.openxmlformats.org/officeDocument/2006/relationships/image" Target="../media/image11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1.xml"/><Relationship Id="rId2" Type="http://schemas.openxmlformats.org/officeDocument/2006/relationships/image" Target="../media/image11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1.jpeg"/><Relationship Id="rId3" Type="http://schemas.openxmlformats.org/officeDocument/2006/relationships/image" Target="../media/image1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jpeg"/><Relationship Id="rId3" Type="http://schemas.openxmlformats.org/officeDocument/2006/relationships/image" Target="../media/image12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93.xml.rels><?xml version="1.0" encoding="UTF-8" standalone="yes"?>
<Relationships xmlns="http://schemas.openxmlformats.org/package/2006/relationships"><Relationship Id="rId3" Type="http://schemas.openxmlformats.org/officeDocument/2006/relationships/audio" Target="../media/audio8.bin"/><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129.jpeg"/><Relationship Id="rId1" Type="http://schemas.openxmlformats.org/officeDocument/2006/relationships/slideLayout" Target="../slideLayouts/slideLayout1.xml"/><Relationship Id="rId2" Type="http://schemas.openxmlformats.org/officeDocument/2006/relationships/audio" Target="../media/audio7.bin"/></Relationships>
</file>

<file path=ppt/slides/_rels/slide94.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1.xml"/><Relationship Id="rId2" Type="http://schemas.openxmlformats.org/officeDocument/2006/relationships/image" Target="../media/image13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png"/><Relationship Id="rId3" Type="http://schemas.openxmlformats.org/officeDocument/2006/relationships/image" Target="../media/image13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6.bin"/><Relationship Id="rId3" Type="http://schemas.openxmlformats.org/officeDocument/2006/relationships/image" Target="../media/image135.jpeg"/></Relationships>
</file>

<file path=ppt/slides/_rels/slide97.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1.xml"/><Relationship Id="rId2" Type="http://schemas.openxmlformats.org/officeDocument/2006/relationships/image" Target="../media/image13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WordArt 5" descr="blood_dripping"/>
          <p:cNvSpPr>
            <a:spLocks noChangeArrowheads="1" noChangeShapeType="1" noTextEdit="1"/>
          </p:cNvSpPr>
          <p:nvPr/>
        </p:nvSpPr>
        <p:spPr bwMode="auto">
          <a:xfrm>
            <a:off x="3810000" y="228600"/>
            <a:ext cx="3200400" cy="4572000"/>
          </a:xfrm>
          <a:prstGeom prst="rect">
            <a:avLst/>
          </a:prstGeom>
        </p:spPr>
        <p:txBody>
          <a:bodyPr wrap="none" fromWordArt="1">
            <a:prstTxWarp prst="textPlain">
              <a:avLst>
                <a:gd name="adj" fmla="val 50000"/>
              </a:avLst>
            </a:prstTxWarp>
          </a:bodyPr>
          <a:lstStyle/>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World</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War</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II</a:t>
            </a:r>
          </a:p>
        </p:txBody>
      </p:sp>
      <p:sp>
        <p:nvSpPr>
          <p:cNvPr id="27655" name="Text Box 7"/>
          <p:cNvSpPr txBox="1">
            <a:spLocks noChangeArrowheads="1"/>
          </p:cNvSpPr>
          <p:nvPr/>
        </p:nvSpPr>
        <p:spPr bwMode="auto">
          <a:xfrm>
            <a:off x="2971800" y="5105400"/>
            <a:ext cx="4876800" cy="1016000"/>
          </a:xfrm>
          <a:prstGeom prst="rect">
            <a:avLst/>
          </a:prstGeom>
          <a:noFill/>
          <a:ln w="12700">
            <a:solidFill>
              <a:srgbClr val="E80000"/>
            </a:solidFill>
            <a:miter lim="800000"/>
            <a:headEnd type="none" w="sm" len="sm"/>
            <a:tailEnd type="none" w="sm" len="sm"/>
          </a:ln>
          <a:effectLst>
            <a:prstShdw prst="shdw17" dist="17961" dir="2700000">
              <a:srgbClr val="E80000">
                <a:gamma/>
                <a:shade val="60000"/>
                <a:invGamma/>
              </a:srgbClr>
            </a:prstShdw>
          </a:effec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effectLst>
                  <a:outerShdw blurRad="38100" dist="38100" dir="2700000" algn="tl">
                    <a:srgbClr val="DDDDDD"/>
                  </a:outerShdw>
                </a:effectLst>
                <a:latin typeface="Comic Sans MS" charset="0"/>
                <a:cs typeface="+mn-cs"/>
              </a:rPr>
              <a:t>By: Shannon Slaughter</a:t>
            </a:r>
          </a:p>
          <a:p>
            <a:pPr algn="ctr" eaLnBrk="1" hangingPunct="1">
              <a:spcBef>
                <a:spcPct val="50000"/>
              </a:spcBef>
              <a:defRPr/>
            </a:pPr>
            <a:r>
              <a:rPr lang="en-US" b="1" smtClean="0">
                <a:effectLst>
                  <a:outerShdw blurRad="38100" dist="38100" dir="2700000" algn="tl">
                    <a:srgbClr val="DDDDDD"/>
                  </a:outerShdw>
                </a:effectLst>
                <a:latin typeface="Comic Sans MS" charset="0"/>
                <a:cs typeface="+mn-cs"/>
              </a:rPr>
              <a:t>St. Clair County High School</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10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19200" y="517525"/>
            <a:ext cx="7924800" cy="6254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500" b="1" dirty="0" smtClean="0">
                <a:solidFill>
                  <a:srgbClr val="000000"/>
                </a:solidFill>
                <a:latin typeface="+mj-lt"/>
              </a:rPr>
              <a:t>France – False Sense of Security?</a:t>
            </a:r>
          </a:p>
        </p:txBody>
      </p:sp>
      <p:pic>
        <p:nvPicPr>
          <p:cNvPr id="23554" name="Picture 7" descr="map-German invasion of Rhineland"/>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3124200" y="1371600"/>
            <a:ext cx="5029200" cy="417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52400" y="19050"/>
            <a:ext cx="9296400" cy="990600"/>
          </a:xfrm>
        </p:spPr>
        <p:txBody>
          <a:bodyPr/>
          <a:lstStyle/>
          <a:p>
            <a:pPr eaLnBrk="1" hangingPunct="1">
              <a:defRPr/>
            </a:pPr>
            <a:r>
              <a:rPr lang="en-US" sz="3200" b="1" dirty="0" smtClean="0">
                <a:solidFill>
                  <a:srgbClr val="000000"/>
                </a:solidFill>
                <a:latin typeface="+mj-lt"/>
                <a:ea typeface="+mj-ea"/>
                <a:cs typeface="+mj-cs"/>
              </a:rPr>
              <a:t>DIPLOMACY IN THE 1920s:  ENGAGEMENT WITHOUT ENTANGLEMENTS</a:t>
            </a:r>
            <a:endParaRPr lang="en-US" sz="3200" dirty="0" smtClean="0">
              <a:solidFill>
                <a:srgbClr val="000000"/>
              </a:solidFill>
              <a:latin typeface="+mj-lt"/>
              <a:ea typeface="+mj-ea"/>
              <a:cs typeface="+mj-cs"/>
            </a:endParaRPr>
          </a:p>
        </p:txBody>
      </p:sp>
      <p:sp>
        <p:nvSpPr>
          <p:cNvPr id="92163" name="Rectangle 3"/>
          <p:cNvSpPr>
            <a:spLocks noGrp="1" noChangeArrowheads="1"/>
          </p:cNvSpPr>
          <p:nvPr>
            <p:ph type="body" idx="1"/>
          </p:nvPr>
        </p:nvSpPr>
        <p:spPr>
          <a:xfrm>
            <a:off x="457200" y="1143000"/>
            <a:ext cx="8305800" cy="5334000"/>
          </a:xfrm>
        </p:spPr>
        <p:txBody>
          <a:bodyPr/>
          <a:lstStyle/>
          <a:p>
            <a:pPr eaLnBrk="1" hangingPunct="1">
              <a:lnSpc>
                <a:spcPct val="90000"/>
              </a:lnSpc>
              <a:defRPr/>
            </a:pPr>
            <a:r>
              <a:rPr lang="en-US" sz="2800" dirty="0">
                <a:latin typeface="Trebuchet MS" charset="0"/>
                <a:cs typeface="+mn-cs"/>
              </a:rPr>
              <a:t>Peace with Germany, 1921 </a:t>
            </a:r>
          </a:p>
          <a:p>
            <a:pPr eaLnBrk="1" hangingPunct="1">
              <a:lnSpc>
                <a:spcPct val="90000"/>
              </a:lnSpc>
              <a:defRPr/>
            </a:pPr>
            <a:r>
              <a:rPr lang="en-US" sz="2800" dirty="0">
                <a:solidFill>
                  <a:srgbClr val="800000"/>
                </a:solidFill>
                <a:latin typeface="Trebuchet MS" charset="0"/>
                <a:cs typeface="+mn-cs"/>
              </a:rPr>
              <a:t>League of Nations </a:t>
            </a:r>
            <a:r>
              <a:rPr lang="en-US" sz="2000" dirty="0">
                <a:solidFill>
                  <a:srgbClr val="000000"/>
                </a:solidFill>
                <a:latin typeface="Trebuchet MS" charset="0"/>
                <a:cs typeface="+mn-cs"/>
              </a:rPr>
              <a:t>- </a:t>
            </a:r>
            <a:r>
              <a:rPr lang="ja-JP" altLang="en-US" sz="2000" dirty="0">
                <a:solidFill>
                  <a:srgbClr val="000000"/>
                </a:solidFill>
                <a:latin typeface="Trebuchet MS" charset="0"/>
                <a:cs typeface="+mn-cs"/>
              </a:rPr>
              <a:t>“</a:t>
            </a:r>
            <a:r>
              <a:rPr lang="en-US" sz="2000" dirty="0">
                <a:solidFill>
                  <a:srgbClr val="000000"/>
                </a:solidFill>
                <a:latin typeface="Trebuchet MS" charset="0"/>
                <a:cs typeface="+mn-cs"/>
              </a:rPr>
              <a:t>unofficial observers</a:t>
            </a:r>
            <a:r>
              <a:rPr lang="ja-JP" altLang="en-US" sz="2000" dirty="0">
                <a:solidFill>
                  <a:srgbClr val="000000"/>
                </a:solidFill>
                <a:latin typeface="Trebuchet MS" charset="0"/>
                <a:cs typeface="+mn-cs"/>
              </a:rPr>
              <a:t>”</a:t>
            </a:r>
            <a:r>
              <a:rPr lang="en-US" sz="2400" dirty="0">
                <a:solidFill>
                  <a:srgbClr val="000000"/>
                </a:solidFill>
                <a:latin typeface="Trebuchet MS" charset="0"/>
                <a:cs typeface="+mn-cs"/>
              </a:rPr>
              <a:t> </a:t>
            </a:r>
            <a:endParaRPr lang="en-US" sz="2400" u="sng" dirty="0">
              <a:solidFill>
                <a:srgbClr val="000000"/>
              </a:solidFill>
              <a:latin typeface="Trebuchet MS" charset="0"/>
              <a:cs typeface="+mn-cs"/>
            </a:endParaRPr>
          </a:p>
          <a:p>
            <a:pPr eaLnBrk="1" hangingPunct="1">
              <a:lnSpc>
                <a:spcPct val="90000"/>
              </a:lnSpc>
              <a:defRPr/>
            </a:pPr>
            <a:r>
              <a:rPr lang="en-US" sz="2800" dirty="0">
                <a:solidFill>
                  <a:srgbClr val="800000"/>
                </a:solidFill>
                <a:latin typeface="Trebuchet MS" charset="0"/>
                <a:cs typeface="+mn-cs"/>
              </a:rPr>
              <a:t>Washington Conference </a:t>
            </a:r>
            <a:r>
              <a:rPr lang="en-US" sz="2000" dirty="0">
                <a:solidFill>
                  <a:srgbClr val="800000"/>
                </a:solidFill>
                <a:latin typeface="Trebuchet MS" charset="0"/>
                <a:cs typeface="+mn-cs"/>
              </a:rPr>
              <a:t>(1922)</a:t>
            </a:r>
            <a:r>
              <a:rPr lang="en-US" sz="2400" dirty="0">
                <a:solidFill>
                  <a:srgbClr val="800000"/>
                </a:solidFill>
                <a:latin typeface="Trebuchet MS" charset="0"/>
                <a:cs typeface="+mn-cs"/>
              </a:rPr>
              <a:t>  </a:t>
            </a:r>
          </a:p>
          <a:p>
            <a:pPr lvl="1" eaLnBrk="1" hangingPunct="1">
              <a:lnSpc>
                <a:spcPct val="90000"/>
              </a:lnSpc>
              <a:defRPr/>
            </a:pPr>
            <a:r>
              <a:rPr lang="en-US" sz="2400" dirty="0">
                <a:latin typeface="Trebuchet MS" charset="0"/>
              </a:rPr>
              <a:t>Five-Power Naval Treaty of 1922 </a:t>
            </a:r>
          </a:p>
          <a:p>
            <a:pPr lvl="1" eaLnBrk="1" hangingPunct="1">
              <a:lnSpc>
                <a:spcPct val="90000"/>
              </a:lnSpc>
              <a:defRPr/>
            </a:pPr>
            <a:r>
              <a:rPr lang="en-US" sz="2400" dirty="0">
                <a:latin typeface="Trebuchet MS" charset="0"/>
              </a:rPr>
              <a:t>Four-Power Treaty</a:t>
            </a:r>
          </a:p>
          <a:p>
            <a:pPr lvl="1" eaLnBrk="1" hangingPunct="1">
              <a:lnSpc>
                <a:spcPct val="90000"/>
              </a:lnSpc>
              <a:defRPr/>
            </a:pPr>
            <a:r>
              <a:rPr lang="en-US" sz="2400" dirty="0">
                <a:latin typeface="Trebuchet MS" charset="0"/>
              </a:rPr>
              <a:t>Nine-Power Treaty </a:t>
            </a:r>
            <a:r>
              <a:rPr lang="en-US" sz="2000" dirty="0">
                <a:solidFill>
                  <a:srgbClr val="000000"/>
                </a:solidFill>
                <a:latin typeface="Trebuchet MS" charset="0"/>
              </a:rPr>
              <a:t>– </a:t>
            </a:r>
            <a:r>
              <a:rPr lang="ja-JP" altLang="en-US" sz="2000" dirty="0">
                <a:solidFill>
                  <a:srgbClr val="000000"/>
                </a:solidFill>
                <a:latin typeface="Trebuchet MS" charset="0"/>
              </a:rPr>
              <a:t>“</a:t>
            </a:r>
            <a:r>
              <a:rPr lang="en-US" sz="2000" dirty="0">
                <a:solidFill>
                  <a:srgbClr val="000000"/>
                </a:solidFill>
                <a:latin typeface="Trebuchet MS" charset="0"/>
              </a:rPr>
              <a:t>Open Door</a:t>
            </a:r>
            <a:r>
              <a:rPr lang="ja-JP" altLang="en-US" sz="2000" dirty="0">
                <a:solidFill>
                  <a:srgbClr val="000000"/>
                </a:solidFill>
                <a:latin typeface="Trebuchet MS" charset="0"/>
              </a:rPr>
              <a:t>”</a:t>
            </a:r>
            <a:r>
              <a:rPr lang="en-US" sz="2000" dirty="0">
                <a:solidFill>
                  <a:srgbClr val="000000"/>
                </a:solidFill>
                <a:latin typeface="Trebuchet MS" charset="0"/>
              </a:rPr>
              <a:t> in China</a:t>
            </a:r>
          </a:p>
          <a:p>
            <a:pPr lvl="1" eaLnBrk="1" hangingPunct="1">
              <a:lnSpc>
                <a:spcPct val="90000"/>
              </a:lnSpc>
              <a:defRPr/>
            </a:pPr>
            <a:r>
              <a:rPr lang="en-US" sz="2400" dirty="0">
                <a:latin typeface="Trebuchet MS" charset="0"/>
              </a:rPr>
              <a:t>Significance: </a:t>
            </a:r>
            <a:r>
              <a:rPr lang="en-US" sz="2000" dirty="0">
                <a:latin typeface="Trebuchet MS" charset="0"/>
              </a:rPr>
              <a:t>battleships and aircraft carriers only;    no enforcement mechanism</a:t>
            </a:r>
          </a:p>
          <a:p>
            <a:pPr eaLnBrk="1" hangingPunct="1">
              <a:lnSpc>
                <a:spcPct val="90000"/>
              </a:lnSpc>
              <a:defRPr/>
            </a:pPr>
            <a:r>
              <a:rPr lang="en-US" sz="2800" dirty="0">
                <a:solidFill>
                  <a:srgbClr val="800000"/>
                </a:solidFill>
                <a:latin typeface="Trebuchet MS" charset="0"/>
                <a:cs typeface="+mn-cs"/>
              </a:rPr>
              <a:t>Kellogg-Briand Pact </a:t>
            </a:r>
            <a:r>
              <a:rPr lang="en-US" sz="2400" dirty="0">
                <a:latin typeface="Trebuchet MS" charset="0"/>
                <a:cs typeface="+mn-cs"/>
              </a:rPr>
              <a:t>(Pact of Paris)</a:t>
            </a:r>
            <a:r>
              <a:rPr lang="en-US" sz="2800" dirty="0">
                <a:latin typeface="Trebuchet MS" charset="0"/>
                <a:cs typeface="+mn-cs"/>
              </a:rPr>
              <a:t> </a:t>
            </a:r>
            <a:r>
              <a:rPr lang="en-US" sz="2000" dirty="0">
                <a:solidFill>
                  <a:srgbClr val="000000"/>
                </a:solidFill>
                <a:latin typeface="Trebuchet MS" charset="0"/>
                <a:cs typeface="+mn-cs"/>
              </a:rPr>
              <a:t>(1928)</a:t>
            </a:r>
            <a:r>
              <a:rPr lang="en-US" sz="2800" dirty="0">
                <a:solidFill>
                  <a:srgbClr val="000000"/>
                </a:solidFill>
                <a:latin typeface="Trebuchet MS" charset="0"/>
                <a:cs typeface="+mn-cs"/>
              </a:rPr>
              <a:t> </a:t>
            </a:r>
            <a:r>
              <a:rPr lang="en-US" sz="2800" dirty="0" smtClean="0">
                <a:solidFill>
                  <a:srgbClr val="000000"/>
                </a:solidFill>
                <a:latin typeface="Trebuchet MS" charset="0"/>
                <a:cs typeface="+mn-cs"/>
              </a:rPr>
              <a:t>– NO MORE WAR </a:t>
            </a:r>
            <a:endParaRPr lang="en-US" sz="2800" dirty="0">
              <a:solidFill>
                <a:srgbClr val="000000"/>
              </a:solidFill>
              <a:latin typeface="Trebuchet MS" charset="0"/>
              <a:cs typeface="+mn-cs"/>
            </a:endParaRPr>
          </a:p>
          <a:p>
            <a:pPr lvl="1" eaLnBrk="1" hangingPunct="1">
              <a:lnSpc>
                <a:spcPct val="90000"/>
              </a:lnSpc>
              <a:defRPr/>
            </a:pPr>
            <a:r>
              <a:rPr lang="en-US" sz="2000" dirty="0">
                <a:latin typeface="Trebuchet MS" charset="0"/>
              </a:rPr>
              <a:t>Problems:  </a:t>
            </a:r>
            <a:r>
              <a:rPr lang="ja-JP" altLang="en-US" sz="2000" dirty="0">
                <a:latin typeface="Trebuchet MS" charset="0"/>
              </a:rPr>
              <a:t>“</a:t>
            </a:r>
            <a:r>
              <a:rPr lang="en-US" sz="2000" dirty="0">
                <a:latin typeface="Trebuchet MS" charset="0"/>
              </a:rPr>
              <a:t>defensive wars</a:t>
            </a:r>
            <a:r>
              <a:rPr lang="ja-JP" altLang="en-US" sz="2000" dirty="0">
                <a:latin typeface="Trebuchet MS" charset="0"/>
              </a:rPr>
              <a:t>”</a:t>
            </a:r>
            <a:r>
              <a:rPr lang="en-US" sz="2000" dirty="0">
                <a:latin typeface="Trebuchet MS" charset="0"/>
              </a:rPr>
              <a:t>, no enforcement mechanism</a:t>
            </a:r>
          </a:p>
          <a:p>
            <a:pPr eaLnBrk="1" hangingPunct="1">
              <a:lnSpc>
                <a:spcPct val="90000"/>
              </a:lnSpc>
              <a:defRPr/>
            </a:pPr>
            <a:r>
              <a:rPr lang="en-US" sz="2800" dirty="0" err="1">
                <a:solidFill>
                  <a:srgbClr val="800000"/>
                </a:solidFill>
                <a:latin typeface="Trebuchet MS" charset="0"/>
                <a:cs typeface="+mn-cs"/>
              </a:rPr>
              <a:t>Fordney-McCumber</a:t>
            </a:r>
            <a:r>
              <a:rPr lang="en-US" sz="2800" dirty="0">
                <a:solidFill>
                  <a:srgbClr val="800000"/>
                </a:solidFill>
                <a:latin typeface="Trebuchet MS" charset="0"/>
                <a:cs typeface="+mn-cs"/>
              </a:rPr>
              <a:t> Tariff </a:t>
            </a:r>
            <a:r>
              <a:rPr lang="en-US" sz="2000" dirty="0">
                <a:solidFill>
                  <a:srgbClr val="000000"/>
                </a:solidFill>
                <a:latin typeface="Trebuchet MS" charset="0"/>
                <a:cs typeface="+mn-cs"/>
              </a:rPr>
              <a:t>(1922)</a:t>
            </a:r>
          </a:p>
          <a:p>
            <a:pPr eaLnBrk="1" hangingPunct="1">
              <a:lnSpc>
                <a:spcPct val="90000"/>
              </a:lnSpc>
              <a:defRPr/>
            </a:pPr>
            <a:r>
              <a:rPr lang="en-US" sz="2800" dirty="0">
                <a:solidFill>
                  <a:srgbClr val="800000"/>
                </a:solidFill>
                <a:latin typeface="Trebuchet MS" charset="0"/>
                <a:cs typeface="+mn-cs"/>
              </a:rPr>
              <a:t>Dawes Plan </a:t>
            </a:r>
            <a:r>
              <a:rPr lang="en-US" sz="2000" dirty="0">
                <a:solidFill>
                  <a:srgbClr val="000000"/>
                </a:solidFill>
                <a:latin typeface="Trebuchet MS" charset="0"/>
                <a:cs typeface="+mn-cs"/>
              </a:rPr>
              <a:t>(1924</a:t>
            </a:r>
            <a:r>
              <a:rPr lang="en-US" sz="2000" dirty="0" smtClean="0">
                <a:solidFill>
                  <a:srgbClr val="000000"/>
                </a:solidFill>
                <a:latin typeface="Trebuchet MS" charset="0"/>
                <a:cs typeface="+mn-cs"/>
              </a:rPr>
              <a:t>) – US </a:t>
            </a:r>
            <a:r>
              <a:rPr lang="en-US" sz="2000" dirty="0" smtClean="0">
                <a:solidFill>
                  <a:srgbClr val="000000"/>
                </a:solidFill>
                <a:latin typeface="Trebuchet MS" charset="0"/>
                <a:cs typeface="+mn-cs"/>
              </a:rPr>
              <a:t>loans $</a:t>
            </a:r>
            <a:r>
              <a:rPr lang="en-US" sz="2000" dirty="0" smtClean="0">
                <a:solidFill>
                  <a:srgbClr val="000000"/>
                </a:solidFill>
                <a:latin typeface="Trebuchet MS" charset="0"/>
                <a:cs typeface="+mn-cs"/>
              </a:rPr>
              <a:t>200 million to Germany to pay off Allies</a:t>
            </a:r>
            <a:endParaRPr lang="en-US" sz="2400" dirty="0">
              <a:solidFill>
                <a:srgbClr val="000000"/>
              </a:solidFill>
              <a:latin typeface="Trebuchet MS" charset="0"/>
              <a:cs typeface="+mn-cs"/>
            </a:endParaRPr>
          </a:p>
        </p:txBody>
      </p:sp>
      <p:sp>
        <p:nvSpPr>
          <p:cNvPr id="2" name="TextBox 1"/>
          <p:cNvSpPr txBox="1"/>
          <p:nvPr/>
        </p:nvSpPr>
        <p:spPr>
          <a:xfrm>
            <a:off x="6421954" y="1905000"/>
            <a:ext cx="2699266" cy="461665"/>
          </a:xfrm>
          <a:prstGeom prst="rect">
            <a:avLst/>
          </a:prstGeom>
          <a:noFill/>
        </p:spPr>
        <p:txBody>
          <a:bodyPr wrap="square" rtlCol="0">
            <a:spAutoFit/>
          </a:bodyPr>
          <a:lstStyle/>
          <a:p>
            <a:r>
              <a:rPr lang="en-US" b="1" dirty="0" smtClean="0">
                <a:solidFill>
                  <a:srgbClr val="FF6600"/>
                </a:solidFill>
                <a:latin typeface="Trebuchet MS"/>
                <a:cs typeface="Trebuchet MS"/>
              </a:rPr>
              <a:t>US Isolationism?</a:t>
            </a:r>
            <a:endParaRPr lang="en-US" b="1" dirty="0">
              <a:solidFill>
                <a:srgbClr val="FF6600"/>
              </a:solidFill>
              <a:latin typeface="Trebuchet MS"/>
              <a:cs typeface="Trebuchet MS"/>
            </a:endParaRPr>
          </a:p>
        </p:txBody>
      </p:sp>
      <p:cxnSp>
        <p:nvCxnSpPr>
          <p:cNvPr id="4" name="Straight Arrow Connector 3"/>
          <p:cNvCxnSpPr/>
          <p:nvPr/>
        </p:nvCxnSpPr>
        <p:spPr>
          <a:xfrm flipH="1">
            <a:off x="6629400" y="2438400"/>
            <a:ext cx="685800" cy="38100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 name="Arc 5"/>
          <p:cNvSpPr/>
          <p:nvPr/>
        </p:nvSpPr>
        <p:spPr>
          <a:xfrm>
            <a:off x="5715000" y="2438400"/>
            <a:ext cx="838200" cy="1371600"/>
          </a:xfrm>
          <a:prstGeom prst="arc">
            <a:avLst>
              <a:gd name="adj1" fmla="val 15949911"/>
              <a:gd name="adj2" fmla="val 3323618"/>
            </a:avLst>
          </a:prstGeom>
          <a:ln w="44450">
            <a:solidFill>
              <a:srgbClr val="E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5806042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0"/>
            <a:ext cx="8458200" cy="990600"/>
          </a:xfrm>
        </p:spPr>
        <p:txBody>
          <a:bodyPr/>
          <a:lstStyle/>
          <a:p>
            <a:pPr eaLnBrk="1" hangingPunct="1">
              <a:defRPr/>
            </a:pPr>
            <a:r>
              <a:rPr lang="en-US" sz="3200" b="1" dirty="0" smtClean="0">
                <a:solidFill>
                  <a:srgbClr val="000000"/>
                </a:solidFill>
                <a:latin typeface="+mj-lt"/>
                <a:ea typeface="+mj-ea"/>
                <a:cs typeface="+mj-cs"/>
              </a:rPr>
              <a:t>DIPLOMACY IN THE 1930s:  </a:t>
            </a:r>
            <a:br>
              <a:rPr lang="en-US" sz="3200" b="1" dirty="0" smtClean="0">
                <a:solidFill>
                  <a:srgbClr val="000000"/>
                </a:solidFill>
                <a:latin typeface="+mj-lt"/>
                <a:ea typeface="+mj-ea"/>
                <a:cs typeface="+mj-cs"/>
              </a:rPr>
            </a:br>
            <a:r>
              <a:rPr lang="en-US" sz="3200" b="1" dirty="0" smtClean="0">
                <a:solidFill>
                  <a:srgbClr val="000000"/>
                </a:solidFill>
                <a:latin typeface="+mj-lt"/>
                <a:ea typeface="+mj-ea"/>
                <a:cs typeface="+mj-cs"/>
              </a:rPr>
              <a:t>FROM ENGAGEMENT TO ISOLATIONISM</a:t>
            </a:r>
            <a:endParaRPr lang="en-US" sz="3200" dirty="0" smtClean="0">
              <a:solidFill>
                <a:srgbClr val="000000"/>
              </a:solidFill>
              <a:latin typeface="+mj-lt"/>
              <a:ea typeface="+mj-ea"/>
              <a:cs typeface="+mj-cs"/>
            </a:endParaRPr>
          </a:p>
        </p:txBody>
      </p:sp>
      <p:sp>
        <p:nvSpPr>
          <p:cNvPr id="97283" name="Rectangle 3"/>
          <p:cNvSpPr>
            <a:spLocks noGrp="1" noChangeArrowheads="1"/>
          </p:cNvSpPr>
          <p:nvPr>
            <p:ph type="body" idx="1"/>
          </p:nvPr>
        </p:nvSpPr>
        <p:spPr>
          <a:xfrm>
            <a:off x="381000" y="1066800"/>
            <a:ext cx="8534400" cy="4876800"/>
          </a:xfrm>
        </p:spPr>
        <p:txBody>
          <a:bodyPr/>
          <a:lstStyle/>
          <a:p>
            <a:pPr eaLnBrk="1" hangingPunct="1">
              <a:defRPr/>
            </a:pPr>
            <a:r>
              <a:rPr lang="en-US" dirty="0">
                <a:latin typeface="Trebuchet MS" charset="0"/>
                <a:cs typeface="+mn-cs"/>
              </a:rPr>
              <a:t>Manchuria </a:t>
            </a:r>
            <a:r>
              <a:rPr lang="en-US" sz="2400" dirty="0">
                <a:solidFill>
                  <a:srgbClr val="000000"/>
                </a:solidFill>
                <a:latin typeface="Trebuchet MS" charset="0"/>
                <a:cs typeface="+mn-cs"/>
              </a:rPr>
              <a:t>(1931)</a:t>
            </a:r>
            <a:r>
              <a:rPr lang="en-US" dirty="0">
                <a:solidFill>
                  <a:srgbClr val="000000"/>
                </a:solidFill>
                <a:latin typeface="Trebuchet MS" charset="0"/>
                <a:cs typeface="+mn-cs"/>
              </a:rPr>
              <a:t> </a:t>
            </a:r>
            <a:r>
              <a:rPr lang="en-US" b="1" dirty="0">
                <a:solidFill>
                  <a:srgbClr val="FF0000"/>
                </a:solidFill>
                <a:latin typeface="Trebuchet MS" charset="0"/>
                <a:cs typeface="+mn-cs"/>
              </a:rPr>
              <a:t>- </a:t>
            </a:r>
            <a:r>
              <a:rPr lang="ja-JP" altLang="en-US" b="1" dirty="0">
                <a:solidFill>
                  <a:srgbClr val="FF0000"/>
                </a:solidFill>
                <a:latin typeface="Trebuchet MS" charset="0"/>
                <a:cs typeface="+mn-cs"/>
              </a:rPr>
              <a:t>“</a:t>
            </a:r>
            <a:r>
              <a:rPr lang="en-US" b="1" dirty="0">
                <a:solidFill>
                  <a:srgbClr val="FF0000"/>
                </a:solidFill>
                <a:latin typeface="Trebuchet MS" charset="0"/>
                <a:cs typeface="+mn-cs"/>
              </a:rPr>
              <a:t>Stimson Doctrine</a:t>
            </a:r>
            <a:r>
              <a:rPr lang="ja-JP" altLang="en-US" b="1" dirty="0">
                <a:solidFill>
                  <a:srgbClr val="FF0000"/>
                </a:solidFill>
                <a:latin typeface="Trebuchet MS" charset="0"/>
                <a:cs typeface="+mn-cs"/>
              </a:rPr>
              <a:t>”</a:t>
            </a:r>
            <a:r>
              <a:rPr lang="en-US" b="1" dirty="0">
                <a:solidFill>
                  <a:srgbClr val="FF0000"/>
                </a:solidFill>
                <a:latin typeface="Trebuchet MS" charset="0"/>
                <a:cs typeface="+mn-cs"/>
              </a:rPr>
              <a:t> </a:t>
            </a:r>
            <a:r>
              <a:rPr lang="en-US" sz="2000" dirty="0">
                <a:solidFill>
                  <a:srgbClr val="000000"/>
                </a:solidFill>
                <a:latin typeface="Trebuchet MS" charset="0"/>
                <a:cs typeface="+mn-cs"/>
              </a:rPr>
              <a:t>(1932)</a:t>
            </a:r>
            <a:endParaRPr lang="en-US" dirty="0">
              <a:solidFill>
                <a:srgbClr val="000000"/>
              </a:solidFill>
              <a:latin typeface="Trebuchet MS" charset="0"/>
              <a:cs typeface="+mn-cs"/>
            </a:endParaRPr>
          </a:p>
          <a:p>
            <a:pPr lvl="1" eaLnBrk="1" hangingPunct="1">
              <a:defRPr/>
            </a:pPr>
            <a:r>
              <a:rPr lang="en-US" sz="2000" dirty="0">
                <a:latin typeface="Trebuchet MS" charset="0"/>
              </a:rPr>
              <a:t>Non-recognition of acquisition of territory by force (against the League of Nations)</a:t>
            </a:r>
          </a:p>
          <a:p>
            <a:pPr eaLnBrk="1" hangingPunct="1">
              <a:defRPr/>
            </a:pPr>
            <a:r>
              <a:rPr lang="en-US" dirty="0">
                <a:latin typeface="Trebuchet MS" charset="0"/>
                <a:cs typeface="+mn-cs"/>
              </a:rPr>
              <a:t>Hoover – </a:t>
            </a:r>
            <a:r>
              <a:rPr lang="en-US" sz="2400" dirty="0">
                <a:solidFill>
                  <a:srgbClr val="000000"/>
                </a:solidFill>
                <a:latin typeface="Trebuchet MS" charset="0"/>
                <a:cs typeface="+mn-cs"/>
              </a:rPr>
              <a:t>troops out of Haiti </a:t>
            </a:r>
            <a:r>
              <a:rPr lang="en-US" sz="1800" dirty="0">
                <a:solidFill>
                  <a:srgbClr val="000000"/>
                </a:solidFill>
                <a:latin typeface="Trebuchet MS" charset="0"/>
                <a:cs typeface="+mn-cs"/>
              </a:rPr>
              <a:t>(1932),</a:t>
            </a:r>
            <a:r>
              <a:rPr lang="en-US" sz="2400" dirty="0">
                <a:solidFill>
                  <a:srgbClr val="000000"/>
                </a:solidFill>
                <a:latin typeface="Trebuchet MS" charset="0"/>
                <a:cs typeface="+mn-cs"/>
              </a:rPr>
              <a:t> Nicaragua </a:t>
            </a:r>
            <a:r>
              <a:rPr lang="en-US" sz="1800" dirty="0">
                <a:solidFill>
                  <a:srgbClr val="000000"/>
                </a:solidFill>
                <a:latin typeface="Trebuchet MS" charset="0"/>
                <a:cs typeface="+mn-cs"/>
              </a:rPr>
              <a:t>(1933)</a:t>
            </a:r>
          </a:p>
          <a:p>
            <a:pPr eaLnBrk="1" hangingPunct="1">
              <a:defRPr/>
            </a:pPr>
            <a:r>
              <a:rPr lang="ja-JP" altLang="en-US" b="1" dirty="0">
                <a:solidFill>
                  <a:srgbClr val="000090"/>
                </a:solidFill>
                <a:latin typeface="Trebuchet MS" charset="0"/>
                <a:cs typeface="+mn-cs"/>
              </a:rPr>
              <a:t>“</a:t>
            </a:r>
            <a:r>
              <a:rPr lang="en-US" b="1" dirty="0">
                <a:solidFill>
                  <a:srgbClr val="000090"/>
                </a:solidFill>
                <a:latin typeface="Trebuchet MS" charset="0"/>
                <a:cs typeface="+mn-cs"/>
              </a:rPr>
              <a:t>Good Neighbor Policy</a:t>
            </a:r>
            <a:r>
              <a:rPr lang="ja-JP" altLang="en-US" b="1" dirty="0">
                <a:solidFill>
                  <a:srgbClr val="000090"/>
                </a:solidFill>
                <a:latin typeface="Trebuchet MS" charset="0"/>
                <a:cs typeface="+mn-cs"/>
              </a:rPr>
              <a:t>”</a:t>
            </a:r>
            <a:r>
              <a:rPr lang="en-US" b="1" dirty="0">
                <a:solidFill>
                  <a:srgbClr val="000090"/>
                </a:solidFill>
                <a:latin typeface="Trebuchet MS" charset="0"/>
                <a:cs typeface="+mn-cs"/>
              </a:rPr>
              <a:t> </a:t>
            </a:r>
          </a:p>
          <a:p>
            <a:pPr lvl="1" eaLnBrk="1" hangingPunct="1">
              <a:defRPr/>
            </a:pPr>
            <a:r>
              <a:rPr lang="en-US" sz="2000" dirty="0">
                <a:latin typeface="Trebuchet MS" charset="0"/>
              </a:rPr>
              <a:t>1933 – US renounced intervention </a:t>
            </a:r>
            <a:r>
              <a:rPr lang="en-US" sz="1800" dirty="0">
                <a:latin typeface="Trebuchet MS" charset="0"/>
              </a:rPr>
              <a:t>(Roosevelt Corollary)</a:t>
            </a:r>
          </a:p>
          <a:p>
            <a:pPr lvl="1" eaLnBrk="1" hangingPunct="1">
              <a:defRPr/>
            </a:pPr>
            <a:r>
              <a:rPr lang="en-US" sz="2000" dirty="0">
                <a:latin typeface="Trebuchet MS" charset="0"/>
              </a:rPr>
              <a:t>1934 - Marines pulled out of Haiti </a:t>
            </a:r>
          </a:p>
          <a:p>
            <a:pPr lvl="1" eaLnBrk="1" hangingPunct="1">
              <a:defRPr/>
            </a:pPr>
            <a:r>
              <a:rPr lang="en-US" sz="2000" dirty="0">
                <a:latin typeface="Trebuchet MS" charset="0"/>
              </a:rPr>
              <a:t>1934 – Cuba released from terms of Platt Amendment</a:t>
            </a:r>
          </a:p>
          <a:p>
            <a:pPr lvl="1" eaLnBrk="1" hangingPunct="1">
              <a:defRPr/>
            </a:pPr>
            <a:r>
              <a:rPr lang="en-US" sz="2000" dirty="0">
                <a:latin typeface="Trebuchet MS" charset="0"/>
              </a:rPr>
              <a:t>1938 – Mexico nationalized oil cos.; money settlement instead armed intervention</a:t>
            </a:r>
          </a:p>
          <a:p>
            <a:pPr eaLnBrk="1" hangingPunct="1">
              <a:defRPr/>
            </a:pPr>
            <a:r>
              <a:rPr lang="en-US" dirty="0">
                <a:latin typeface="Trebuchet MS" charset="0"/>
                <a:cs typeface="+mn-cs"/>
              </a:rPr>
              <a:t>U.S. recognized the Soviet Union </a:t>
            </a:r>
            <a:r>
              <a:rPr lang="en-US" sz="2400" dirty="0">
                <a:solidFill>
                  <a:srgbClr val="000000"/>
                </a:solidFill>
                <a:latin typeface="Trebuchet MS" charset="0"/>
                <a:cs typeface="+mn-cs"/>
              </a:rPr>
              <a:t>(1933)</a:t>
            </a:r>
          </a:p>
          <a:p>
            <a:pPr eaLnBrk="1" hangingPunct="1">
              <a:defRPr/>
            </a:pPr>
            <a:r>
              <a:rPr lang="en-US" dirty="0">
                <a:latin typeface="Trebuchet MS" charset="0"/>
                <a:cs typeface="+mn-cs"/>
              </a:rPr>
              <a:t>World Economic (London) Conference </a:t>
            </a:r>
            <a:r>
              <a:rPr lang="en-US" sz="2400" dirty="0">
                <a:solidFill>
                  <a:srgbClr val="000000"/>
                </a:solidFill>
                <a:latin typeface="Trebuchet MS" charset="0"/>
                <a:cs typeface="+mn-cs"/>
              </a:rPr>
              <a:t>(1933)</a:t>
            </a:r>
          </a:p>
        </p:txBody>
      </p:sp>
    </p:spTree>
    <p:extLst>
      <p:ext uri="{BB962C8B-B14F-4D97-AF65-F5344CB8AC3E}">
        <p14:creationId xmlns:p14="http://schemas.microsoft.com/office/powerpoint/2010/main" val="80646763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52400" y="0"/>
            <a:ext cx="8839200" cy="990600"/>
          </a:xfrm>
        </p:spPr>
        <p:txBody>
          <a:bodyPr/>
          <a:lstStyle/>
          <a:p>
            <a:pPr eaLnBrk="1" hangingPunct="1">
              <a:defRPr/>
            </a:pPr>
            <a:r>
              <a:rPr lang="en-US" sz="4400" b="1" dirty="0" smtClean="0">
                <a:solidFill>
                  <a:srgbClr val="000000"/>
                </a:solidFill>
                <a:latin typeface="+mj-lt"/>
                <a:ea typeface="+mj-ea"/>
                <a:cs typeface="+mj-cs"/>
              </a:rPr>
              <a:t>FROM ISOLATIONISM TO WAR</a:t>
            </a:r>
          </a:p>
        </p:txBody>
      </p:sp>
      <p:sp>
        <p:nvSpPr>
          <p:cNvPr id="134147" name="Rectangle 3"/>
          <p:cNvSpPr>
            <a:spLocks noGrp="1" noChangeArrowheads="1"/>
          </p:cNvSpPr>
          <p:nvPr>
            <p:ph type="body" sz="half" idx="1"/>
          </p:nvPr>
        </p:nvSpPr>
        <p:spPr>
          <a:xfrm>
            <a:off x="228600" y="914400"/>
            <a:ext cx="5334000" cy="609600"/>
          </a:xfrm>
        </p:spPr>
        <p:txBody>
          <a:bodyPr/>
          <a:lstStyle/>
          <a:p>
            <a:pPr eaLnBrk="1" hangingPunct="1">
              <a:lnSpc>
                <a:spcPct val="80000"/>
              </a:lnSpc>
              <a:defRPr/>
            </a:pPr>
            <a:r>
              <a:rPr lang="en-US" sz="2400" dirty="0" smtClean="0">
                <a:ea typeface="+mn-ea"/>
                <a:cs typeface="+mn-cs"/>
              </a:rPr>
              <a:t>Nye Committee </a:t>
            </a:r>
            <a:r>
              <a:rPr lang="en-US" sz="2000" dirty="0" smtClean="0">
                <a:solidFill>
                  <a:schemeClr val="tx2"/>
                </a:solidFill>
                <a:ea typeface="+mn-ea"/>
                <a:cs typeface="+mn-cs"/>
              </a:rPr>
              <a:t>(</a:t>
            </a:r>
            <a:r>
              <a:rPr lang="en-US" sz="2000" dirty="0" smtClean="0">
                <a:solidFill>
                  <a:srgbClr val="000000"/>
                </a:solidFill>
                <a:ea typeface="+mn-ea"/>
                <a:cs typeface="+mn-cs"/>
              </a:rPr>
              <a:t>1934)</a:t>
            </a:r>
            <a:r>
              <a:rPr lang="en-US" sz="2400" dirty="0" smtClean="0">
                <a:solidFill>
                  <a:srgbClr val="000000"/>
                </a:solidFill>
                <a:ea typeface="+mn-ea"/>
                <a:cs typeface="+mn-cs"/>
              </a:rPr>
              <a:t> – public opinion?</a:t>
            </a:r>
          </a:p>
          <a:p>
            <a:pPr lvl="1" eaLnBrk="1" hangingPunct="1">
              <a:lnSpc>
                <a:spcPct val="80000"/>
              </a:lnSpc>
              <a:defRPr/>
            </a:pPr>
            <a:r>
              <a:rPr lang="en-US" sz="2000" dirty="0">
                <a:solidFill>
                  <a:srgbClr val="000000"/>
                </a:solidFill>
                <a:ea typeface="+mn-ea"/>
              </a:rPr>
              <a:t>committee documented the huge profits that arms factories had made during the war. It found that bankers had pressured Wilson to intervene in the war in order to protect their loans abroad</a:t>
            </a:r>
            <a:endParaRPr lang="en-US" sz="2000" dirty="0" smtClean="0">
              <a:solidFill>
                <a:srgbClr val="000000"/>
              </a:solidFill>
              <a:ea typeface="+mn-ea"/>
            </a:endParaRPr>
          </a:p>
          <a:p>
            <a:pPr eaLnBrk="1" hangingPunct="1">
              <a:lnSpc>
                <a:spcPct val="80000"/>
              </a:lnSpc>
              <a:defRPr/>
            </a:pPr>
            <a:r>
              <a:rPr lang="en-US" sz="2400" dirty="0" smtClean="0">
                <a:ea typeface="+mn-ea"/>
                <a:cs typeface="+mn-cs"/>
              </a:rPr>
              <a:t>Neutrality Acts of 1935, 1936 and 1937</a:t>
            </a:r>
            <a:endParaRPr lang="en-US" sz="1800" dirty="0" smtClean="0">
              <a:ea typeface="+mn-ea"/>
              <a:cs typeface="+mn-cs"/>
            </a:endParaRPr>
          </a:p>
        </p:txBody>
      </p:sp>
      <p:pic>
        <p:nvPicPr>
          <p:cNvPr id="20483" name="Picture 4" descr="German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00200"/>
            <a:ext cx="3733800" cy="4567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49" name="Rectangle 5"/>
          <p:cNvSpPr>
            <a:spLocks noGrp="1" noChangeArrowheads="1"/>
          </p:cNvSpPr>
          <p:nvPr>
            <p:ph type="body" sz="half" idx="2"/>
          </p:nvPr>
        </p:nvSpPr>
        <p:spPr>
          <a:xfrm>
            <a:off x="457200" y="3733800"/>
            <a:ext cx="4800600" cy="4495800"/>
          </a:xfrm>
        </p:spPr>
        <p:txBody>
          <a:bodyPr/>
          <a:lstStyle/>
          <a:p>
            <a:pPr eaLnBrk="1" hangingPunct="1">
              <a:lnSpc>
                <a:spcPct val="80000"/>
              </a:lnSpc>
              <a:defRPr/>
            </a:pPr>
            <a:r>
              <a:rPr lang="en-US" sz="2400" dirty="0">
                <a:latin typeface="Trebuchet MS" charset="0"/>
                <a:cs typeface="+mn-cs"/>
              </a:rPr>
              <a:t>German aggression </a:t>
            </a:r>
          </a:p>
          <a:p>
            <a:pPr lvl="1" eaLnBrk="1" hangingPunct="1">
              <a:lnSpc>
                <a:spcPct val="80000"/>
              </a:lnSpc>
              <a:defRPr/>
            </a:pPr>
            <a:r>
              <a:rPr lang="en-US" sz="2000" dirty="0">
                <a:latin typeface="Trebuchet MS" charset="0"/>
              </a:rPr>
              <a:t>1935 – compulsory military service; air force and armored divisions</a:t>
            </a:r>
          </a:p>
          <a:p>
            <a:pPr lvl="1" eaLnBrk="1" hangingPunct="1">
              <a:lnSpc>
                <a:spcPct val="80000"/>
              </a:lnSpc>
              <a:defRPr/>
            </a:pPr>
            <a:r>
              <a:rPr lang="en-US" sz="2000" dirty="0">
                <a:latin typeface="Trebuchet MS" charset="0"/>
              </a:rPr>
              <a:t>Rhineland, 1936  </a:t>
            </a:r>
          </a:p>
          <a:p>
            <a:pPr lvl="1" eaLnBrk="1" hangingPunct="1">
              <a:lnSpc>
                <a:spcPct val="80000"/>
              </a:lnSpc>
              <a:defRPr/>
            </a:pPr>
            <a:r>
              <a:rPr lang="en-US" sz="2000" dirty="0">
                <a:latin typeface="Trebuchet MS" charset="0"/>
              </a:rPr>
              <a:t>Austria, </a:t>
            </a:r>
            <a:r>
              <a:rPr lang="en-US" sz="2000" dirty="0" smtClean="0">
                <a:latin typeface="Trebuchet MS" charset="0"/>
              </a:rPr>
              <a:t>1938 - </a:t>
            </a:r>
            <a:r>
              <a:rPr lang="en-US" sz="2000" i="1" dirty="0" smtClean="0">
                <a:solidFill>
                  <a:srgbClr val="3366FF"/>
                </a:solidFill>
                <a:latin typeface="Trebuchet MS" charset="0"/>
              </a:rPr>
              <a:t>Anschluss</a:t>
            </a:r>
            <a:endParaRPr lang="en-US" sz="2000" i="1" dirty="0">
              <a:solidFill>
                <a:srgbClr val="3366FF"/>
              </a:solidFill>
              <a:latin typeface="Trebuchet MS" charset="0"/>
            </a:endParaRPr>
          </a:p>
          <a:p>
            <a:pPr eaLnBrk="1" hangingPunct="1">
              <a:lnSpc>
                <a:spcPct val="80000"/>
              </a:lnSpc>
              <a:defRPr/>
            </a:pPr>
            <a:r>
              <a:rPr lang="en-US" sz="2400" dirty="0">
                <a:solidFill>
                  <a:srgbClr val="800000"/>
                </a:solidFill>
                <a:latin typeface="Trebuchet MS" charset="0"/>
                <a:cs typeface="+mn-cs"/>
              </a:rPr>
              <a:t>Munich Conference </a:t>
            </a:r>
            <a:r>
              <a:rPr lang="en-US" sz="1800" dirty="0">
                <a:latin typeface="Trebuchet MS" charset="0"/>
                <a:cs typeface="+mn-cs"/>
              </a:rPr>
              <a:t>(Sept 1938)</a:t>
            </a:r>
          </a:p>
          <a:p>
            <a:pPr lvl="1" eaLnBrk="1" hangingPunct="1">
              <a:lnSpc>
                <a:spcPct val="80000"/>
              </a:lnSpc>
              <a:defRPr/>
            </a:pPr>
            <a:r>
              <a:rPr lang="en-US" sz="2000" dirty="0">
                <a:solidFill>
                  <a:srgbClr val="800000"/>
                </a:solidFill>
                <a:latin typeface="Trebuchet MS" charset="0"/>
              </a:rPr>
              <a:t>appeasement</a:t>
            </a:r>
          </a:p>
          <a:p>
            <a:pPr eaLnBrk="1" hangingPunct="1">
              <a:lnSpc>
                <a:spcPct val="80000"/>
              </a:lnSpc>
              <a:defRPr/>
            </a:pPr>
            <a:r>
              <a:rPr lang="en-US" sz="2400" dirty="0">
                <a:latin typeface="Trebuchet MS" charset="0"/>
                <a:cs typeface="+mn-cs"/>
              </a:rPr>
              <a:t>March 1939 – Germany took remainder of Czechoslovakia</a:t>
            </a:r>
            <a:endParaRPr lang="en-US" sz="1600" u="sng" dirty="0">
              <a:latin typeface="Trebuchet MS" charset="0"/>
              <a:cs typeface="+mn-cs"/>
            </a:endParaRPr>
          </a:p>
          <a:p>
            <a:pPr lvl="1" eaLnBrk="1" hangingPunct="1">
              <a:lnSpc>
                <a:spcPct val="80000"/>
              </a:lnSpc>
              <a:buFont typeface="Wingdings 2" charset="0"/>
              <a:buNone/>
              <a:defRPr/>
            </a:pPr>
            <a:endParaRPr lang="en-US" sz="1200" dirty="0">
              <a:latin typeface="Trebuchet MS" charset="0"/>
            </a:endParaRPr>
          </a:p>
        </p:txBody>
      </p:sp>
    </p:spTree>
    <p:extLst>
      <p:ext uri="{BB962C8B-B14F-4D97-AF65-F5344CB8AC3E}">
        <p14:creationId xmlns:p14="http://schemas.microsoft.com/office/powerpoint/2010/main" val="415203507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09600" y="304800"/>
            <a:ext cx="8229600" cy="609600"/>
          </a:xfrm>
        </p:spPr>
        <p:txBody>
          <a:bodyPr/>
          <a:lstStyle/>
          <a:p>
            <a:pPr eaLnBrk="1" hangingPunct="1">
              <a:defRPr/>
            </a:pPr>
            <a:r>
              <a:rPr lang="en-US" sz="4400" b="1" dirty="0">
                <a:latin typeface="+mj-lt"/>
                <a:cs typeface="+mj-cs"/>
              </a:rPr>
              <a:t>MOBILIZING THE ECONOMY</a:t>
            </a:r>
          </a:p>
        </p:txBody>
      </p:sp>
      <p:sp>
        <p:nvSpPr>
          <p:cNvPr id="242691" name="Rectangle 3"/>
          <p:cNvSpPr>
            <a:spLocks noGrp="1" noChangeArrowheads="1"/>
          </p:cNvSpPr>
          <p:nvPr>
            <p:ph type="body" idx="1"/>
          </p:nvPr>
        </p:nvSpPr>
        <p:spPr>
          <a:xfrm>
            <a:off x="762000" y="990600"/>
            <a:ext cx="8001000" cy="4953000"/>
          </a:xfrm>
        </p:spPr>
        <p:txBody>
          <a:bodyPr/>
          <a:lstStyle/>
          <a:p>
            <a:pPr eaLnBrk="1" hangingPunct="1">
              <a:buFont typeface="Wingdings" charset="0"/>
              <a:buNone/>
              <a:defRPr/>
            </a:pPr>
            <a:r>
              <a:rPr lang="en-US" b="1" dirty="0">
                <a:solidFill>
                  <a:srgbClr val="576448"/>
                </a:solidFill>
                <a:latin typeface="Arial Narrow" charset="0"/>
                <a:cs typeface="+mn-cs"/>
              </a:rPr>
              <a:t>1.	Industrial Production</a:t>
            </a:r>
          </a:p>
          <a:p>
            <a:pPr eaLnBrk="1" hangingPunct="1">
              <a:defRPr/>
            </a:pPr>
            <a:r>
              <a:rPr lang="en-US" dirty="0">
                <a:solidFill>
                  <a:srgbClr val="800000"/>
                </a:solidFill>
                <a:latin typeface="Arial Narrow" charset="0"/>
                <a:cs typeface="+mn-cs"/>
              </a:rPr>
              <a:t>War Production Board  </a:t>
            </a:r>
            <a:r>
              <a:rPr lang="en-US" sz="2400" dirty="0">
                <a:solidFill>
                  <a:srgbClr val="000090"/>
                </a:solidFill>
                <a:latin typeface="Arial Narrow" charset="0"/>
                <a:cs typeface="+mn-cs"/>
              </a:rPr>
              <a:t>(</a:t>
            </a:r>
            <a:r>
              <a:rPr lang="en-US" sz="2400" i="1" dirty="0">
                <a:solidFill>
                  <a:srgbClr val="000090"/>
                </a:solidFill>
                <a:latin typeface="Arial Narrow" charset="0"/>
                <a:cs typeface="+mn-cs"/>
              </a:rPr>
              <a:t>later:</a:t>
            </a:r>
            <a:r>
              <a:rPr lang="en-US" sz="2400" dirty="0">
                <a:solidFill>
                  <a:srgbClr val="000090"/>
                </a:solidFill>
                <a:latin typeface="Arial Narrow" charset="0"/>
                <a:cs typeface="+mn-cs"/>
              </a:rPr>
              <a:t> Office of War Mobilization)</a:t>
            </a:r>
          </a:p>
          <a:p>
            <a:pPr lvl="1" eaLnBrk="1" hangingPunct="1">
              <a:defRPr/>
            </a:pPr>
            <a:r>
              <a:rPr lang="en-US" dirty="0">
                <a:latin typeface="Arial Narrow" charset="0"/>
              </a:rPr>
              <a:t>By 1944, war production double that of all Axis powers</a:t>
            </a:r>
          </a:p>
          <a:p>
            <a:pPr lvl="1" eaLnBrk="1" hangingPunct="1">
              <a:defRPr/>
            </a:pPr>
            <a:r>
              <a:rPr lang="en-US" dirty="0">
                <a:latin typeface="Arial Narrow" charset="0"/>
              </a:rPr>
              <a:t> </a:t>
            </a:r>
            <a:r>
              <a:rPr lang="ja-JP" altLang="en-US" dirty="0">
                <a:latin typeface="Arial Narrow" charset="0"/>
              </a:rPr>
              <a:t>“</a:t>
            </a:r>
            <a:r>
              <a:rPr lang="en-US" dirty="0">
                <a:latin typeface="Arial Narrow" charset="0"/>
              </a:rPr>
              <a:t>cost-plus</a:t>
            </a:r>
            <a:r>
              <a:rPr lang="ja-JP" altLang="en-US" dirty="0">
                <a:latin typeface="Arial Narrow" charset="0"/>
              </a:rPr>
              <a:t>”</a:t>
            </a:r>
            <a:r>
              <a:rPr lang="en-US" dirty="0">
                <a:latin typeface="Arial Narrow" charset="0"/>
              </a:rPr>
              <a:t> </a:t>
            </a:r>
            <a:r>
              <a:rPr lang="en-US" dirty="0" smtClean="0">
                <a:latin typeface="Arial Narrow" charset="0"/>
              </a:rPr>
              <a:t>basis</a:t>
            </a:r>
          </a:p>
          <a:p>
            <a:pPr lvl="1" eaLnBrk="1" hangingPunct="1">
              <a:defRPr/>
            </a:pPr>
            <a:r>
              <a:rPr lang="en-US" dirty="0" smtClean="0">
                <a:latin typeface="Arial Narrow" charset="0"/>
              </a:rPr>
              <a:t>Similar to WWI – WIB</a:t>
            </a:r>
            <a:endParaRPr lang="en-US" dirty="0">
              <a:latin typeface="Arial Narrow" charset="0"/>
            </a:endParaRPr>
          </a:p>
          <a:p>
            <a:pPr lvl="1" eaLnBrk="1" hangingPunct="1">
              <a:buFont typeface="Wingdings" charset="0"/>
              <a:buNone/>
              <a:defRPr/>
            </a:pPr>
            <a:endParaRPr lang="en-US" dirty="0">
              <a:latin typeface="Arial Narrow" charset="0"/>
            </a:endParaRPr>
          </a:p>
          <a:p>
            <a:pPr eaLnBrk="1" hangingPunct="1">
              <a:defRPr/>
            </a:pPr>
            <a:r>
              <a:rPr lang="en-US" dirty="0">
                <a:latin typeface="Arial Narrow" charset="0"/>
                <a:cs typeface="+mn-cs"/>
              </a:rPr>
              <a:t>Results: </a:t>
            </a:r>
          </a:p>
          <a:p>
            <a:pPr lvl="1" eaLnBrk="1" hangingPunct="1">
              <a:defRPr/>
            </a:pPr>
            <a:r>
              <a:rPr lang="en-US" dirty="0">
                <a:latin typeface="Arial Narrow" charset="0"/>
              </a:rPr>
              <a:t>end of Depression; </a:t>
            </a:r>
          </a:p>
          <a:p>
            <a:pPr lvl="1" eaLnBrk="1" hangingPunct="1">
              <a:defRPr/>
            </a:pPr>
            <a:r>
              <a:rPr lang="en-US" dirty="0">
                <a:latin typeface="Arial Narrow" charset="0"/>
              </a:rPr>
              <a:t>consolidation of                                                                          U.S. industry</a:t>
            </a:r>
            <a:r>
              <a:rPr lang="en-US" sz="2400" dirty="0">
                <a:latin typeface="Arial Narrow" charset="0"/>
              </a:rPr>
              <a:t> </a:t>
            </a:r>
            <a:endParaRPr lang="en-US" sz="1400" dirty="0">
              <a:latin typeface="Arial Narrow" charset="0"/>
            </a:endParaRPr>
          </a:p>
        </p:txBody>
      </p:sp>
      <p:pic>
        <p:nvPicPr>
          <p:cNvPr id="22531" name="Picture 4" descr="Chp25_p757.gif                                                 00019A2EMacintosh HD                   B2317375:"/>
          <p:cNvPicPr>
            <a:picLocks noChangeAspect="1" noChangeArrowheads="1"/>
          </p:cNvPicPr>
          <p:nvPr/>
        </p:nvPicPr>
        <p:blipFill>
          <a:blip r:embed="rId3" r:link="rId4">
            <a:extLst>
              <a:ext uri="{28A0092B-C50C-407E-A947-70E740481C1C}">
                <a14:useLocalDpi xmlns:a14="http://schemas.microsoft.com/office/drawing/2010/main" val="0"/>
              </a:ext>
            </a:extLst>
          </a:blip>
          <a:srcRect r="47714" b="40800"/>
          <a:stretch>
            <a:fillRect/>
          </a:stretch>
        </p:blipFill>
        <p:spPr bwMode="auto">
          <a:xfrm>
            <a:off x="4953000" y="2971800"/>
            <a:ext cx="3810000" cy="3425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6526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762000"/>
          </a:xfrm>
        </p:spPr>
        <p:txBody>
          <a:bodyPr/>
          <a:lstStyle/>
          <a:p>
            <a:pPr algn="ctr">
              <a:defRPr/>
            </a:pPr>
            <a:r>
              <a:rPr lang="en-US" sz="4000" dirty="0" smtClean="0">
                <a:solidFill>
                  <a:schemeClr val="tx1"/>
                </a:solidFill>
                <a:latin typeface="+mj-lt"/>
                <a:cs typeface="+mj-cs"/>
              </a:rPr>
              <a:t>Lockheed Martin Aircraft – </a:t>
            </a:r>
            <a:r>
              <a:rPr lang="en-US" sz="4000" dirty="0" smtClean="0">
                <a:solidFill>
                  <a:schemeClr val="accent2">
                    <a:lumMod val="75000"/>
                  </a:schemeClr>
                </a:solidFill>
                <a:latin typeface="+mj-lt"/>
                <a:cs typeface="+mj-cs"/>
              </a:rPr>
              <a:t>OPERATION</a:t>
            </a:r>
            <a:r>
              <a:rPr lang="en-US" sz="4000" dirty="0" smtClean="0">
                <a:solidFill>
                  <a:schemeClr val="tx1"/>
                </a:solidFill>
                <a:latin typeface="+mj-lt"/>
                <a:cs typeface="+mj-cs"/>
              </a:rPr>
              <a:t> </a:t>
            </a:r>
            <a:r>
              <a:rPr lang="en-US" sz="4000" dirty="0" smtClean="0">
                <a:solidFill>
                  <a:schemeClr val="accent4">
                    <a:lumMod val="75000"/>
                  </a:schemeClr>
                </a:solidFill>
                <a:latin typeface="+mj-lt"/>
                <a:cs typeface="+mj-cs"/>
              </a:rPr>
              <a:t>C</a:t>
            </a:r>
            <a:r>
              <a:rPr lang="en-US" sz="4000" dirty="0" smtClean="0">
                <a:solidFill>
                  <a:schemeClr val="accent2">
                    <a:lumMod val="75000"/>
                  </a:schemeClr>
                </a:solidFill>
                <a:latin typeface="+mj-lt"/>
                <a:cs typeface="+mj-cs"/>
              </a:rPr>
              <a:t>A</a:t>
            </a:r>
            <a:r>
              <a:rPr lang="en-US" sz="4000" dirty="0" smtClean="0">
                <a:solidFill>
                  <a:schemeClr val="accent4">
                    <a:lumMod val="75000"/>
                  </a:schemeClr>
                </a:solidFill>
                <a:latin typeface="+mj-lt"/>
                <a:cs typeface="+mj-cs"/>
              </a:rPr>
              <a:t>MOUFLAGE</a:t>
            </a:r>
            <a:endParaRPr lang="en-US" sz="4000" dirty="0">
              <a:solidFill>
                <a:schemeClr val="accent4">
                  <a:lumMod val="75000"/>
                </a:schemeClr>
              </a:solidFill>
              <a:latin typeface="+mj-lt"/>
              <a:cs typeface="+mj-cs"/>
            </a:endParaRPr>
          </a:p>
        </p:txBody>
      </p:sp>
      <p:sp>
        <p:nvSpPr>
          <p:cNvPr id="3" name="Content Placeholder 2"/>
          <p:cNvSpPr>
            <a:spLocks noGrp="1"/>
          </p:cNvSpPr>
          <p:nvPr>
            <p:ph idx="1"/>
          </p:nvPr>
        </p:nvSpPr>
        <p:spPr>
          <a:xfrm>
            <a:off x="533400" y="1600200"/>
            <a:ext cx="8305800" cy="5715000"/>
          </a:xfrm>
        </p:spPr>
        <p:txBody>
          <a:bodyPr/>
          <a:lstStyle/>
          <a:p>
            <a:pPr>
              <a:defRPr/>
            </a:pPr>
            <a:r>
              <a:rPr lang="en-US" sz="2400" dirty="0">
                <a:latin typeface="Arial Narrow" charset="0"/>
                <a:cs typeface="+mn-cs"/>
              </a:rPr>
              <a:t>In the days following the attack on Pearl Harbor ------</a:t>
            </a:r>
          </a:p>
          <a:p>
            <a:pPr>
              <a:defRPr/>
            </a:pPr>
            <a:r>
              <a:rPr lang="en-US" sz="2400" dirty="0" smtClean="0">
                <a:solidFill>
                  <a:srgbClr val="FF0000"/>
                </a:solidFill>
                <a:latin typeface="Arial Narrow" charset="0"/>
                <a:cs typeface="+mn-cs"/>
              </a:rPr>
              <a:t>ORDERS</a:t>
            </a:r>
            <a:r>
              <a:rPr lang="en-US" sz="2400" dirty="0" smtClean="0">
                <a:latin typeface="Arial Narrow" charset="0"/>
                <a:cs typeface="+mn-cs"/>
              </a:rPr>
              <a:t> – ALL aircraft in the air!! </a:t>
            </a:r>
          </a:p>
          <a:p>
            <a:pPr>
              <a:defRPr/>
            </a:pPr>
            <a:r>
              <a:rPr lang="en-US" sz="2400" dirty="0" smtClean="0">
                <a:latin typeface="Arial Narrow" charset="0"/>
                <a:cs typeface="+mn-cs"/>
              </a:rPr>
              <a:t>West – protection against Japanese attack</a:t>
            </a:r>
          </a:p>
          <a:p>
            <a:pPr>
              <a:defRPr/>
            </a:pPr>
            <a:r>
              <a:rPr lang="en-US" sz="2400" dirty="0" smtClean="0">
                <a:latin typeface="Arial Narrow" charset="0"/>
                <a:cs typeface="+mn-cs"/>
              </a:rPr>
              <a:t>Inland – prevent strafing bombing runs </a:t>
            </a:r>
          </a:p>
          <a:p>
            <a:pPr>
              <a:defRPr/>
            </a:pPr>
            <a:r>
              <a:rPr lang="en-US" sz="2400" dirty="0" smtClean="0">
                <a:latin typeface="Arial Narrow" charset="0"/>
                <a:cs typeface="+mn-cs"/>
              </a:rPr>
              <a:t>Security – patrollers for US citizen confidence</a:t>
            </a:r>
          </a:p>
          <a:p>
            <a:pPr>
              <a:defRPr/>
            </a:pPr>
            <a:r>
              <a:rPr lang="en-US" sz="2400" dirty="0" smtClean="0">
                <a:latin typeface="Arial Narrow" charset="0"/>
                <a:cs typeface="+mn-cs"/>
              </a:rPr>
              <a:t>Lockheed Burbank, CA facility -- Col</a:t>
            </a:r>
            <a:r>
              <a:rPr lang="en-US" sz="2400" dirty="0">
                <a:latin typeface="Arial Narrow" charset="0"/>
                <a:cs typeface="+mn-cs"/>
              </a:rPr>
              <a:t>. John F. </a:t>
            </a:r>
            <a:r>
              <a:rPr lang="en-US" sz="2400" dirty="0" err="1" smtClean="0">
                <a:latin typeface="Arial Narrow" charset="0"/>
                <a:cs typeface="+mn-cs"/>
              </a:rPr>
              <a:t>Ohmer</a:t>
            </a:r>
            <a:endParaRPr lang="en-US" sz="2400" dirty="0">
              <a:latin typeface="Arial Narrow" charset="0"/>
              <a:cs typeface="+mn-cs"/>
            </a:endParaRPr>
          </a:p>
          <a:p>
            <a:pPr>
              <a:defRPr/>
            </a:pPr>
            <a:r>
              <a:rPr lang="en-US" sz="2400" dirty="0" err="1">
                <a:latin typeface="Arial Narrow" charset="0"/>
                <a:cs typeface="+mn-cs"/>
              </a:rPr>
              <a:t>Ohmer</a:t>
            </a:r>
            <a:r>
              <a:rPr lang="ja-JP" altLang="en-US" sz="2400" dirty="0">
                <a:latin typeface="Arial Narrow" charset="0"/>
                <a:cs typeface="+mn-cs"/>
              </a:rPr>
              <a:t>’</a:t>
            </a:r>
            <a:r>
              <a:rPr lang="en-US" sz="2400" dirty="0">
                <a:latin typeface="Arial Narrow" charset="0"/>
                <a:cs typeface="+mn-cs"/>
              </a:rPr>
              <a:t>s mission? Find a way to disguise Lockheed</a:t>
            </a:r>
            <a:r>
              <a:rPr lang="ja-JP" altLang="en-US" sz="2400" dirty="0">
                <a:latin typeface="Arial Narrow" charset="0"/>
                <a:cs typeface="+mn-cs"/>
              </a:rPr>
              <a:t>’</a:t>
            </a:r>
            <a:r>
              <a:rPr lang="en-US" sz="2400" dirty="0">
                <a:latin typeface="Arial Narrow" charset="0"/>
                <a:cs typeface="+mn-cs"/>
              </a:rPr>
              <a:t>s plant—now one of the most strategic military facilities in the United States—to look like an ordinary California suburb.</a:t>
            </a:r>
          </a:p>
        </p:txBody>
      </p:sp>
    </p:spTree>
    <p:extLst>
      <p:ext uri="{BB962C8B-B14F-4D97-AF65-F5344CB8AC3E}">
        <p14:creationId xmlns:p14="http://schemas.microsoft.com/office/powerpoint/2010/main" val="16156237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29000" y="152400"/>
            <a:ext cx="5486400" cy="4260850"/>
          </a:xfrm>
        </p:spPr>
      </p:pic>
      <p:pic>
        <p:nvPicPr>
          <p:cNvPr id="256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57" y="3276600"/>
            <a:ext cx="555942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7245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5925"/>
            <a:ext cx="5738813" cy="3352800"/>
          </a:xfrm>
        </p:spPr>
      </p:pic>
      <p:pic>
        <p:nvPicPr>
          <p:cNvPr id="266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4638"/>
            <a:ext cx="5400675"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155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257800" y="533400"/>
            <a:ext cx="3886200" cy="1676400"/>
          </a:xfrm>
        </p:spPr>
        <p:txBody>
          <a:bodyPr/>
          <a:lstStyle/>
          <a:p>
            <a:pPr eaLnBrk="1" hangingPunct="1">
              <a:defRPr/>
            </a:pPr>
            <a:r>
              <a:rPr lang="en-US" sz="3600" b="1" dirty="0">
                <a:solidFill>
                  <a:srgbClr val="FF0000"/>
                </a:solidFill>
                <a:latin typeface="Georgia" charset="0"/>
                <a:cs typeface="Times" charset="0"/>
              </a:rPr>
              <a:t>Effects of War Spending</a:t>
            </a:r>
          </a:p>
        </p:txBody>
      </p:sp>
      <p:pic>
        <p:nvPicPr>
          <p:cNvPr id="27651" name="Picture 3" descr="Chp25_p757.gif                                                 00019A2EMacintosh HD                   B2317375:"/>
          <p:cNvPicPr>
            <a:picLocks noChangeAspect="1" noChangeArrowheads="1"/>
          </p:cNvPicPr>
          <p:nvPr/>
        </p:nvPicPr>
        <p:blipFill>
          <a:blip r:embed="rId3" r:link="rId4">
            <a:extLst>
              <a:ext uri="{28A0092B-C50C-407E-A947-70E740481C1C}">
                <a14:useLocalDpi xmlns:a14="http://schemas.microsoft.com/office/drawing/2010/main" val="0"/>
              </a:ext>
            </a:extLst>
          </a:blip>
          <a:srcRect l="52486" t="2400" r="2863" b="50400"/>
          <a:stretch>
            <a:fillRect/>
          </a:stretch>
        </p:blipFill>
        <p:spPr bwMode="auto">
          <a:xfrm>
            <a:off x="685800" y="457200"/>
            <a:ext cx="4322763" cy="3635375"/>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4" descr="Chp25_p757.gif                                                 00019A2EMacintosh HD                   B2317375:"/>
          <p:cNvPicPr>
            <a:picLocks noChangeAspect="1" noChangeArrowheads="1"/>
          </p:cNvPicPr>
          <p:nvPr/>
        </p:nvPicPr>
        <p:blipFill>
          <a:blip r:embed="rId3" r:link="rId4">
            <a:extLst>
              <a:ext uri="{28A0092B-C50C-407E-A947-70E740481C1C}">
                <a14:useLocalDpi xmlns:a14="http://schemas.microsoft.com/office/drawing/2010/main" val="0"/>
              </a:ext>
            </a:extLst>
          </a:blip>
          <a:srcRect l="52486" t="51601" r="2863" b="2400"/>
          <a:stretch>
            <a:fillRect/>
          </a:stretch>
        </p:blipFill>
        <p:spPr bwMode="auto">
          <a:xfrm>
            <a:off x="4800600" y="3200400"/>
            <a:ext cx="4165600" cy="3413125"/>
          </a:xfrm>
          <a:prstGeom prst="rect">
            <a:avLst/>
          </a:prstGeom>
          <a:noFill/>
          <a:ln w="28575">
            <a:solidFill>
              <a:srgbClr val="C08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2908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684213" y="304800"/>
            <a:ext cx="8154987" cy="762000"/>
          </a:xfrm>
        </p:spPr>
        <p:txBody>
          <a:bodyPr/>
          <a:lstStyle/>
          <a:p>
            <a:pPr eaLnBrk="1" hangingPunct="1">
              <a:defRPr/>
            </a:pPr>
            <a:r>
              <a:rPr lang="en-US" sz="4000" b="1" dirty="0">
                <a:latin typeface="+mj-lt"/>
                <a:cs typeface="+mj-cs"/>
              </a:rPr>
              <a:t>MOBILIZING THE ECONOMY</a:t>
            </a:r>
          </a:p>
        </p:txBody>
      </p:sp>
      <p:sp>
        <p:nvSpPr>
          <p:cNvPr id="262147" name="Rectangle 3"/>
          <p:cNvSpPr>
            <a:spLocks noGrp="1" noChangeArrowheads="1"/>
          </p:cNvSpPr>
          <p:nvPr>
            <p:ph type="body" sz="half" idx="1"/>
          </p:nvPr>
        </p:nvSpPr>
        <p:spPr>
          <a:xfrm>
            <a:off x="685800" y="1066800"/>
            <a:ext cx="3733800" cy="2819400"/>
          </a:xfrm>
        </p:spPr>
        <p:txBody>
          <a:bodyPr/>
          <a:lstStyle/>
          <a:p>
            <a:pPr eaLnBrk="1" hangingPunct="1">
              <a:lnSpc>
                <a:spcPct val="90000"/>
              </a:lnSpc>
              <a:buFont typeface="Wingdings" panose="05000000000000000000" pitchFamily="2" charset="2"/>
              <a:buNone/>
              <a:defRPr/>
            </a:pPr>
            <a:r>
              <a:rPr lang="en-US" b="1" dirty="0" smtClean="0">
                <a:solidFill>
                  <a:schemeClr val="accent4">
                    <a:lumMod val="75000"/>
                  </a:schemeClr>
                </a:solidFill>
                <a:ea typeface="+mn-ea"/>
                <a:cs typeface="+mn-cs"/>
              </a:rPr>
              <a:t>2.	Rationing and Price Controls</a:t>
            </a:r>
          </a:p>
          <a:p>
            <a:pPr eaLnBrk="1" hangingPunct="1">
              <a:lnSpc>
                <a:spcPct val="90000"/>
              </a:lnSpc>
              <a:buFont typeface="Wingdings" panose="05000000000000000000" pitchFamily="2" charset="2"/>
              <a:buChar char="µ"/>
              <a:defRPr/>
            </a:pPr>
            <a:r>
              <a:rPr lang="en-US" dirty="0" smtClean="0">
                <a:ea typeface="+mn-ea"/>
                <a:cs typeface="+mn-cs"/>
              </a:rPr>
              <a:t>Office of Price Administration </a:t>
            </a:r>
          </a:p>
          <a:p>
            <a:pPr eaLnBrk="1" hangingPunct="1">
              <a:lnSpc>
                <a:spcPct val="90000"/>
              </a:lnSpc>
              <a:buFont typeface="Wingdings" panose="05000000000000000000" pitchFamily="2" charset="2"/>
              <a:buChar char="µ"/>
              <a:defRPr/>
            </a:pPr>
            <a:r>
              <a:rPr lang="en-US" dirty="0" smtClean="0">
                <a:ea typeface="+mn-ea"/>
                <a:cs typeface="+mn-cs"/>
              </a:rPr>
              <a:t>rationing</a:t>
            </a:r>
          </a:p>
          <a:p>
            <a:pPr eaLnBrk="1" hangingPunct="1">
              <a:lnSpc>
                <a:spcPct val="90000"/>
              </a:lnSpc>
              <a:buFont typeface="Wingdings" panose="05000000000000000000" pitchFamily="2" charset="2"/>
              <a:buChar char="µ"/>
              <a:defRPr/>
            </a:pPr>
            <a:r>
              <a:rPr lang="en-US" dirty="0" smtClean="0">
                <a:ea typeface="+mn-ea"/>
                <a:cs typeface="+mn-cs"/>
              </a:rPr>
              <a:t>Anti-Inflation Act</a:t>
            </a:r>
            <a:endParaRPr lang="en-US" sz="1200" dirty="0" smtClean="0">
              <a:ea typeface="+mn-ea"/>
              <a:cs typeface="+mn-cs"/>
            </a:endParaRPr>
          </a:p>
          <a:p>
            <a:pPr eaLnBrk="1" hangingPunct="1">
              <a:lnSpc>
                <a:spcPct val="90000"/>
              </a:lnSpc>
              <a:buFont typeface="Wingdings" panose="05000000000000000000" pitchFamily="2" charset="2"/>
              <a:buNone/>
              <a:defRPr/>
            </a:pPr>
            <a:endParaRPr lang="en-US" sz="1200" dirty="0" smtClean="0">
              <a:ea typeface="+mn-ea"/>
              <a:cs typeface="+mn-cs"/>
            </a:endParaRPr>
          </a:p>
        </p:txBody>
      </p:sp>
      <p:sp>
        <p:nvSpPr>
          <p:cNvPr id="262149" name="Rectangle 5"/>
          <p:cNvSpPr>
            <a:spLocks noGrp="1" noChangeArrowheads="1"/>
          </p:cNvSpPr>
          <p:nvPr>
            <p:ph type="body" sz="half" idx="2"/>
          </p:nvPr>
        </p:nvSpPr>
        <p:spPr>
          <a:xfrm>
            <a:off x="4267200" y="1066800"/>
            <a:ext cx="4724400" cy="2743200"/>
          </a:xfrm>
        </p:spPr>
        <p:txBody>
          <a:bodyPr/>
          <a:lstStyle/>
          <a:p>
            <a:pPr eaLnBrk="1" hangingPunct="1">
              <a:lnSpc>
                <a:spcPct val="90000"/>
              </a:lnSpc>
              <a:buFont typeface="Wingdings" charset="0"/>
              <a:buNone/>
              <a:defRPr/>
            </a:pPr>
            <a:r>
              <a:rPr lang="en-US" b="1" dirty="0">
                <a:solidFill>
                  <a:srgbClr val="576448"/>
                </a:solidFill>
                <a:latin typeface="Arial Narrow" charset="0"/>
                <a:cs typeface="+mn-cs"/>
              </a:rPr>
              <a:t>3.	Controlling Labor</a:t>
            </a:r>
          </a:p>
          <a:p>
            <a:pPr eaLnBrk="1" hangingPunct="1">
              <a:lnSpc>
                <a:spcPct val="90000"/>
              </a:lnSpc>
              <a:defRPr/>
            </a:pPr>
            <a:r>
              <a:rPr lang="ja-JP" altLang="en-US" dirty="0">
                <a:latin typeface="Arial Narrow" charset="0"/>
                <a:cs typeface="+mn-cs"/>
              </a:rPr>
              <a:t>”</a:t>
            </a:r>
            <a:r>
              <a:rPr lang="en-US" dirty="0">
                <a:latin typeface="Arial Narrow" charset="0"/>
                <a:cs typeface="+mn-cs"/>
              </a:rPr>
              <a:t>no-strike</a:t>
            </a:r>
            <a:r>
              <a:rPr lang="ja-JP" altLang="en-US" dirty="0">
                <a:latin typeface="Arial Narrow" charset="0"/>
                <a:cs typeface="+mn-cs"/>
              </a:rPr>
              <a:t>”</a:t>
            </a:r>
            <a:r>
              <a:rPr lang="en-US" dirty="0">
                <a:latin typeface="Arial Narrow" charset="0"/>
                <a:cs typeface="+mn-cs"/>
              </a:rPr>
              <a:t> pledges</a:t>
            </a:r>
          </a:p>
          <a:p>
            <a:pPr eaLnBrk="1" hangingPunct="1">
              <a:lnSpc>
                <a:spcPct val="90000"/>
              </a:lnSpc>
              <a:defRPr/>
            </a:pPr>
            <a:r>
              <a:rPr lang="en-US" dirty="0">
                <a:latin typeface="Arial Narrow" charset="0"/>
                <a:cs typeface="+mn-cs"/>
              </a:rPr>
              <a:t>personal income</a:t>
            </a:r>
            <a:endParaRPr lang="en-US" sz="3200" dirty="0">
              <a:latin typeface="Arial Narrow" charset="0"/>
              <a:cs typeface="+mn-cs"/>
            </a:endParaRPr>
          </a:p>
          <a:p>
            <a:pPr eaLnBrk="1" hangingPunct="1">
              <a:lnSpc>
                <a:spcPct val="90000"/>
              </a:lnSpc>
              <a:defRPr/>
            </a:pPr>
            <a:r>
              <a:rPr lang="en-US" dirty="0">
                <a:latin typeface="Arial Narrow" charset="0"/>
                <a:cs typeface="+mn-cs"/>
              </a:rPr>
              <a:t>union membership</a:t>
            </a:r>
            <a:r>
              <a:rPr lang="en-US" sz="2400" dirty="0">
                <a:latin typeface="Arial Narrow" charset="0"/>
                <a:cs typeface="+mn-cs"/>
              </a:rPr>
              <a:t>: major increase</a:t>
            </a:r>
          </a:p>
        </p:txBody>
      </p:sp>
      <p:pic>
        <p:nvPicPr>
          <p:cNvPr id="29700" name="Picture 4" descr="WW2-fuel oil ration card"/>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762000" y="4114800"/>
            <a:ext cx="4800600" cy="2238375"/>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
        <p:nvSpPr>
          <p:cNvPr id="262150" name="Text Box 6"/>
          <p:cNvSpPr txBox="1">
            <a:spLocks noChangeArrowheads="1"/>
          </p:cNvSpPr>
          <p:nvPr/>
        </p:nvSpPr>
        <p:spPr bwMode="auto">
          <a:xfrm>
            <a:off x="3962400" y="632460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600" b="1" smtClean="0">
                <a:solidFill>
                  <a:srgbClr val="F0E4B2"/>
                </a:solidFill>
                <a:effectLst>
                  <a:outerShdw blurRad="38100" dist="38100" dir="2700000" algn="tl">
                    <a:srgbClr val="000000"/>
                  </a:outerShdw>
                </a:effectLst>
                <a:cs typeface="+mn-cs"/>
              </a:rPr>
              <a:t>Ration Card</a:t>
            </a:r>
          </a:p>
        </p:txBody>
      </p:sp>
      <p:pic>
        <p:nvPicPr>
          <p:cNvPr id="29702" name="Picture 9" descr="p998"/>
          <p:cNvPicPr>
            <a:picLocks noChangeAspect="1" noChangeArrowheads="1"/>
          </p:cNvPicPr>
          <p:nvPr/>
        </p:nvPicPr>
        <p:blipFill>
          <a:blip r:embed="rId4">
            <a:extLst>
              <a:ext uri="{28A0092B-C50C-407E-A947-70E740481C1C}">
                <a14:useLocalDpi xmlns:a14="http://schemas.microsoft.com/office/drawing/2010/main" val="0"/>
              </a:ext>
            </a:extLst>
          </a:blip>
          <a:srcRect r="37125"/>
          <a:stretch>
            <a:fillRect/>
          </a:stretch>
        </p:blipFill>
        <p:spPr bwMode="auto">
          <a:xfrm>
            <a:off x="5791200" y="3886200"/>
            <a:ext cx="3048000" cy="27654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62152" name="Text Box 8"/>
          <p:cNvSpPr txBox="1">
            <a:spLocks noChangeArrowheads="1"/>
          </p:cNvSpPr>
          <p:nvPr/>
        </p:nvSpPr>
        <p:spPr bwMode="auto">
          <a:xfrm>
            <a:off x="6400800" y="3886200"/>
            <a:ext cx="2057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eaLnBrk="1" hangingPunct="1">
              <a:spcBef>
                <a:spcPct val="50000"/>
              </a:spcBef>
              <a:defRPr/>
            </a:pPr>
            <a:r>
              <a:rPr lang="en-US" sz="1400" b="1" smtClean="0">
                <a:solidFill>
                  <a:srgbClr val="666633"/>
                </a:solidFill>
                <a:effectLst>
                  <a:outerShdw blurRad="38100" dist="38100" dir="2700000" algn="tl">
                    <a:srgbClr val="000000"/>
                  </a:outerShdw>
                </a:effectLst>
                <a:cs typeface="+mn-cs"/>
              </a:rPr>
              <a:t>Labor Union Membership, 1920-1960</a:t>
            </a:r>
          </a:p>
        </p:txBody>
      </p:sp>
      <p:sp>
        <p:nvSpPr>
          <p:cNvPr id="15369" name="Line 10"/>
          <p:cNvSpPr>
            <a:spLocks noChangeShapeType="1"/>
          </p:cNvSpPr>
          <p:nvPr/>
        </p:nvSpPr>
        <p:spPr bwMode="auto">
          <a:xfrm flipV="1">
            <a:off x="7239000" y="4343400"/>
            <a:ext cx="0" cy="20574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370" name="Line 12"/>
          <p:cNvSpPr>
            <a:spLocks noChangeShapeType="1"/>
          </p:cNvSpPr>
          <p:nvPr/>
        </p:nvSpPr>
        <p:spPr bwMode="auto">
          <a:xfrm flipV="1">
            <a:off x="7543800" y="4267200"/>
            <a:ext cx="0" cy="2133600"/>
          </a:xfrm>
          <a:prstGeom prst="line">
            <a:avLst/>
          </a:prstGeom>
          <a:noFill/>
          <a:ln w="9525">
            <a:solidFill>
              <a:srgbClr val="C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371" name="Line 13"/>
          <p:cNvSpPr>
            <a:spLocks noChangeShapeType="1"/>
          </p:cNvSpPr>
          <p:nvPr/>
        </p:nvSpPr>
        <p:spPr bwMode="auto">
          <a:xfrm flipV="1">
            <a:off x="7848600" y="4267200"/>
            <a:ext cx="0" cy="2133600"/>
          </a:xfrm>
          <a:prstGeom prst="line">
            <a:avLst/>
          </a:prstGeom>
          <a:noFill/>
          <a:ln w="9525">
            <a:solidFill>
              <a:srgbClr val="C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val="343758344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533400" y="304800"/>
            <a:ext cx="8305800" cy="609600"/>
          </a:xfrm>
        </p:spPr>
        <p:txBody>
          <a:bodyPr/>
          <a:lstStyle/>
          <a:p>
            <a:pPr eaLnBrk="1" hangingPunct="1">
              <a:defRPr/>
            </a:pPr>
            <a:r>
              <a:rPr lang="en-US" sz="4000" b="1" dirty="0">
                <a:latin typeface="+mj-lt"/>
                <a:cs typeface="+mj-cs"/>
              </a:rPr>
              <a:t>MOBILIZING THE ECONOMY</a:t>
            </a:r>
          </a:p>
        </p:txBody>
      </p:sp>
      <p:sp>
        <p:nvSpPr>
          <p:cNvPr id="261123" name="Rectangle 3"/>
          <p:cNvSpPr>
            <a:spLocks noGrp="1" noChangeArrowheads="1"/>
          </p:cNvSpPr>
          <p:nvPr>
            <p:ph type="body" idx="1"/>
          </p:nvPr>
        </p:nvSpPr>
        <p:spPr>
          <a:xfrm>
            <a:off x="533400" y="990600"/>
            <a:ext cx="8229600" cy="2819400"/>
          </a:xfrm>
        </p:spPr>
        <p:txBody>
          <a:bodyPr/>
          <a:lstStyle/>
          <a:p>
            <a:pPr eaLnBrk="1" hangingPunct="1">
              <a:lnSpc>
                <a:spcPct val="90000"/>
              </a:lnSpc>
              <a:buFont typeface="Wingdings" charset="0"/>
              <a:buNone/>
              <a:defRPr/>
            </a:pPr>
            <a:r>
              <a:rPr lang="en-US" b="1" dirty="0">
                <a:solidFill>
                  <a:srgbClr val="576448"/>
                </a:solidFill>
                <a:latin typeface="Arial Narrow" charset="0"/>
                <a:cs typeface="+mn-cs"/>
              </a:rPr>
              <a:t>4.	Farmers </a:t>
            </a:r>
            <a:r>
              <a:rPr lang="en-US" sz="2800" dirty="0">
                <a:latin typeface="Arial Narrow" charset="0"/>
                <a:cs typeface="+mn-cs"/>
              </a:rPr>
              <a:t>– farm income doubled, as in World War I</a:t>
            </a:r>
          </a:p>
          <a:p>
            <a:pPr eaLnBrk="1" hangingPunct="1">
              <a:lnSpc>
                <a:spcPct val="90000"/>
              </a:lnSpc>
              <a:buFont typeface="Wingdings" charset="0"/>
              <a:buNone/>
              <a:defRPr/>
            </a:pPr>
            <a:endParaRPr lang="en-US" sz="1200" dirty="0">
              <a:latin typeface="Arial Narrow" charset="0"/>
              <a:cs typeface="+mn-cs"/>
            </a:endParaRPr>
          </a:p>
          <a:p>
            <a:pPr eaLnBrk="1" hangingPunct="1">
              <a:lnSpc>
                <a:spcPct val="90000"/>
              </a:lnSpc>
              <a:buFont typeface="Wingdings" charset="0"/>
              <a:buNone/>
              <a:defRPr/>
            </a:pPr>
            <a:r>
              <a:rPr lang="en-US" b="1" dirty="0">
                <a:solidFill>
                  <a:srgbClr val="576448"/>
                </a:solidFill>
                <a:latin typeface="Arial Narrow" charset="0"/>
                <a:cs typeface="+mn-cs"/>
              </a:rPr>
              <a:t>5.	Financing the War: </a:t>
            </a:r>
            <a:r>
              <a:rPr lang="en-US" sz="2000" dirty="0">
                <a:latin typeface="Arial Narrow" charset="0"/>
                <a:cs typeface="+mn-cs"/>
              </a:rPr>
              <a:t>$321 billion total!</a:t>
            </a:r>
            <a:r>
              <a:rPr lang="en-US" sz="2800" dirty="0">
                <a:latin typeface="Arial Narrow" charset="0"/>
                <a:cs typeface="+mn-cs"/>
              </a:rPr>
              <a:t> </a:t>
            </a:r>
            <a:r>
              <a:rPr lang="en-US" sz="2000" dirty="0">
                <a:latin typeface="Arial Narrow" charset="0"/>
                <a:cs typeface="+mn-cs"/>
              </a:rPr>
              <a:t>cost $100 billion for 1945 alone</a:t>
            </a:r>
          </a:p>
          <a:p>
            <a:pPr eaLnBrk="1" hangingPunct="1">
              <a:lnSpc>
                <a:spcPct val="90000"/>
              </a:lnSpc>
              <a:defRPr/>
            </a:pPr>
            <a:r>
              <a:rPr lang="en-US" dirty="0">
                <a:solidFill>
                  <a:srgbClr val="800000"/>
                </a:solidFill>
                <a:latin typeface="Arial Narrow" charset="0"/>
                <a:cs typeface="+mn-cs"/>
              </a:rPr>
              <a:t>Income Tax </a:t>
            </a:r>
            <a:r>
              <a:rPr lang="en-US" sz="2000" dirty="0">
                <a:solidFill>
                  <a:srgbClr val="800000"/>
                </a:solidFill>
                <a:latin typeface="Arial Narrow" charset="0"/>
                <a:cs typeface="+mn-cs"/>
              </a:rPr>
              <a:t>(Revenue Act of 1942 –                                                              94%!, everyone, withholding) – $100,000 salary –</a:t>
            </a:r>
          </a:p>
          <a:p>
            <a:pPr lvl="1" eaLnBrk="1" hangingPunct="1">
              <a:lnSpc>
                <a:spcPct val="90000"/>
              </a:lnSpc>
              <a:defRPr/>
            </a:pPr>
            <a:r>
              <a:rPr lang="en-US" sz="1600" dirty="0">
                <a:solidFill>
                  <a:srgbClr val="800000"/>
                </a:solidFill>
                <a:latin typeface="Arial Narrow" charset="0"/>
              </a:rPr>
              <a:t>$79,000 in income tax</a:t>
            </a:r>
          </a:p>
          <a:p>
            <a:pPr eaLnBrk="1" hangingPunct="1">
              <a:lnSpc>
                <a:spcPct val="90000"/>
              </a:lnSpc>
              <a:defRPr/>
            </a:pPr>
            <a:r>
              <a:rPr lang="en-US" dirty="0">
                <a:latin typeface="Arial Narrow" charset="0"/>
                <a:cs typeface="+mn-cs"/>
              </a:rPr>
              <a:t>Liberty Bonds</a:t>
            </a:r>
            <a:endParaRPr lang="en-US" sz="1800" dirty="0">
              <a:latin typeface="Arial Narrow" charset="0"/>
              <a:cs typeface="+mn-cs"/>
            </a:endParaRPr>
          </a:p>
        </p:txBody>
      </p:sp>
      <p:pic>
        <p:nvPicPr>
          <p:cNvPr id="31747" name="Picture 4" descr="200 dollar actual US war bond"/>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85800" y="3886200"/>
            <a:ext cx="41910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ch25_01"/>
          <p:cNvPicPr>
            <a:picLocks noChangeAspect="1" noChangeArrowheads="1"/>
          </p:cNvPicPr>
          <p:nvPr/>
        </p:nvPicPr>
        <p:blipFill>
          <a:blip r:embed="rId4">
            <a:extLst>
              <a:ext uri="{28A0092B-C50C-407E-A947-70E740481C1C}">
                <a14:useLocalDpi xmlns:a14="http://schemas.microsoft.com/office/drawing/2010/main" val="0"/>
              </a:ext>
            </a:extLst>
          </a:blip>
          <a:srcRect t="24570"/>
          <a:stretch>
            <a:fillRect/>
          </a:stretch>
        </p:blipFill>
        <p:spPr bwMode="auto">
          <a:xfrm>
            <a:off x="5486400" y="2514600"/>
            <a:ext cx="3511550" cy="41148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 Box 6"/>
          <p:cNvSpPr txBox="1">
            <a:spLocks noChangeArrowheads="1"/>
          </p:cNvSpPr>
          <p:nvPr/>
        </p:nvSpPr>
        <p:spPr bwMode="auto">
          <a:xfrm>
            <a:off x="762000" y="61722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Narrow" charset="0"/>
                <a:ea typeface="ＭＳ Ｐゴシック" charset="0"/>
              </a:defRPr>
            </a:lvl1pPr>
            <a:lvl2pPr>
              <a:defRPr sz="2800">
                <a:solidFill>
                  <a:schemeClr val="tx1"/>
                </a:solidFill>
                <a:latin typeface="Arial Narrow" charset="0"/>
                <a:ea typeface="ＭＳ Ｐゴシック" charset="0"/>
              </a:defRPr>
            </a:lvl2pPr>
            <a:lvl3pPr>
              <a:defRPr sz="2400">
                <a:solidFill>
                  <a:srgbClr val="F0E4B2"/>
                </a:solidFill>
                <a:latin typeface="Arial Narrow" charset="0"/>
                <a:ea typeface="ＭＳ Ｐゴシック" charset="0"/>
              </a:defRPr>
            </a:lvl3pPr>
            <a:lvl4pPr>
              <a:defRPr sz="2000">
                <a:solidFill>
                  <a:srgbClr val="F0E4B2"/>
                </a:solidFill>
                <a:latin typeface="Arial Narrow" charset="0"/>
                <a:ea typeface="ＭＳ Ｐゴシック" charset="0"/>
              </a:defRPr>
            </a:lvl4pPr>
            <a:lvl5pPr>
              <a:defRPr sz="2000">
                <a:solidFill>
                  <a:srgbClr val="F0E4B2"/>
                </a:solidFill>
                <a:latin typeface="Arial Narrow" charset="0"/>
                <a:ea typeface="ＭＳ Ｐゴシック" charset="0"/>
              </a:defRPr>
            </a:lvl5pPr>
            <a:lvl6pPr eaLnBrk="0" hangingPunct="0">
              <a:defRPr sz="2000">
                <a:solidFill>
                  <a:srgbClr val="F0E4B2"/>
                </a:solidFill>
                <a:latin typeface="Arial Narrow" charset="0"/>
                <a:ea typeface="ＭＳ Ｐゴシック" charset="0"/>
              </a:defRPr>
            </a:lvl6pPr>
            <a:lvl7pPr eaLnBrk="0" hangingPunct="0">
              <a:defRPr sz="2000">
                <a:solidFill>
                  <a:srgbClr val="F0E4B2"/>
                </a:solidFill>
                <a:latin typeface="Arial Narrow" charset="0"/>
                <a:ea typeface="ＭＳ Ｐゴシック" charset="0"/>
              </a:defRPr>
            </a:lvl7pPr>
            <a:lvl8pPr eaLnBrk="0" hangingPunct="0">
              <a:defRPr sz="2000">
                <a:solidFill>
                  <a:srgbClr val="F0E4B2"/>
                </a:solidFill>
                <a:latin typeface="Arial Narrow" charset="0"/>
                <a:ea typeface="ＭＳ Ｐゴシック" charset="0"/>
              </a:defRPr>
            </a:lvl8pPr>
            <a:lvl9pPr eaLnBrk="0" hangingPunct="0">
              <a:defRPr sz="2000">
                <a:solidFill>
                  <a:srgbClr val="F0E4B2"/>
                </a:solidFill>
                <a:latin typeface="Arial Narrow" charset="0"/>
                <a:ea typeface="ＭＳ Ｐゴシック" charset="0"/>
              </a:defRPr>
            </a:lvl9pPr>
          </a:lstStyle>
          <a:p>
            <a:pPr>
              <a:spcBef>
                <a:spcPct val="50000"/>
              </a:spcBef>
              <a:defRPr/>
            </a:pPr>
            <a:r>
              <a:rPr lang="en-US" sz="1600" b="1" smtClean="0">
                <a:solidFill>
                  <a:srgbClr val="F0E4B2"/>
                </a:solidFill>
                <a:cs typeface="+mn-cs"/>
              </a:rPr>
              <a:t>War Bond</a:t>
            </a:r>
          </a:p>
        </p:txBody>
      </p:sp>
      <p:sp>
        <p:nvSpPr>
          <p:cNvPr id="261127" name="Text Box 7"/>
          <p:cNvSpPr txBox="1">
            <a:spLocks noChangeArrowheads="1"/>
          </p:cNvSpPr>
          <p:nvPr/>
        </p:nvSpPr>
        <p:spPr bwMode="auto">
          <a:xfrm>
            <a:off x="6019800" y="2743200"/>
            <a:ext cx="2133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600" b="1" smtClean="0">
                <a:solidFill>
                  <a:srgbClr val="7C7B3D"/>
                </a:solidFill>
                <a:effectLst>
                  <a:outerShdw blurRad="38100" dist="38100" dir="2700000" algn="tl">
                    <a:srgbClr val="000000"/>
                  </a:outerShdw>
                </a:effectLst>
                <a:latin typeface="Arial Unicode MS" charset="0"/>
                <a:cs typeface="+mn-cs"/>
              </a:rPr>
              <a:t>Military Expenditures and the National Debt, 1929-1945</a:t>
            </a:r>
          </a:p>
        </p:txBody>
      </p:sp>
    </p:spTree>
    <p:extLst>
      <p:ext uri="{BB962C8B-B14F-4D97-AF65-F5344CB8AC3E}">
        <p14:creationId xmlns:p14="http://schemas.microsoft.com/office/powerpoint/2010/main" val="10849124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066800" y="22225"/>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International Agreements</a:t>
            </a:r>
          </a:p>
        </p:txBody>
      </p:sp>
      <p:sp>
        <p:nvSpPr>
          <p:cNvPr id="111620" name="Rectangle 4"/>
          <p:cNvSpPr>
            <a:spLocks noChangeArrowheads="1"/>
          </p:cNvSpPr>
          <p:nvPr/>
        </p:nvSpPr>
        <p:spPr bwMode="auto">
          <a:xfrm>
            <a:off x="3048000" y="930275"/>
            <a:ext cx="5638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342900" indent="-342900" eaLnBrk="1" hangingPunct="1">
              <a:lnSpc>
                <a:spcPct val="90000"/>
              </a:lnSpc>
              <a:spcBef>
                <a:spcPct val="20000"/>
              </a:spcBef>
            </a:pPr>
            <a:r>
              <a:rPr lang="en-US">
                <a:solidFill>
                  <a:srgbClr val="333399"/>
                </a:solidFill>
                <a:latin typeface="Kaiti TC Regular" charset="0"/>
                <a:ea typeface="Kaiti TC Regular" charset="0"/>
                <a:cs typeface="Kaiti TC Regular" charset="0"/>
              </a:rPr>
              <a:t>Locarno Pact</a:t>
            </a:r>
            <a:r>
              <a:rPr lang="en-US">
                <a:latin typeface="Kaiti TC Regular" charset="0"/>
                <a:ea typeface="Kaiti TC Regular" charset="0"/>
                <a:cs typeface="Kaiti TC Regular" charset="0"/>
              </a:rPr>
              <a:t> – 1925</a:t>
            </a:r>
          </a:p>
          <a:p>
            <a:pPr lvl="1" eaLnBrk="1" hangingPunct="1">
              <a:lnSpc>
                <a:spcPct val="90000"/>
              </a:lnSpc>
              <a:spcBef>
                <a:spcPct val="20000"/>
              </a:spcBef>
              <a:buClr>
                <a:srgbClr val="D80000"/>
              </a:buClr>
            </a:pPr>
            <a:r>
              <a:rPr lang="en-US">
                <a:latin typeface="Kaiti TC Regular" charset="0"/>
                <a:cs typeface="Microsoft New Tai Lue" charset="0"/>
              </a:rPr>
              <a:t> France, Germany, Great Britain,  </a:t>
            </a:r>
            <a:br>
              <a:rPr lang="en-US">
                <a:latin typeface="Kaiti TC Regular" charset="0"/>
                <a:cs typeface="Microsoft New Tai Lue" charset="0"/>
              </a:rPr>
            </a:br>
            <a:r>
              <a:rPr lang="en-US">
                <a:latin typeface="Kaiti TC Regular" charset="0"/>
                <a:cs typeface="Microsoft New Tai Lue" charset="0"/>
              </a:rPr>
              <a:t> Italy</a:t>
            </a:r>
          </a:p>
          <a:p>
            <a:pPr marL="1143000" lvl="2" indent="-228600" eaLnBrk="1" hangingPunct="1">
              <a:lnSpc>
                <a:spcPct val="90000"/>
              </a:lnSpc>
              <a:spcBef>
                <a:spcPct val="20000"/>
              </a:spcBef>
              <a:buClr>
                <a:srgbClr val="669900"/>
              </a:buClr>
              <a:buSzPct val="80000"/>
              <a:buFont typeface="Wingdings" charset="0"/>
              <a:buChar char="­"/>
            </a:pPr>
            <a:r>
              <a:rPr lang="en-US">
                <a:latin typeface="Kaiti TC Regular" charset="0"/>
                <a:cs typeface="Microsoft New Tai Lue" charset="0"/>
              </a:rPr>
              <a:t> Guarantee existing frontiers</a:t>
            </a:r>
          </a:p>
          <a:p>
            <a:pPr marL="1143000" lvl="2" indent="-228600" eaLnBrk="1" hangingPunct="1">
              <a:lnSpc>
                <a:spcPct val="90000"/>
              </a:lnSpc>
              <a:spcBef>
                <a:spcPct val="20000"/>
              </a:spcBef>
              <a:buClr>
                <a:srgbClr val="669900"/>
              </a:buClr>
              <a:buSzPct val="80000"/>
              <a:buFont typeface="Wingdings" charset="0"/>
              <a:buChar char="­"/>
            </a:pPr>
            <a:r>
              <a:rPr lang="en-US">
                <a:latin typeface="Kaiti TC Regular" charset="0"/>
                <a:cs typeface="Microsoft New Tai Lue" charset="0"/>
              </a:rPr>
              <a:t> Establish DMZ 30 miles deep on East  </a:t>
            </a:r>
            <a:br>
              <a:rPr lang="en-US">
                <a:latin typeface="Kaiti TC Regular" charset="0"/>
                <a:cs typeface="Microsoft New Tai Lue" charset="0"/>
              </a:rPr>
            </a:br>
            <a:r>
              <a:rPr lang="en-US">
                <a:latin typeface="Kaiti TC Regular" charset="0"/>
                <a:cs typeface="Microsoft New Tai Lue" charset="0"/>
              </a:rPr>
              <a:t> bank of Rhine River</a:t>
            </a:r>
          </a:p>
          <a:p>
            <a:pPr marL="1143000" lvl="2" indent="-228600" eaLnBrk="1" hangingPunct="1">
              <a:lnSpc>
                <a:spcPct val="90000"/>
              </a:lnSpc>
              <a:spcBef>
                <a:spcPct val="20000"/>
              </a:spcBef>
              <a:buClr>
                <a:srgbClr val="669900"/>
              </a:buClr>
              <a:buSzPct val="80000"/>
              <a:buFont typeface="Wingdings" charset="0"/>
              <a:buChar char="­"/>
            </a:pPr>
            <a:r>
              <a:rPr lang="en-US">
                <a:latin typeface="Kaiti TC Regular" charset="0"/>
                <a:cs typeface="Microsoft New Tai Lue" charset="0"/>
              </a:rPr>
              <a:t> Refrain from aggression against each </a:t>
            </a:r>
            <a:br>
              <a:rPr lang="en-US">
                <a:latin typeface="Kaiti TC Regular" charset="0"/>
                <a:cs typeface="Microsoft New Tai Lue" charset="0"/>
              </a:rPr>
            </a:br>
            <a:r>
              <a:rPr lang="en-US">
                <a:latin typeface="Kaiti TC Regular" charset="0"/>
                <a:cs typeface="Microsoft New Tai Lue" charset="0"/>
              </a:rPr>
              <a:t> other</a:t>
            </a:r>
          </a:p>
          <a:p>
            <a:pPr marL="342900" indent="-342900" eaLnBrk="1" hangingPunct="1">
              <a:lnSpc>
                <a:spcPct val="90000"/>
              </a:lnSpc>
              <a:spcBef>
                <a:spcPct val="20000"/>
              </a:spcBef>
            </a:pPr>
            <a:r>
              <a:rPr lang="en-US" b="1" u="sng">
                <a:solidFill>
                  <a:srgbClr val="333399"/>
                </a:solidFill>
                <a:latin typeface="Kaiti TC Regular" charset="0"/>
                <a:ea typeface="Kaiti TC Regular" charset="0"/>
                <a:cs typeface="Kaiti TC Regular" charset="0"/>
              </a:rPr>
              <a:t>Kellogg-Briand Pact</a:t>
            </a:r>
            <a:r>
              <a:rPr lang="en-US" b="1" u="sng">
                <a:latin typeface="Kaiti TC Regular" charset="0"/>
                <a:ea typeface="Kaiti TC Regular" charset="0"/>
                <a:cs typeface="Kaiti TC Regular" charset="0"/>
              </a:rPr>
              <a:t> </a:t>
            </a:r>
            <a:r>
              <a:rPr lang="en-US">
                <a:latin typeface="Kaiti TC Regular" charset="0"/>
                <a:ea typeface="Kaiti TC Regular" charset="0"/>
                <a:cs typeface="Kaiti TC Regular" charset="0"/>
              </a:rPr>
              <a:t>– 1928</a:t>
            </a:r>
          </a:p>
          <a:p>
            <a:pPr lvl="1" eaLnBrk="1" hangingPunct="1">
              <a:lnSpc>
                <a:spcPct val="90000"/>
              </a:lnSpc>
              <a:spcBef>
                <a:spcPct val="20000"/>
              </a:spcBef>
              <a:buClr>
                <a:srgbClr val="D80000"/>
              </a:buClr>
            </a:pPr>
            <a:r>
              <a:rPr lang="en-US">
                <a:latin typeface="Kaiti TC Regular" charset="0"/>
                <a:cs typeface="Microsoft New Tai Lue" charset="0"/>
              </a:rPr>
              <a:t> Makes war illegal as a tool of  </a:t>
            </a:r>
            <a:br>
              <a:rPr lang="en-US">
                <a:latin typeface="Kaiti TC Regular" charset="0"/>
                <a:cs typeface="Microsoft New Tai Lue" charset="0"/>
              </a:rPr>
            </a:br>
            <a:r>
              <a:rPr lang="en-US">
                <a:latin typeface="Kaiti TC Regular" charset="0"/>
                <a:cs typeface="Microsoft New Tai Lue" charset="0"/>
              </a:rPr>
              <a:t> diplomacy</a:t>
            </a:r>
          </a:p>
          <a:p>
            <a:pPr marL="1143000" lvl="2" indent="-228600" eaLnBrk="1" hangingPunct="1">
              <a:lnSpc>
                <a:spcPct val="90000"/>
              </a:lnSpc>
              <a:spcBef>
                <a:spcPct val="20000"/>
              </a:spcBef>
              <a:buClr>
                <a:srgbClr val="669900"/>
              </a:buClr>
              <a:buSzPct val="80000"/>
              <a:buFont typeface="Wingdings" charset="0"/>
              <a:buChar char="­"/>
            </a:pPr>
            <a:r>
              <a:rPr lang="en-US">
                <a:latin typeface="Kaiti TC Regular" charset="0"/>
                <a:cs typeface="Microsoft New Tai Lue" charset="0"/>
              </a:rPr>
              <a:t> No enforcement provisions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wipe(up)">
                                      <p:cBhvr>
                                        <p:cTn id="7" dur="50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533400" y="304800"/>
            <a:ext cx="8305800" cy="609600"/>
          </a:xfrm>
        </p:spPr>
        <p:txBody>
          <a:bodyPr/>
          <a:lstStyle/>
          <a:p>
            <a:pPr eaLnBrk="1" hangingPunct="1">
              <a:defRPr/>
            </a:pPr>
            <a:r>
              <a:rPr lang="en-US" sz="4000" b="1" dirty="0">
                <a:latin typeface="+mj-lt"/>
                <a:cs typeface="+mj-cs"/>
              </a:rPr>
              <a:t>MOBILIZING THE ECONOMY</a:t>
            </a:r>
          </a:p>
        </p:txBody>
      </p:sp>
      <p:sp>
        <p:nvSpPr>
          <p:cNvPr id="268291" name="Rectangle 3"/>
          <p:cNvSpPr>
            <a:spLocks noGrp="1" noChangeArrowheads="1"/>
          </p:cNvSpPr>
          <p:nvPr>
            <p:ph type="body" idx="1"/>
          </p:nvPr>
        </p:nvSpPr>
        <p:spPr>
          <a:xfrm>
            <a:off x="533400" y="914400"/>
            <a:ext cx="8077200" cy="2514600"/>
          </a:xfrm>
        </p:spPr>
        <p:txBody>
          <a:bodyPr/>
          <a:lstStyle/>
          <a:p>
            <a:pPr eaLnBrk="1" hangingPunct="1">
              <a:buFont typeface="Wingdings" charset="0"/>
              <a:buNone/>
              <a:defRPr/>
            </a:pPr>
            <a:r>
              <a:rPr lang="en-US" b="1" dirty="0">
                <a:solidFill>
                  <a:srgbClr val="576448"/>
                </a:solidFill>
                <a:latin typeface="Arial Narrow" charset="0"/>
                <a:cs typeface="+mn-cs"/>
              </a:rPr>
              <a:t>6.	Propaganda </a:t>
            </a:r>
          </a:p>
          <a:p>
            <a:pPr eaLnBrk="1" hangingPunct="1">
              <a:defRPr/>
            </a:pPr>
            <a:r>
              <a:rPr lang="en-US" dirty="0">
                <a:latin typeface="Arial Narrow" charset="0"/>
                <a:cs typeface="+mn-cs"/>
              </a:rPr>
              <a:t>Office of War Information </a:t>
            </a:r>
          </a:p>
          <a:p>
            <a:pPr lvl="1" eaLnBrk="1" hangingPunct="1">
              <a:defRPr/>
            </a:pPr>
            <a:r>
              <a:rPr lang="en-US" dirty="0">
                <a:latin typeface="Arial Narrow" charset="0"/>
              </a:rPr>
              <a:t>Result: largely avoided anti-German hysteria of WWI</a:t>
            </a:r>
          </a:p>
          <a:p>
            <a:pPr lvl="1" eaLnBrk="1" hangingPunct="1">
              <a:defRPr/>
            </a:pPr>
            <a:r>
              <a:rPr lang="en-US" dirty="0">
                <a:latin typeface="Arial Narrow" charset="0"/>
              </a:rPr>
              <a:t>anti-Japanese hysteria on West Coast</a:t>
            </a:r>
          </a:p>
        </p:txBody>
      </p:sp>
      <p:pic>
        <p:nvPicPr>
          <p:cNvPr id="33795" name="Picture 6" descr="26_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52800"/>
            <a:ext cx="2625725" cy="327660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7" descr="WW2poster-Ration Points Don't Worry Me"/>
          <p:cNvPicPr>
            <a:picLocks noChangeAspect="1" noChangeArrowheads="1"/>
          </p:cNvPicPr>
          <p:nvPr/>
        </p:nvPicPr>
        <p:blipFill>
          <a:blip r:embed="rId4">
            <a:extLst>
              <a:ext uri="{28A0092B-C50C-407E-A947-70E740481C1C}">
                <a14:useLocalDpi xmlns:a14="http://schemas.microsoft.com/office/drawing/2010/main" val="0"/>
              </a:ext>
            </a:extLst>
          </a:blip>
          <a:srcRect l="2231" t="1605" r="2231" b="4128"/>
          <a:stretch>
            <a:fillRect/>
          </a:stretch>
        </p:blipFill>
        <p:spPr bwMode="auto">
          <a:xfrm>
            <a:off x="3733800" y="3352800"/>
            <a:ext cx="2390775" cy="327660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8" descr="26_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352800"/>
            <a:ext cx="2279650" cy="327660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26006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50"/>
            <a:ext cx="8305800" cy="984250"/>
          </a:xfrm>
        </p:spPr>
        <p:txBody>
          <a:bodyPr/>
          <a:lstStyle/>
          <a:p>
            <a:pPr algn="ctr">
              <a:defRPr/>
            </a:pPr>
            <a:r>
              <a:rPr lang="en-US" dirty="0">
                <a:latin typeface="+mj-lt"/>
                <a:cs typeface="+mj-cs"/>
              </a:rPr>
              <a:t>Rockwell</a:t>
            </a:r>
            <a:r>
              <a:rPr lang="ja-JP" altLang="en-US" dirty="0">
                <a:latin typeface="+mj-lt"/>
                <a:cs typeface="+mj-cs"/>
              </a:rPr>
              <a:t>’</a:t>
            </a:r>
            <a:r>
              <a:rPr lang="en-US" dirty="0">
                <a:latin typeface="+mj-lt"/>
                <a:cs typeface="+mj-cs"/>
              </a:rPr>
              <a:t>s Four Freedoms</a:t>
            </a:r>
          </a:p>
        </p:txBody>
      </p:sp>
      <p:pic>
        <p:nvPicPr>
          <p:cNvPr id="35842"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1447800"/>
            <a:ext cx="3897313" cy="5005388"/>
          </a:xfrm>
        </p:spPr>
      </p:pic>
      <p:pic>
        <p:nvPicPr>
          <p:cNvPr id="35843"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1447800"/>
            <a:ext cx="4038600" cy="5005388"/>
          </a:xfrm>
        </p:spPr>
      </p:pic>
    </p:spTree>
    <p:extLst>
      <p:ext uri="{BB962C8B-B14F-4D97-AF65-F5344CB8AC3E}">
        <p14:creationId xmlns:p14="http://schemas.microsoft.com/office/powerpoint/2010/main" val="31271830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925" y="152400"/>
            <a:ext cx="8305800" cy="609600"/>
          </a:xfrm>
        </p:spPr>
        <p:txBody>
          <a:bodyPr/>
          <a:lstStyle/>
          <a:p>
            <a:pPr algn="ctr">
              <a:defRPr/>
            </a:pPr>
            <a:r>
              <a:rPr lang="en-US" b="1" dirty="0">
                <a:latin typeface="+mj-lt"/>
                <a:cs typeface="+mj-cs"/>
              </a:rPr>
              <a:t>PROPAGANDA</a:t>
            </a:r>
          </a:p>
        </p:txBody>
      </p:sp>
      <p:pic>
        <p:nvPicPr>
          <p:cNvPr id="36866"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42925" y="914400"/>
            <a:ext cx="4029075" cy="5667375"/>
          </a:xfrm>
        </p:spPr>
      </p:pic>
      <p:pic>
        <p:nvPicPr>
          <p:cNvPr id="36867"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79963" y="885825"/>
            <a:ext cx="4068762" cy="5695950"/>
          </a:xfrm>
        </p:spPr>
      </p:pic>
    </p:spTree>
    <p:extLst>
      <p:ext uri="{BB962C8B-B14F-4D97-AF65-F5344CB8AC3E}">
        <p14:creationId xmlns:p14="http://schemas.microsoft.com/office/powerpoint/2010/main" val="1858012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914400" y="304800"/>
            <a:ext cx="7924800" cy="609600"/>
          </a:xfrm>
        </p:spPr>
        <p:txBody>
          <a:bodyPr/>
          <a:lstStyle/>
          <a:p>
            <a:pPr eaLnBrk="1" hangingPunct="1">
              <a:defRPr/>
            </a:pPr>
            <a:r>
              <a:rPr lang="en-US" sz="4000" b="1" dirty="0">
                <a:latin typeface="+mj-lt"/>
                <a:cs typeface="+mj-cs"/>
              </a:rPr>
              <a:t>MOBILIZING THE ECONOMY</a:t>
            </a:r>
          </a:p>
        </p:txBody>
      </p:sp>
      <p:sp>
        <p:nvSpPr>
          <p:cNvPr id="271363" name="Rectangle 3"/>
          <p:cNvSpPr>
            <a:spLocks noGrp="1" noChangeArrowheads="1"/>
          </p:cNvSpPr>
          <p:nvPr>
            <p:ph type="body" idx="1"/>
          </p:nvPr>
        </p:nvSpPr>
        <p:spPr>
          <a:xfrm>
            <a:off x="762000" y="914400"/>
            <a:ext cx="7848600" cy="228600"/>
          </a:xfrm>
        </p:spPr>
        <p:txBody>
          <a:bodyPr/>
          <a:lstStyle/>
          <a:p>
            <a:pPr eaLnBrk="1" hangingPunct="1">
              <a:lnSpc>
                <a:spcPct val="80000"/>
              </a:lnSpc>
              <a:buFont typeface="Wingdings" panose="05000000000000000000" pitchFamily="2" charset="2"/>
              <a:buNone/>
              <a:defRPr/>
            </a:pPr>
            <a:endParaRPr lang="en-US" sz="1000" smtClean="0">
              <a:ea typeface="+mn-ea"/>
              <a:cs typeface="+mn-cs"/>
            </a:endParaRPr>
          </a:p>
        </p:txBody>
      </p:sp>
      <p:pic>
        <p:nvPicPr>
          <p:cNvPr id="37892" name="Picture 4" descr="26_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3613150" cy="487680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5" descr="26_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95400"/>
            <a:ext cx="3262313" cy="487680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88023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04800" y="1371600"/>
            <a:ext cx="8686800" cy="3886200"/>
          </a:xfrm>
        </p:spPr>
        <p:txBody>
          <a:bodyPr/>
          <a:lstStyle/>
          <a:p>
            <a:pPr eaLnBrk="1" hangingPunct="1">
              <a:defRPr/>
            </a:pPr>
            <a:r>
              <a:rPr lang="en-US" sz="11800" b="0" dirty="0">
                <a:latin typeface="+mj-lt"/>
                <a:cs typeface="+mj-cs"/>
              </a:rPr>
              <a:t>Effects on Society</a:t>
            </a:r>
          </a:p>
        </p:txBody>
      </p:sp>
      <p:sp>
        <p:nvSpPr>
          <p:cNvPr id="106499" name="Rectangle 3"/>
          <p:cNvSpPr>
            <a:spLocks noGrp="1" noChangeArrowheads="1"/>
          </p:cNvSpPr>
          <p:nvPr>
            <p:ph type="subTitle" idx="1"/>
          </p:nvPr>
        </p:nvSpPr>
        <p:spPr>
          <a:xfrm>
            <a:off x="762000" y="4943475"/>
            <a:ext cx="7620000" cy="238125"/>
          </a:xfrm>
        </p:spPr>
        <p:txBody>
          <a:bodyPr/>
          <a:lstStyle/>
          <a:p>
            <a:pPr eaLnBrk="1" hangingPunct="1">
              <a:lnSpc>
                <a:spcPct val="80000"/>
              </a:lnSpc>
              <a:defRPr/>
            </a:pPr>
            <a:endParaRPr lang="en-US" sz="1600" smtClean="0">
              <a:ea typeface="+mn-ea"/>
              <a:cs typeface="+mn-cs"/>
            </a:endParaRPr>
          </a:p>
        </p:txBody>
      </p:sp>
    </p:spTree>
    <p:extLst>
      <p:ext uri="{BB962C8B-B14F-4D97-AF65-F5344CB8AC3E}">
        <p14:creationId xmlns:p14="http://schemas.microsoft.com/office/powerpoint/2010/main" val="275329121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152400"/>
            <a:ext cx="8534400" cy="1066800"/>
          </a:xfrm>
        </p:spPr>
        <p:txBody>
          <a:bodyPr/>
          <a:lstStyle/>
          <a:p>
            <a:pPr eaLnBrk="1" hangingPunct="1">
              <a:defRPr/>
            </a:pPr>
            <a:r>
              <a:rPr lang="en-US" sz="3600" b="1" dirty="0">
                <a:latin typeface="+mj-lt"/>
                <a:cs typeface="+mj-cs"/>
              </a:rPr>
              <a:t>EFFECTS ON THE HOMEFRONT: </a:t>
            </a:r>
            <a:r>
              <a:rPr lang="en-US" sz="2800" b="1" dirty="0">
                <a:latin typeface="+mj-lt"/>
                <a:cs typeface="+mj-cs"/>
              </a:rPr>
              <a:t>IMPACT ON THE ECONOMY</a:t>
            </a:r>
          </a:p>
        </p:txBody>
      </p:sp>
      <p:sp>
        <p:nvSpPr>
          <p:cNvPr id="243715" name="Rectangle 3"/>
          <p:cNvSpPr>
            <a:spLocks noGrp="1" noChangeArrowheads="1"/>
          </p:cNvSpPr>
          <p:nvPr>
            <p:ph type="body" idx="1"/>
          </p:nvPr>
        </p:nvSpPr>
        <p:spPr>
          <a:xfrm>
            <a:off x="533400" y="1143000"/>
            <a:ext cx="4343400" cy="5181600"/>
          </a:xfrm>
        </p:spPr>
        <p:txBody>
          <a:bodyPr/>
          <a:lstStyle/>
          <a:p>
            <a:pPr eaLnBrk="1" hangingPunct="1">
              <a:buFont typeface="Wingdings" panose="05000000000000000000" pitchFamily="2" charset="2"/>
              <a:buChar char="µ"/>
              <a:defRPr/>
            </a:pPr>
            <a:r>
              <a:rPr lang="en-US" dirty="0" smtClean="0">
                <a:ea typeface="+mn-ea"/>
                <a:cs typeface="+mn-cs"/>
              </a:rPr>
              <a:t>End of the Depression</a:t>
            </a:r>
          </a:p>
          <a:p>
            <a:pPr eaLnBrk="1" hangingPunct="1">
              <a:buFont typeface="Wingdings" panose="05000000000000000000" pitchFamily="2" charset="2"/>
              <a:buChar char="µ"/>
              <a:defRPr/>
            </a:pPr>
            <a:r>
              <a:rPr lang="en-US" dirty="0" smtClean="0">
                <a:ea typeface="+mn-ea"/>
                <a:cs typeface="+mn-cs"/>
              </a:rPr>
              <a:t>High employment</a:t>
            </a:r>
          </a:p>
          <a:p>
            <a:pPr eaLnBrk="1" hangingPunct="1">
              <a:buFont typeface="Wingdings" panose="05000000000000000000" pitchFamily="2" charset="2"/>
              <a:buChar char="µ"/>
              <a:defRPr/>
            </a:pPr>
            <a:r>
              <a:rPr lang="en-US" dirty="0" smtClean="0">
                <a:ea typeface="+mn-ea"/>
                <a:cs typeface="+mn-cs"/>
              </a:rPr>
              <a:t>Farm crisis ended</a:t>
            </a:r>
          </a:p>
          <a:p>
            <a:pPr eaLnBrk="1" hangingPunct="1">
              <a:buFont typeface="Wingdings" panose="05000000000000000000" pitchFamily="2" charset="2"/>
              <a:buChar char="µ"/>
              <a:defRPr/>
            </a:pPr>
            <a:r>
              <a:rPr lang="en-US" dirty="0" smtClean="0">
                <a:ea typeface="+mn-ea"/>
                <a:cs typeface="+mn-cs"/>
              </a:rPr>
              <a:t>personal income</a:t>
            </a:r>
          </a:p>
          <a:p>
            <a:pPr eaLnBrk="1" hangingPunct="1">
              <a:buFont typeface="Wingdings" panose="05000000000000000000" pitchFamily="2" charset="2"/>
              <a:buChar char="µ"/>
              <a:defRPr/>
            </a:pPr>
            <a:r>
              <a:rPr lang="en-US" dirty="0" smtClean="0">
                <a:ea typeface="+mn-ea"/>
                <a:cs typeface="+mn-cs"/>
              </a:rPr>
              <a:t>rationing</a:t>
            </a:r>
          </a:p>
          <a:p>
            <a:pPr eaLnBrk="1" hangingPunct="1">
              <a:buFont typeface="Wingdings" panose="05000000000000000000" pitchFamily="2" charset="2"/>
              <a:buChar char="µ"/>
              <a:defRPr/>
            </a:pPr>
            <a:r>
              <a:rPr lang="en-US" dirty="0" smtClean="0">
                <a:ea typeface="+mn-ea"/>
                <a:cs typeface="+mn-cs"/>
              </a:rPr>
              <a:t>savings</a:t>
            </a:r>
          </a:p>
          <a:p>
            <a:pPr eaLnBrk="1" hangingPunct="1">
              <a:buFont typeface="Wingdings" panose="05000000000000000000" pitchFamily="2" charset="2"/>
              <a:buChar char="µ"/>
              <a:defRPr/>
            </a:pPr>
            <a:r>
              <a:rPr lang="en-US" dirty="0" smtClean="0">
                <a:ea typeface="+mn-ea"/>
                <a:cs typeface="+mn-cs"/>
              </a:rPr>
              <a:t>Union membership</a:t>
            </a:r>
          </a:p>
          <a:p>
            <a:pPr eaLnBrk="1" hangingPunct="1">
              <a:buFont typeface="Wingdings" panose="05000000000000000000" pitchFamily="2" charset="2"/>
              <a:buChar char="µ"/>
              <a:defRPr/>
            </a:pPr>
            <a:r>
              <a:rPr lang="en-US" dirty="0" smtClean="0">
                <a:ea typeface="+mn-ea"/>
                <a:cs typeface="+mn-cs"/>
              </a:rPr>
              <a:t>Corporate consolidation</a:t>
            </a:r>
          </a:p>
          <a:p>
            <a:pPr eaLnBrk="1" hangingPunct="1">
              <a:buFont typeface="Wingdings" panose="05000000000000000000" pitchFamily="2" charset="2"/>
              <a:buChar char="µ"/>
              <a:defRPr/>
            </a:pPr>
            <a:endParaRPr lang="en-US" dirty="0" smtClean="0">
              <a:ea typeface="+mn-ea"/>
              <a:cs typeface="+mn-cs"/>
            </a:endParaRPr>
          </a:p>
        </p:txBody>
      </p:sp>
      <p:pic>
        <p:nvPicPr>
          <p:cNvPr id="40963" name="Picture 4" descr="Chp25_p757.gif                                                 00019A2EMacintosh HD                   B2317375:"/>
          <p:cNvPicPr>
            <a:picLocks noChangeAspect="1" noChangeArrowheads="1"/>
          </p:cNvPicPr>
          <p:nvPr/>
        </p:nvPicPr>
        <p:blipFill>
          <a:blip r:embed="rId2" r:link="rId3">
            <a:extLst>
              <a:ext uri="{28A0092B-C50C-407E-A947-70E740481C1C}">
                <a14:useLocalDpi xmlns:a14="http://schemas.microsoft.com/office/drawing/2010/main" val="0"/>
              </a:ext>
            </a:extLst>
          </a:blip>
          <a:srcRect l="52486" t="51601" r="2863" b="6000"/>
          <a:stretch>
            <a:fillRect/>
          </a:stretch>
        </p:blipFill>
        <p:spPr bwMode="auto">
          <a:xfrm>
            <a:off x="5105400" y="1447800"/>
            <a:ext cx="3276600" cy="2473325"/>
          </a:xfrm>
          <a:prstGeom prst="rect">
            <a:avLst/>
          </a:prstGeom>
          <a:noFill/>
          <a:ln w="28575">
            <a:solidFill>
              <a:srgbClr val="C08000"/>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5" descr="p998"/>
          <p:cNvPicPr>
            <a:picLocks noChangeAspect="1" noChangeArrowheads="1"/>
          </p:cNvPicPr>
          <p:nvPr/>
        </p:nvPicPr>
        <p:blipFill>
          <a:blip r:embed="rId4">
            <a:extLst>
              <a:ext uri="{28A0092B-C50C-407E-A947-70E740481C1C}">
                <a14:useLocalDpi xmlns:a14="http://schemas.microsoft.com/office/drawing/2010/main" val="0"/>
              </a:ext>
            </a:extLst>
          </a:blip>
          <a:srcRect r="19125"/>
          <a:stretch>
            <a:fillRect/>
          </a:stretch>
        </p:blipFill>
        <p:spPr bwMode="auto">
          <a:xfrm>
            <a:off x="5105400" y="4114800"/>
            <a:ext cx="3276600" cy="2311400"/>
          </a:xfrm>
          <a:prstGeom prst="rect">
            <a:avLst/>
          </a:prstGeom>
          <a:noFill/>
          <a:ln w="19050">
            <a:solidFill>
              <a:srgbClr val="C08000"/>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4419600" y="2514600"/>
            <a:ext cx="3276600" cy="6858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48496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0" y="152400"/>
            <a:ext cx="8991600" cy="1066800"/>
          </a:xfrm>
        </p:spPr>
        <p:txBody>
          <a:bodyPr/>
          <a:lstStyle/>
          <a:p>
            <a:pPr eaLnBrk="1" hangingPunct="1">
              <a:defRPr/>
            </a:pPr>
            <a:r>
              <a:rPr lang="en-US" sz="3600" b="1" dirty="0">
                <a:latin typeface="+mj-lt"/>
                <a:cs typeface="+mj-cs"/>
              </a:rPr>
              <a:t>EFFECTS ON THE HOMEFRONT: </a:t>
            </a:r>
            <a:r>
              <a:rPr lang="en-US" sz="2800" b="1" dirty="0">
                <a:latin typeface="+mj-lt"/>
                <a:cs typeface="+mj-cs"/>
              </a:rPr>
              <a:t>IMPACT ON SOCIETY: Demographic Shifts</a:t>
            </a:r>
          </a:p>
        </p:txBody>
      </p:sp>
      <p:sp>
        <p:nvSpPr>
          <p:cNvPr id="273411" name="Rectangle 3"/>
          <p:cNvSpPr>
            <a:spLocks noGrp="1" noChangeArrowheads="1"/>
          </p:cNvSpPr>
          <p:nvPr>
            <p:ph type="body" idx="1"/>
          </p:nvPr>
        </p:nvSpPr>
        <p:spPr>
          <a:xfrm>
            <a:off x="533400" y="1295400"/>
            <a:ext cx="8458200" cy="2133600"/>
          </a:xfrm>
        </p:spPr>
        <p:txBody>
          <a:bodyPr/>
          <a:lstStyle/>
          <a:p>
            <a:pPr eaLnBrk="1" hangingPunct="1">
              <a:lnSpc>
                <a:spcPct val="80000"/>
              </a:lnSpc>
              <a:defRPr/>
            </a:pPr>
            <a:r>
              <a:rPr lang="en-US" sz="2800">
                <a:latin typeface="Arial Narrow" charset="0"/>
                <a:cs typeface="+mn-cs"/>
              </a:rPr>
              <a:t>Urbanization</a:t>
            </a:r>
          </a:p>
          <a:p>
            <a:pPr eaLnBrk="1" hangingPunct="1">
              <a:lnSpc>
                <a:spcPct val="80000"/>
              </a:lnSpc>
              <a:defRPr/>
            </a:pPr>
            <a:r>
              <a:rPr lang="en-US" sz="2800">
                <a:latin typeface="Arial Narrow" charset="0"/>
                <a:cs typeface="+mn-cs"/>
              </a:rPr>
              <a:t>Migration to West, esp. California</a:t>
            </a:r>
          </a:p>
          <a:p>
            <a:pPr lvl="1" eaLnBrk="1" hangingPunct="1">
              <a:lnSpc>
                <a:spcPct val="80000"/>
              </a:lnSpc>
              <a:defRPr/>
            </a:pPr>
            <a:r>
              <a:rPr lang="en-US" sz="2400">
                <a:latin typeface="Arial Narrow" charset="0"/>
              </a:rPr>
              <a:t>rapid industrialization of some western states </a:t>
            </a:r>
            <a:r>
              <a:rPr lang="en-US" sz="1600">
                <a:latin typeface="Arial Narrow" charset="0"/>
              </a:rPr>
              <a:t>(California)</a:t>
            </a:r>
          </a:p>
          <a:p>
            <a:pPr lvl="1" eaLnBrk="1" hangingPunct="1">
              <a:lnSpc>
                <a:spcPct val="80000"/>
              </a:lnSpc>
              <a:defRPr/>
            </a:pPr>
            <a:r>
              <a:rPr lang="en-US" sz="2400">
                <a:latin typeface="Arial Narrow" charset="0"/>
              </a:rPr>
              <a:t>Henry J. Kaiser – Kaiser Steel</a:t>
            </a:r>
          </a:p>
          <a:p>
            <a:pPr eaLnBrk="1" hangingPunct="1">
              <a:lnSpc>
                <a:spcPct val="80000"/>
              </a:lnSpc>
              <a:defRPr/>
            </a:pPr>
            <a:r>
              <a:rPr lang="en-US" sz="2800">
                <a:latin typeface="Arial Narrow" charset="0"/>
                <a:cs typeface="+mn-cs"/>
              </a:rPr>
              <a:t>South –military posts and defense installations</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l="4500" t="13127" r="6749" b="11252"/>
          <a:stretch>
            <a:fillRect/>
          </a:stretch>
        </p:blipFill>
        <p:spPr bwMode="auto">
          <a:xfrm>
            <a:off x="533400" y="3452813"/>
            <a:ext cx="4724400" cy="3219450"/>
          </a:xfrm>
          <a:prstGeom prst="rect">
            <a:avLst/>
          </a:prstGeom>
          <a:noFill/>
          <a:ln w="9525">
            <a:solidFill>
              <a:srgbClr val="F0E4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3413" name="Text Box 5"/>
          <p:cNvSpPr txBox="1">
            <a:spLocks noChangeArrowheads="1"/>
          </p:cNvSpPr>
          <p:nvPr/>
        </p:nvSpPr>
        <p:spPr bwMode="auto">
          <a:xfrm>
            <a:off x="2133600" y="35052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b="1" smtClean="0">
                <a:solidFill>
                  <a:srgbClr val="808000"/>
                </a:solidFill>
                <a:effectLst>
                  <a:outerShdw blurRad="38100" dist="38100" dir="2700000" algn="tl">
                    <a:srgbClr val="000000"/>
                  </a:outerShdw>
                </a:effectLst>
                <a:cs typeface="+mn-cs"/>
              </a:rPr>
              <a:t>Population Shifts 1940-1950</a:t>
            </a:r>
          </a:p>
        </p:txBody>
      </p:sp>
      <p:pic>
        <p:nvPicPr>
          <p:cNvPr id="41989" name="Picture 6" descr="Chp25-01p767.gif                                               00019A2EMacintosh HD                   B2317375:"/>
          <p:cNvPicPr>
            <a:picLocks noChangeAspect="1" noChangeArrowheads="1"/>
          </p:cNvPicPr>
          <p:nvPr/>
        </p:nvPicPr>
        <p:blipFill>
          <a:blip r:embed="rId4" r:link="rId5">
            <a:extLst>
              <a:ext uri="{28A0092B-C50C-407E-A947-70E740481C1C}">
                <a14:useLocalDpi xmlns:a14="http://schemas.microsoft.com/office/drawing/2010/main" val="0"/>
              </a:ext>
            </a:extLst>
          </a:blip>
          <a:srcRect l="1584" r="1584"/>
          <a:stretch>
            <a:fillRect/>
          </a:stretch>
        </p:blipFill>
        <p:spPr bwMode="auto">
          <a:xfrm>
            <a:off x="5486400" y="3505200"/>
            <a:ext cx="3352800" cy="2211388"/>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
        <p:nvSpPr>
          <p:cNvPr id="273415" name="Text Box 7"/>
          <p:cNvSpPr txBox="1">
            <a:spLocks noChangeArrowheads="1"/>
          </p:cNvSpPr>
          <p:nvPr/>
        </p:nvSpPr>
        <p:spPr bwMode="auto">
          <a:xfrm>
            <a:off x="5410200" y="5791200"/>
            <a:ext cx="3505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1600" b="1" dirty="0">
                <a:solidFill>
                  <a:srgbClr val="576448"/>
                </a:solidFill>
                <a:effectLst>
                  <a:outerShdw blurRad="38100" dist="38100" dir="2700000" algn="tl">
                    <a:srgbClr val="000000"/>
                  </a:outerShdw>
                </a:effectLst>
                <a:latin typeface="Arial Narrow" panose="020B0606020202030204" pitchFamily="34" charset="0"/>
                <a:ea typeface="+mn-ea"/>
                <a:cs typeface="+mn-cs"/>
              </a:rPr>
              <a:t>Wartime Army Camps, Naval Bases, and Airfields</a:t>
            </a:r>
            <a:endParaRPr lang="en-US" sz="1600" b="1" dirty="0">
              <a:solidFill>
                <a:srgbClr val="576448"/>
              </a:solidFill>
              <a:effectLst>
                <a:outerShdw blurRad="38100" dist="38100" dir="2700000" algn="tl">
                  <a:srgbClr val="000000"/>
                </a:outerShdw>
              </a:effectLst>
              <a:latin typeface="Arial Narrow" panose="020B0606020202030204" pitchFamily="34" charset="0"/>
              <a:ea typeface="+mn-ea"/>
              <a:cs typeface="+mn-cs"/>
            </a:endParaRPr>
          </a:p>
        </p:txBody>
      </p:sp>
    </p:spTree>
    <p:extLst>
      <p:ext uri="{BB962C8B-B14F-4D97-AF65-F5344CB8AC3E}">
        <p14:creationId xmlns:p14="http://schemas.microsoft.com/office/powerpoint/2010/main" val="1538637143"/>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762000" y="152400"/>
            <a:ext cx="8229600" cy="914400"/>
          </a:xfrm>
        </p:spPr>
        <p:txBody>
          <a:bodyPr/>
          <a:lstStyle/>
          <a:p>
            <a:pPr eaLnBrk="1" hangingPunct="1">
              <a:defRPr/>
            </a:pPr>
            <a:r>
              <a:rPr lang="en-US" sz="3200" b="1" dirty="0" smtClean="0">
                <a:latin typeface="+mj-lt"/>
                <a:ea typeface="+mj-ea"/>
                <a:cs typeface="+mj-cs"/>
              </a:rPr>
              <a:t>EFFECTS ON THE HOMEFRONT: </a:t>
            </a:r>
            <a:r>
              <a:rPr lang="en-US" sz="2400" b="1" dirty="0" smtClean="0">
                <a:latin typeface="+mj-lt"/>
                <a:ea typeface="+mj-ea"/>
                <a:cs typeface="+mj-cs"/>
              </a:rPr>
              <a:t>WOMEN, WORK AND FAMILY</a:t>
            </a:r>
            <a:endParaRPr lang="en-US" sz="1800" b="1" dirty="0" smtClean="0">
              <a:latin typeface="+mj-lt"/>
              <a:ea typeface="+mj-ea"/>
              <a:cs typeface="+mj-cs"/>
            </a:endParaRPr>
          </a:p>
        </p:txBody>
      </p:sp>
      <p:sp>
        <p:nvSpPr>
          <p:cNvPr id="245763" name="Rectangle 3"/>
          <p:cNvSpPr>
            <a:spLocks noGrp="1" noChangeArrowheads="1"/>
          </p:cNvSpPr>
          <p:nvPr>
            <p:ph type="body" idx="1"/>
          </p:nvPr>
        </p:nvSpPr>
        <p:spPr>
          <a:xfrm>
            <a:off x="838200" y="1143000"/>
            <a:ext cx="8001000" cy="2667000"/>
          </a:xfrm>
        </p:spPr>
        <p:txBody>
          <a:bodyPr/>
          <a:lstStyle/>
          <a:p>
            <a:pPr eaLnBrk="1" hangingPunct="1">
              <a:lnSpc>
                <a:spcPct val="80000"/>
              </a:lnSpc>
              <a:defRPr/>
            </a:pPr>
            <a:r>
              <a:rPr lang="en-US" sz="2800" dirty="0">
                <a:latin typeface="Arial Narrow" charset="0"/>
                <a:cs typeface="+mn-cs"/>
              </a:rPr>
              <a:t>Armed Forces</a:t>
            </a:r>
            <a:r>
              <a:rPr lang="en-US" sz="2400" dirty="0">
                <a:latin typeface="Arial Narrow" charset="0"/>
                <a:cs typeface="+mn-cs"/>
              </a:rPr>
              <a:t> - 200K+ women; non-combat roles: clerical jobs in </a:t>
            </a:r>
            <a:r>
              <a:rPr lang="en-US" sz="2400" dirty="0">
                <a:solidFill>
                  <a:srgbClr val="FF6600"/>
                </a:solidFill>
                <a:latin typeface="Arial Narrow" charset="0"/>
                <a:cs typeface="+mn-cs"/>
              </a:rPr>
              <a:t>WACS and WAVES</a:t>
            </a:r>
            <a:r>
              <a:rPr lang="en-US" sz="2400" dirty="0">
                <a:latin typeface="Arial Narrow" charset="0"/>
                <a:cs typeface="+mn-cs"/>
              </a:rPr>
              <a:t>. </a:t>
            </a:r>
          </a:p>
          <a:p>
            <a:pPr eaLnBrk="1" hangingPunct="1">
              <a:lnSpc>
                <a:spcPct val="80000"/>
              </a:lnSpc>
              <a:defRPr/>
            </a:pPr>
            <a:r>
              <a:rPr lang="en-US" sz="2800" dirty="0">
                <a:latin typeface="Arial Narrow" charset="0"/>
                <a:cs typeface="+mn-cs"/>
              </a:rPr>
              <a:t>Work Force</a:t>
            </a:r>
            <a:r>
              <a:rPr lang="en-US" sz="2400" dirty="0">
                <a:latin typeface="Arial Narrow" charset="0"/>
                <a:cs typeface="+mn-cs"/>
              </a:rPr>
              <a:t> - 6.5 million women entered (57% increase)</a:t>
            </a:r>
          </a:p>
          <a:p>
            <a:pPr lvl="1" eaLnBrk="1" hangingPunct="1">
              <a:lnSpc>
                <a:spcPct val="80000"/>
              </a:lnSpc>
              <a:defRPr/>
            </a:pPr>
            <a:r>
              <a:rPr lang="en-US" sz="2400" dirty="0">
                <a:latin typeface="Arial Narrow" charset="0"/>
              </a:rPr>
              <a:t>concentrated in government clerical jobs</a:t>
            </a:r>
          </a:p>
          <a:p>
            <a:pPr lvl="1" eaLnBrk="1" hangingPunct="1">
              <a:lnSpc>
                <a:spcPct val="80000"/>
              </a:lnSpc>
              <a:defRPr/>
            </a:pPr>
            <a:r>
              <a:rPr lang="en-US" sz="2400" b="1" u="sng" dirty="0">
                <a:solidFill>
                  <a:srgbClr val="800000"/>
                </a:solidFill>
                <a:latin typeface="Arial Narrow" charset="0"/>
              </a:rPr>
              <a:t>"Rosie the Riveter"</a:t>
            </a:r>
          </a:p>
          <a:p>
            <a:pPr eaLnBrk="1" hangingPunct="1">
              <a:lnSpc>
                <a:spcPct val="80000"/>
              </a:lnSpc>
              <a:defRPr/>
            </a:pPr>
            <a:r>
              <a:rPr lang="en-US" sz="2800" dirty="0">
                <a:latin typeface="Arial Narrow" charset="0"/>
                <a:cs typeface="+mn-cs"/>
              </a:rPr>
              <a:t>Families</a:t>
            </a:r>
            <a:r>
              <a:rPr lang="en-US" sz="2400" dirty="0">
                <a:latin typeface="Arial Narrow" charset="0"/>
                <a:cs typeface="+mn-cs"/>
              </a:rPr>
              <a:t> – </a:t>
            </a:r>
            <a:r>
              <a:rPr lang="ja-JP" altLang="en-US" sz="2400" dirty="0">
                <a:latin typeface="Arial Narrow" charset="0"/>
                <a:cs typeface="+mn-cs"/>
              </a:rPr>
              <a:t>“</a:t>
            </a:r>
            <a:r>
              <a:rPr lang="en-US" sz="2400" dirty="0">
                <a:latin typeface="Arial Narrow" charset="0"/>
                <a:cs typeface="+mn-cs"/>
              </a:rPr>
              <a:t>8-hour orphans</a:t>
            </a:r>
            <a:r>
              <a:rPr lang="ja-JP" altLang="en-US" sz="2400" dirty="0">
                <a:latin typeface="Arial Narrow" charset="0"/>
                <a:cs typeface="+mn-cs"/>
              </a:rPr>
              <a:t>”</a:t>
            </a:r>
            <a:r>
              <a:rPr lang="en-US" sz="2400" dirty="0">
                <a:latin typeface="Arial Narrow" charset="0"/>
                <a:cs typeface="+mn-cs"/>
              </a:rPr>
              <a:t>, juvenile delinquency, crime</a:t>
            </a:r>
          </a:p>
          <a:p>
            <a:pPr lvl="1" eaLnBrk="1" hangingPunct="1">
              <a:lnSpc>
                <a:spcPct val="80000"/>
              </a:lnSpc>
              <a:defRPr/>
            </a:pPr>
            <a:r>
              <a:rPr lang="en-US" sz="2000" dirty="0">
                <a:latin typeface="Arial Narrow" charset="0"/>
              </a:rPr>
              <a:t>Surveys of time: real concern that families were negatively impacted by war</a:t>
            </a:r>
          </a:p>
        </p:txBody>
      </p:sp>
      <p:pic>
        <p:nvPicPr>
          <p:cNvPr id="44035" name="Picture 4" descr="WW2POSTER-WOMEN'S PLACE IN THE WAR - ARMY1"/>
          <p:cNvPicPr>
            <a:picLocks noChangeAspect="1" noChangeArrowheads="1"/>
          </p:cNvPicPr>
          <p:nvPr/>
        </p:nvPicPr>
        <p:blipFill>
          <a:blip r:embed="rId3">
            <a:lum bright="6000"/>
            <a:extLst>
              <a:ext uri="{28A0092B-C50C-407E-A947-70E740481C1C}">
                <a14:useLocalDpi xmlns:a14="http://schemas.microsoft.com/office/drawing/2010/main" val="0"/>
              </a:ext>
            </a:extLst>
          </a:blip>
          <a:srcRect l="7515" t="4640" r="7515" b="7359"/>
          <a:stretch>
            <a:fillRect/>
          </a:stretch>
        </p:blipFill>
        <p:spPr bwMode="auto">
          <a:xfrm>
            <a:off x="912813" y="3884613"/>
            <a:ext cx="1797050" cy="2819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36" name="Picture 5" descr="woman machinist"/>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812" t="3442" r="5624" b="6883"/>
          <a:stretch>
            <a:fillRect/>
          </a:stretch>
        </p:blipFill>
        <p:spPr bwMode="auto">
          <a:xfrm>
            <a:off x="2792413" y="3859213"/>
            <a:ext cx="3497262" cy="27892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7" descr="2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886200"/>
            <a:ext cx="2111375" cy="274320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6540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152400"/>
            <a:ext cx="8686800" cy="609600"/>
          </a:xfrm>
        </p:spPr>
        <p:txBody>
          <a:bodyPr/>
          <a:lstStyle/>
          <a:p>
            <a:pPr eaLnBrk="1" hangingPunct="1">
              <a:defRPr/>
            </a:pPr>
            <a:r>
              <a:rPr lang="en-US" sz="3200" b="1" dirty="0" smtClean="0">
                <a:latin typeface="+mj-lt"/>
                <a:ea typeface="+mj-ea"/>
                <a:cs typeface="+mj-cs"/>
              </a:rPr>
              <a:t>IMPACT ON SOCIETY: Minorities &amp; Rights</a:t>
            </a:r>
            <a:endParaRPr lang="en-US" sz="3200" dirty="0" smtClean="0">
              <a:latin typeface="+mj-lt"/>
              <a:ea typeface="+mj-ea"/>
              <a:cs typeface="+mj-cs"/>
            </a:endParaRPr>
          </a:p>
        </p:txBody>
      </p:sp>
      <p:sp>
        <p:nvSpPr>
          <p:cNvPr id="246787" name="Rectangle 3"/>
          <p:cNvSpPr>
            <a:spLocks noGrp="1" noChangeArrowheads="1"/>
          </p:cNvSpPr>
          <p:nvPr>
            <p:ph type="body" idx="1"/>
          </p:nvPr>
        </p:nvSpPr>
        <p:spPr>
          <a:xfrm>
            <a:off x="457200" y="838200"/>
            <a:ext cx="8686800" cy="2895600"/>
          </a:xfrm>
        </p:spPr>
        <p:txBody>
          <a:bodyPr/>
          <a:lstStyle/>
          <a:p>
            <a:pPr eaLnBrk="1" hangingPunct="1">
              <a:lnSpc>
                <a:spcPct val="80000"/>
              </a:lnSpc>
              <a:defRPr/>
            </a:pPr>
            <a:r>
              <a:rPr lang="en-US" sz="2400" dirty="0">
                <a:latin typeface="Arial Narrow" charset="0"/>
                <a:cs typeface="+mn-cs"/>
              </a:rPr>
              <a:t>Second Great Migration – </a:t>
            </a:r>
          </a:p>
          <a:p>
            <a:pPr eaLnBrk="1" hangingPunct="1">
              <a:lnSpc>
                <a:spcPct val="80000"/>
              </a:lnSpc>
              <a:defRPr/>
            </a:pPr>
            <a:r>
              <a:rPr lang="en-US" sz="2400" b="1" dirty="0">
                <a:solidFill>
                  <a:srgbClr val="800000"/>
                </a:solidFill>
                <a:latin typeface="Arial Narrow" charset="0"/>
                <a:cs typeface="+mn-cs"/>
              </a:rPr>
              <a:t>DOUBLE V CAMPAIGN - -VICTORY AT HOME AND ABROAD FOR CIVIL RIGHTS</a:t>
            </a:r>
          </a:p>
          <a:p>
            <a:pPr eaLnBrk="1" hangingPunct="1">
              <a:lnSpc>
                <a:spcPct val="80000"/>
              </a:lnSpc>
              <a:defRPr/>
            </a:pPr>
            <a:r>
              <a:rPr lang="en-US" sz="2400" dirty="0">
                <a:latin typeface="Arial Narrow" charset="0"/>
                <a:cs typeface="+mn-cs"/>
              </a:rPr>
              <a:t>Armed Forces: Million+ served; in segregated units 	</a:t>
            </a:r>
          </a:p>
          <a:p>
            <a:pPr eaLnBrk="1" hangingPunct="1">
              <a:lnSpc>
                <a:spcPct val="80000"/>
              </a:lnSpc>
              <a:defRPr/>
            </a:pPr>
            <a:r>
              <a:rPr lang="en-US" sz="2400" dirty="0">
                <a:latin typeface="Arial Narrow" charset="0"/>
                <a:cs typeface="+mn-cs"/>
              </a:rPr>
              <a:t>Efforts to end discrimination: black unions, threatened marches </a:t>
            </a:r>
            <a:r>
              <a:rPr lang="en-US" sz="1800" dirty="0">
                <a:latin typeface="Arial Narrow" charset="0"/>
                <a:cs typeface="+mn-cs"/>
              </a:rPr>
              <a:t>(A. Philip Randolph on Washington 1942)</a:t>
            </a:r>
            <a:r>
              <a:rPr lang="en-US" sz="2400" dirty="0">
                <a:latin typeface="Arial Narrow" charset="0"/>
                <a:cs typeface="+mn-cs"/>
              </a:rPr>
              <a:t> - pressure on companies with </a:t>
            </a:r>
            <a:r>
              <a:rPr lang="en-US" sz="2400" dirty="0" err="1">
                <a:latin typeface="Arial Narrow" charset="0"/>
                <a:cs typeface="+mn-cs"/>
              </a:rPr>
              <a:t>gov</a:t>
            </a:r>
            <a:r>
              <a:rPr lang="ja-JP" altLang="en-US" sz="2400" dirty="0">
                <a:latin typeface="Arial Narrow" charset="0"/>
                <a:cs typeface="+mn-cs"/>
              </a:rPr>
              <a:t>’</a:t>
            </a:r>
            <a:r>
              <a:rPr lang="en-US" sz="2400" dirty="0">
                <a:latin typeface="Arial Narrow" charset="0"/>
                <a:cs typeface="+mn-cs"/>
              </a:rPr>
              <a:t>t contracts</a:t>
            </a:r>
          </a:p>
          <a:p>
            <a:pPr eaLnBrk="1" hangingPunct="1">
              <a:lnSpc>
                <a:spcPct val="80000"/>
              </a:lnSpc>
              <a:defRPr/>
            </a:pPr>
            <a:r>
              <a:rPr lang="en-US" sz="2400" dirty="0">
                <a:latin typeface="Arial Narrow" charset="0"/>
                <a:cs typeface="+mn-cs"/>
              </a:rPr>
              <a:t>FDR</a:t>
            </a:r>
            <a:r>
              <a:rPr lang="ja-JP" altLang="en-US" sz="2400" dirty="0">
                <a:latin typeface="Arial Narrow" charset="0"/>
                <a:cs typeface="+mn-cs"/>
              </a:rPr>
              <a:t>’</a:t>
            </a:r>
            <a:r>
              <a:rPr lang="en-US" sz="2400" dirty="0">
                <a:latin typeface="Arial Narrow" charset="0"/>
                <a:cs typeface="+mn-cs"/>
              </a:rPr>
              <a:t>s response:</a:t>
            </a:r>
          </a:p>
          <a:p>
            <a:pPr lvl="1" eaLnBrk="1" hangingPunct="1">
              <a:lnSpc>
                <a:spcPct val="80000"/>
              </a:lnSpc>
              <a:defRPr/>
            </a:pPr>
            <a:r>
              <a:rPr lang="en-US" sz="2000" dirty="0">
                <a:latin typeface="Arial Narrow" charset="0"/>
              </a:rPr>
              <a:t>Executive order 8802 prohibiting discrimination in defense plants </a:t>
            </a:r>
          </a:p>
          <a:p>
            <a:pPr lvl="1" eaLnBrk="1" hangingPunct="1">
              <a:lnSpc>
                <a:spcPct val="80000"/>
              </a:lnSpc>
              <a:defRPr/>
            </a:pPr>
            <a:r>
              <a:rPr lang="en-US" sz="2000" dirty="0">
                <a:latin typeface="Arial Narrow" charset="0"/>
              </a:rPr>
              <a:t>Fair Employment Practices Commission to investigate discrimination</a:t>
            </a:r>
          </a:p>
        </p:txBody>
      </p:sp>
      <p:pic>
        <p:nvPicPr>
          <p:cNvPr id="46083" name="Picture 4" descr="bri24362_m2303"/>
          <p:cNvPicPr>
            <a:picLocks noChangeAspect="1" noChangeArrowheads="1"/>
          </p:cNvPicPr>
          <p:nvPr/>
        </p:nvPicPr>
        <p:blipFill>
          <a:blip r:embed="rId3">
            <a:lum contrast="-6000"/>
            <a:extLst>
              <a:ext uri="{28A0092B-C50C-407E-A947-70E740481C1C}">
                <a14:useLocalDpi xmlns:a14="http://schemas.microsoft.com/office/drawing/2010/main" val="0"/>
              </a:ext>
            </a:extLst>
          </a:blip>
          <a:srcRect l="4500" r="4500" b="45599"/>
          <a:stretch>
            <a:fillRect/>
          </a:stretch>
        </p:blipFill>
        <p:spPr bwMode="auto">
          <a:xfrm>
            <a:off x="3200400" y="4038600"/>
            <a:ext cx="5676900" cy="2663825"/>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46789" name="Text Box 5"/>
          <p:cNvSpPr txBox="1">
            <a:spLocks noChangeArrowheads="1"/>
          </p:cNvSpPr>
          <p:nvPr/>
        </p:nvSpPr>
        <p:spPr bwMode="auto">
          <a:xfrm>
            <a:off x="533400" y="3733800"/>
            <a:ext cx="2286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defRPr/>
            </a:pPr>
            <a:r>
              <a:rPr lang="en-US" sz="2000" dirty="0" smtClean="0">
                <a:effectLst>
                  <a:outerShdw blurRad="38100" dist="38100" dir="2700000" algn="tl">
                    <a:srgbClr val="000000"/>
                  </a:outerShdw>
                </a:effectLst>
                <a:cs typeface="+mn-cs"/>
              </a:rPr>
              <a:t>Results: </a:t>
            </a:r>
          </a:p>
          <a:p>
            <a:pPr>
              <a:buClr>
                <a:schemeClr val="tx2"/>
              </a:buClr>
              <a:buSzPct val="80000"/>
              <a:buFont typeface="Wingdings" charset="0"/>
              <a:buChar char="µ"/>
              <a:defRPr/>
            </a:pPr>
            <a:r>
              <a:rPr lang="en-US" sz="2000" dirty="0" smtClean="0">
                <a:effectLst>
                  <a:outerShdw blurRad="38100" dist="38100" dir="2700000" algn="tl">
                    <a:srgbClr val="000000"/>
                  </a:outerShdw>
                </a:effectLst>
                <a:cs typeface="+mn-cs"/>
              </a:rPr>
              <a:t> Significant decrease in number willing to accept status of second class citizens. </a:t>
            </a:r>
          </a:p>
          <a:p>
            <a:pPr>
              <a:buClr>
                <a:schemeClr val="tx2"/>
              </a:buClr>
              <a:buSzPct val="80000"/>
              <a:buFont typeface="Wingdings" charset="0"/>
              <a:buChar char="µ"/>
              <a:defRPr/>
            </a:pPr>
            <a:r>
              <a:rPr lang="en-US" sz="2000" dirty="0" smtClean="0">
                <a:effectLst>
                  <a:outerShdw blurRad="38100" dist="38100" dir="2700000" algn="tl">
                    <a:srgbClr val="000000"/>
                  </a:outerShdw>
                </a:effectLst>
                <a:cs typeface="+mn-cs"/>
              </a:rPr>
              <a:t> Repudiation of Nazi racism strengthened civil rights efforts</a:t>
            </a:r>
          </a:p>
        </p:txBody>
      </p:sp>
    </p:spTree>
    <p:extLst>
      <p:ext uri="{BB962C8B-B14F-4D97-AF65-F5344CB8AC3E}">
        <p14:creationId xmlns:p14="http://schemas.microsoft.com/office/powerpoint/2010/main" val="429111976"/>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152400" y="1295400"/>
            <a:ext cx="3124200" cy="11906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ctr" eaLnBrk="1" hangingPunct="1">
              <a:spcBef>
                <a:spcPct val="50000"/>
              </a:spcBef>
              <a:defRPr/>
            </a:pPr>
            <a:r>
              <a:rPr lang="en-US" sz="3600" b="1">
                <a:solidFill>
                  <a:schemeClr val="accent2"/>
                </a:solidFill>
                <a:effectLst>
                  <a:outerShdw blurRad="38100" dist="38100" dir="2700000" algn="tl">
                    <a:srgbClr val="000000"/>
                  </a:outerShdw>
                </a:effectLst>
                <a:latin typeface="Georgia" pitchFamily="18" charset="0"/>
                <a:ea typeface="+mn-ea"/>
                <a:cs typeface="+mn-cs"/>
              </a:rPr>
              <a:t>Segregated Units</a:t>
            </a:r>
            <a:endParaRPr lang="en-US" sz="5400" b="1">
              <a:solidFill>
                <a:schemeClr val="accent2"/>
              </a:solidFill>
              <a:effectLst>
                <a:outerShdw blurRad="38100" dist="38100" dir="2700000" algn="tl">
                  <a:srgbClr val="000000"/>
                </a:outerShdw>
              </a:effectLst>
              <a:latin typeface="Georgia" pitchFamily="18" charset="0"/>
              <a:ea typeface="+mn-ea"/>
              <a:cs typeface="+mn-cs"/>
            </a:endParaRPr>
          </a:p>
        </p:txBody>
      </p:sp>
      <p:pic>
        <p:nvPicPr>
          <p:cNvPr id="48130" name="Picture 3" descr="Af-Ame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7600"/>
            <a:ext cx="48006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4" descr="Af-Ame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657600"/>
            <a:ext cx="3886200" cy="271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5" descr="Tuskeegee Airmen"/>
          <p:cNvPicPr>
            <a:picLocks noChangeAspect="1" noChangeArrowheads="1"/>
          </p:cNvPicPr>
          <p:nvPr/>
        </p:nvPicPr>
        <p:blipFill>
          <a:blip r:embed="rId5">
            <a:extLst>
              <a:ext uri="{28A0092B-C50C-407E-A947-70E740481C1C}">
                <a14:useLocalDpi xmlns:a14="http://schemas.microsoft.com/office/drawing/2010/main" val="0"/>
              </a:ext>
            </a:extLst>
          </a:blip>
          <a:srcRect t="10667" b="11111"/>
          <a:stretch>
            <a:fillRect/>
          </a:stretch>
        </p:blipFill>
        <p:spPr bwMode="auto">
          <a:xfrm>
            <a:off x="3276600" y="228600"/>
            <a:ext cx="5715000" cy="3246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39494"/>
      </p:ext>
    </p:extLst>
  </p:cSld>
  <p:clrMapOvr>
    <a:masterClrMapping/>
  </p:clrMapOvr>
  <p:transition xmlns:p14="http://schemas.microsoft.com/office/powerpoint/2010/main" advClick="0" advTm="400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066800" y="228600"/>
            <a:ext cx="79248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The Great Depression</a:t>
            </a:r>
          </a:p>
        </p:txBody>
      </p:sp>
      <p:pic>
        <p:nvPicPr>
          <p:cNvPr id="25602" name="Picture 3" descr="Unemployed in Food Line in Paris"/>
          <p:cNvPicPr>
            <a:picLocks noChangeAspect="1" noChangeArrowheads="1"/>
          </p:cNvPicPr>
          <p:nvPr/>
        </p:nvPicPr>
        <p:blipFill>
          <a:blip r:embed="rId2">
            <a:lum contrast="6000"/>
            <a:extLst>
              <a:ext uri="{28A0092B-C50C-407E-A947-70E740481C1C}">
                <a14:useLocalDpi xmlns:a14="http://schemas.microsoft.com/office/drawing/2010/main" val="0"/>
              </a:ext>
            </a:extLst>
          </a:blip>
          <a:srcRect l="2174" t="1450" r="2130" b="4347"/>
          <a:stretch>
            <a:fillRect/>
          </a:stretch>
        </p:blipFill>
        <p:spPr bwMode="auto">
          <a:xfrm>
            <a:off x="533400" y="1104900"/>
            <a:ext cx="3810000" cy="529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4" descr="Depression in Germany"/>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5217" t="4416" r="5217" b="4416"/>
          <a:stretch>
            <a:fillRect/>
          </a:stretch>
        </p:blipFill>
        <p:spPr bwMode="auto">
          <a:xfrm>
            <a:off x="4754563" y="2057400"/>
            <a:ext cx="3856037"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457200" y="304800"/>
            <a:ext cx="8534400" cy="1066800"/>
          </a:xfrm>
        </p:spPr>
        <p:txBody>
          <a:bodyPr/>
          <a:lstStyle/>
          <a:p>
            <a:pPr eaLnBrk="1" hangingPunct="1">
              <a:defRPr/>
            </a:pPr>
            <a:r>
              <a:rPr lang="en-US" sz="3600" b="1" dirty="0">
                <a:latin typeface="+mj-lt"/>
                <a:cs typeface="+mj-cs"/>
              </a:rPr>
              <a:t>EFFECTS ON THE HOMEFRONT: </a:t>
            </a:r>
            <a:r>
              <a:rPr lang="en-US" sz="2800" b="1" dirty="0">
                <a:latin typeface="+mj-lt"/>
                <a:cs typeface="+mj-cs"/>
              </a:rPr>
              <a:t>IMPACT ON MINORITIES &amp; CIVIL RIGHTS</a:t>
            </a:r>
          </a:p>
        </p:txBody>
      </p:sp>
      <p:sp>
        <p:nvSpPr>
          <p:cNvPr id="247811" name="Rectangle 3"/>
          <p:cNvSpPr>
            <a:spLocks noGrp="1" noChangeArrowheads="1"/>
          </p:cNvSpPr>
          <p:nvPr>
            <p:ph type="body" idx="1"/>
          </p:nvPr>
        </p:nvSpPr>
        <p:spPr>
          <a:xfrm>
            <a:off x="533400" y="1600200"/>
            <a:ext cx="3429000" cy="2590800"/>
          </a:xfrm>
        </p:spPr>
        <p:txBody>
          <a:bodyPr/>
          <a:lstStyle/>
          <a:p>
            <a:pPr eaLnBrk="1" hangingPunct="1">
              <a:defRPr/>
            </a:pPr>
            <a:r>
              <a:rPr lang="en-US" sz="2400" i="1" dirty="0">
                <a:solidFill>
                  <a:srgbClr val="660066"/>
                </a:solidFill>
                <a:latin typeface="Arial Narrow" charset="0"/>
                <a:cs typeface="+mn-cs"/>
              </a:rPr>
              <a:t>Braceros</a:t>
            </a:r>
            <a:r>
              <a:rPr lang="en-US" sz="2400" dirty="0">
                <a:latin typeface="Arial Narrow" charset="0"/>
                <a:cs typeface="+mn-cs"/>
              </a:rPr>
              <a:t> – Mexican </a:t>
            </a:r>
            <a:r>
              <a:rPr lang="en-US" sz="2400" dirty="0" smtClean="0">
                <a:latin typeface="Arial Narrow" charset="0"/>
                <a:cs typeface="+mn-cs"/>
              </a:rPr>
              <a:t>Laborers –recruited by US </a:t>
            </a:r>
            <a:r>
              <a:rPr lang="en-US" sz="2400" dirty="0" err="1" smtClean="0">
                <a:latin typeface="Arial Narrow" charset="0"/>
                <a:cs typeface="+mn-cs"/>
              </a:rPr>
              <a:t>govt</a:t>
            </a:r>
            <a:r>
              <a:rPr lang="en-US" sz="2400" dirty="0" smtClean="0">
                <a:latin typeface="Arial Narrow" charset="0"/>
                <a:cs typeface="+mn-cs"/>
              </a:rPr>
              <a:t> to fill labor shortage</a:t>
            </a:r>
            <a:endParaRPr lang="en-US" sz="2400" dirty="0">
              <a:latin typeface="Arial Narrow" charset="0"/>
              <a:cs typeface="+mn-cs"/>
            </a:endParaRPr>
          </a:p>
          <a:p>
            <a:pPr eaLnBrk="1" hangingPunct="1">
              <a:defRPr/>
            </a:pPr>
            <a:r>
              <a:rPr lang="en-US" sz="2400" dirty="0">
                <a:solidFill>
                  <a:srgbClr val="000090"/>
                </a:solidFill>
                <a:latin typeface="Arial Narrow" charset="0"/>
                <a:cs typeface="+mn-cs"/>
              </a:rPr>
              <a:t>Zoot Suit Riots   </a:t>
            </a:r>
            <a:r>
              <a:rPr lang="en-US" sz="2400" dirty="0">
                <a:latin typeface="Arial Narrow" charset="0"/>
                <a:cs typeface="+mn-cs"/>
              </a:rPr>
              <a:t>(Los Angeles 1943) between Mexicans and </a:t>
            </a:r>
            <a:r>
              <a:rPr lang="en-US" sz="2400" dirty="0" smtClean="0">
                <a:latin typeface="Arial Narrow" charset="0"/>
                <a:cs typeface="+mn-cs"/>
              </a:rPr>
              <a:t>Marines (saw Mexicans as “</a:t>
            </a:r>
            <a:r>
              <a:rPr lang="en-US" sz="2400" dirty="0" err="1" smtClean="0">
                <a:latin typeface="Arial Narrow" charset="0"/>
                <a:cs typeface="+mn-cs"/>
              </a:rPr>
              <a:t>unAmerican</a:t>
            </a:r>
            <a:r>
              <a:rPr lang="en-US" sz="2400" dirty="0" smtClean="0">
                <a:latin typeface="Arial Narrow" charset="0"/>
                <a:cs typeface="+mn-cs"/>
              </a:rPr>
              <a:t>)</a:t>
            </a:r>
            <a:endParaRPr lang="en-US" sz="2400" dirty="0">
              <a:latin typeface="Arial Narrow" charset="0"/>
              <a:cs typeface="+mn-cs"/>
            </a:endParaRPr>
          </a:p>
          <a:p>
            <a:pPr eaLnBrk="1" hangingPunct="1">
              <a:defRPr/>
            </a:pPr>
            <a:r>
              <a:rPr lang="en-US" sz="2400" dirty="0">
                <a:latin typeface="Arial Narrow" charset="0"/>
                <a:cs typeface="+mn-cs"/>
              </a:rPr>
              <a:t>Native Americans – joined up in the military – code readers - </a:t>
            </a:r>
            <a:r>
              <a:rPr lang="en-US" sz="2400" dirty="0">
                <a:solidFill>
                  <a:srgbClr val="800000"/>
                </a:solidFill>
                <a:latin typeface="Arial Narrow" charset="0"/>
                <a:cs typeface="+mn-cs"/>
              </a:rPr>
              <a:t>Navajo</a:t>
            </a:r>
          </a:p>
        </p:txBody>
      </p:sp>
      <p:pic>
        <p:nvPicPr>
          <p:cNvPr id="50179" name="Picture 4" descr="z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28800"/>
            <a:ext cx="43434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4191000" y="5105400"/>
            <a:ext cx="4267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Narrow" charset="0"/>
                <a:ea typeface="ＭＳ Ｐゴシック" charset="0"/>
              </a:defRPr>
            </a:lvl1pPr>
            <a:lvl2pPr>
              <a:defRPr sz="2800">
                <a:solidFill>
                  <a:schemeClr val="tx1"/>
                </a:solidFill>
                <a:latin typeface="Arial Narrow" charset="0"/>
                <a:ea typeface="ＭＳ Ｐゴシック" charset="0"/>
              </a:defRPr>
            </a:lvl2pPr>
            <a:lvl3pPr>
              <a:defRPr sz="2400">
                <a:solidFill>
                  <a:srgbClr val="F0E4B2"/>
                </a:solidFill>
                <a:latin typeface="Arial Narrow" charset="0"/>
                <a:ea typeface="ＭＳ Ｐゴシック" charset="0"/>
              </a:defRPr>
            </a:lvl3pPr>
            <a:lvl4pPr>
              <a:defRPr sz="2000">
                <a:solidFill>
                  <a:srgbClr val="F0E4B2"/>
                </a:solidFill>
                <a:latin typeface="Arial Narrow" charset="0"/>
                <a:ea typeface="ＭＳ Ｐゴシック" charset="0"/>
              </a:defRPr>
            </a:lvl4pPr>
            <a:lvl5pPr>
              <a:defRPr sz="2000">
                <a:solidFill>
                  <a:srgbClr val="F0E4B2"/>
                </a:solidFill>
                <a:latin typeface="Arial Narrow" charset="0"/>
                <a:ea typeface="ＭＳ Ｐゴシック" charset="0"/>
              </a:defRPr>
            </a:lvl5pPr>
            <a:lvl6pPr eaLnBrk="0" hangingPunct="0">
              <a:defRPr sz="2000">
                <a:solidFill>
                  <a:srgbClr val="F0E4B2"/>
                </a:solidFill>
                <a:latin typeface="Arial Narrow" charset="0"/>
                <a:ea typeface="ＭＳ Ｐゴシック" charset="0"/>
              </a:defRPr>
            </a:lvl6pPr>
            <a:lvl7pPr eaLnBrk="0" hangingPunct="0">
              <a:defRPr sz="2000">
                <a:solidFill>
                  <a:srgbClr val="F0E4B2"/>
                </a:solidFill>
                <a:latin typeface="Arial Narrow" charset="0"/>
                <a:ea typeface="ＭＳ Ｐゴシック" charset="0"/>
              </a:defRPr>
            </a:lvl7pPr>
            <a:lvl8pPr eaLnBrk="0" hangingPunct="0">
              <a:defRPr sz="2000">
                <a:solidFill>
                  <a:srgbClr val="F0E4B2"/>
                </a:solidFill>
                <a:latin typeface="Arial Narrow" charset="0"/>
                <a:ea typeface="ＭＳ Ｐゴシック" charset="0"/>
              </a:defRPr>
            </a:lvl8pPr>
            <a:lvl9pPr eaLnBrk="0" hangingPunct="0">
              <a:defRPr sz="2000">
                <a:solidFill>
                  <a:srgbClr val="F0E4B2"/>
                </a:solidFill>
                <a:latin typeface="Arial Narrow" charset="0"/>
                <a:ea typeface="ＭＳ Ｐゴシック" charset="0"/>
              </a:defRPr>
            </a:lvl9pPr>
          </a:lstStyle>
          <a:p>
            <a:pPr>
              <a:defRPr/>
            </a:pPr>
            <a:r>
              <a:rPr lang="en-US" sz="1600" dirty="0" smtClean="0">
                <a:solidFill>
                  <a:srgbClr val="800000"/>
                </a:solidFill>
                <a:cs typeface="+mn-cs"/>
              </a:rPr>
              <a:t>Washington, D.C. Soldier inspecting a couple of "zoot suits" at the </a:t>
            </a:r>
            <a:r>
              <a:rPr lang="en-US" sz="1600" dirty="0" err="1" smtClean="0">
                <a:solidFill>
                  <a:srgbClr val="800000"/>
                </a:solidFill>
                <a:cs typeface="+mn-cs"/>
              </a:rPr>
              <a:t>Uline</a:t>
            </a:r>
            <a:r>
              <a:rPr lang="en-US" sz="1600" dirty="0" smtClean="0">
                <a:solidFill>
                  <a:srgbClr val="800000"/>
                </a:solidFill>
                <a:cs typeface="+mn-cs"/>
              </a:rPr>
              <a:t> Arena during Woody Herman's Orchestra engagement there </a:t>
            </a:r>
            <a:r>
              <a:rPr lang="en-US" sz="1200" dirty="0" smtClean="0">
                <a:solidFill>
                  <a:srgbClr val="800000"/>
                </a:solidFill>
                <a:cs typeface="+mn-cs"/>
              </a:rPr>
              <a:t>(Library of Congress</a:t>
            </a:r>
            <a:r>
              <a:rPr lang="en-US" sz="1200" dirty="0" smtClean="0">
                <a:solidFill>
                  <a:srgbClr val="F0E4B2"/>
                </a:solidFill>
                <a:cs typeface="+mn-cs"/>
              </a:rPr>
              <a:t>)</a:t>
            </a:r>
          </a:p>
        </p:txBody>
      </p:sp>
    </p:spTree>
    <p:extLst>
      <p:ext uri="{BB962C8B-B14F-4D97-AF65-F5344CB8AC3E}">
        <p14:creationId xmlns:p14="http://schemas.microsoft.com/office/powerpoint/2010/main" val="1732108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304800"/>
            <a:ext cx="8534400" cy="1066800"/>
          </a:xfrm>
        </p:spPr>
        <p:txBody>
          <a:bodyPr/>
          <a:lstStyle/>
          <a:p>
            <a:pPr eaLnBrk="1" hangingPunct="1">
              <a:defRPr/>
            </a:pPr>
            <a:r>
              <a:rPr lang="en-US" sz="3600" b="1" dirty="0">
                <a:latin typeface="+mj-lt"/>
                <a:cs typeface="+mj-cs"/>
              </a:rPr>
              <a:t>EFFECTS ON THE HOMEFRONT: </a:t>
            </a:r>
            <a:r>
              <a:rPr lang="en-US" sz="2800" b="1" dirty="0">
                <a:latin typeface="+mj-lt"/>
                <a:cs typeface="+mj-cs"/>
              </a:rPr>
              <a:t>IMPACT ON MINORITIES &amp; CIVIL RIGHTS</a:t>
            </a:r>
          </a:p>
        </p:txBody>
      </p:sp>
      <p:sp>
        <p:nvSpPr>
          <p:cNvPr id="279555" name="Rectangle 3"/>
          <p:cNvSpPr>
            <a:spLocks noGrp="1" noChangeArrowheads="1"/>
          </p:cNvSpPr>
          <p:nvPr>
            <p:ph type="body" idx="1"/>
          </p:nvPr>
        </p:nvSpPr>
        <p:spPr>
          <a:xfrm>
            <a:off x="533400" y="1524000"/>
            <a:ext cx="3886200" cy="2438400"/>
          </a:xfrm>
        </p:spPr>
        <p:txBody>
          <a:bodyPr/>
          <a:lstStyle/>
          <a:p>
            <a:pPr eaLnBrk="1" hangingPunct="1">
              <a:lnSpc>
                <a:spcPct val="90000"/>
              </a:lnSpc>
              <a:defRPr/>
            </a:pPr>
            <a:r>
              <a:rPr lang="en-US" sz="2800" dirty="0">
                <a:latin typeface="Arial Narrow" charset="0"/>
                <a:cs typeface="+mn-cs"/>
              </a:rPr>
              <a:t>Japanese Americans</a:t>
            </a:r>
          </a:p>
          <a:p>
            <a:pPr eaLnBrk="1" hangingPunct="1">
              <a:lnSpc>
                <a:spcPct val="90000"/>
              </a:lnSpc>
              <a:defRPr/>
            </a:pPr>
            <a:r>
              <a:rPr lang="en-US" sz="2800" dirty="0">
                <a:latin typeface="Arial Narrow" charset="0"/>
                <a:cs typeface="+mn-cs"/>
              </a:rPr>
              <a:t>Internment</a:t>
            </a:r>
          </a:p>
          <a:p>
            <a:pPr eaLnBrk="1" hangingPunct="1">
              <a:lnSpc>
                <a:spcPct val="90000"/>
              </a:lnSpc>
              <a:defRPr/>
            </a:pPr>
            <a:r>
              <a:rPr lang="en-US" sz="2800" dirty="0">
                <a:solidFill>
                  <a:srgbClr val="800000"/>
                </a:solidFill>
                <a:latin typeface="Arial Narrow" charset="0"/>
                <a:cs typeface="+mn-cs"/>
              </a:rPr>
              <a:t>Executive Order 9066</a:t>
            </a:r>
          </a:p>
          <a:p>
            <a:pPr lvl="2" eaLnBrk="1" hangingPunct="1">
              <a:lnSpc>
                <a:spcPct val="90000"/>
              </a:lnSpc>
              <a:defRPr/>
            </a:pPr>
            <a:r>
              <a:rPr lang="en-US" sz="2000" dirty="0">
                <a:latin typeface="Arial Narrow" charset="0"/>
              </a:rPr>
              <a:t>Allowed areas to be set aside for Japanese internment</a:t>
            </a:r>
          </a:p>
          <a:p>
            <a:pPr lvl="2" eaLnBrk="1" hangingPunct="1">
              <a:lnSpc>
                <a:spcPct val="90000"/>
              </a:lnSpc>
              <a:defRPr/>
            </a:pPr>
            <a:endParaRPr lang="en-US" sz="2000" dirty="0">
              <a:latin typeface="Arial Narrow" charset="0"/>
            </a:endParaRPr>
          </a:p>
          <a:p>
            <a:pPr eaLnBrk="1" hangingPunct="1">
              <a:lnSpc>
                <a:spcPct val="90000"/>
              </a:lnSpc>
              <a:defRPr/>
            </a:pPr>
            <a:r>
              <a:rPr lang="en-US" sz="2800" i="1" dirty="0" err="1">
                <a:solidFill>
                  <a:srgbClr val="000090"/>
                </a:solidFill>
                <a:latin typeface="Arial Narrow" charset="0"/>
                <a:cs typeface="+mn-cs"/>
              </a:rPr>
              <a:t>Korematsu</a:t>
            </a:r>
            <a:r>
              <a:rPr lang="en-US" sz="2800" i="1" dirty="0">
                <a:solidFill>
                  <a:srgbClr val="000090"/>
                </a:solidFill>
                <a:latin typeface="Arial Narrow" charset="0"/>
                <a:cs typeface="+mn-cs"/>
              </a:rPr>
              <a:t> v. U.S. </a:t>
            </a:r>
            <a:r>
              <a:rPr lang="en-US" sz="2000" dirty="0">
                <a:solidFill>
                  <a:srgbClr val="000090"/>
                </a:solidFill>
                <a:latin typeface="Arial Narrow" charset="0"/>
                <a:cs typeface="+mn-cs"/>
              </a:rPr>
              <a:t>(1944)</a:t>
            </a:r>
          </a:p>
          <a:p>
            <a:pPr lvl="1" eaLnBrk="1" hangingPunct="1">
              <a:lnSpc>
                <a:spcPct val="90000"/>
              </a:lnSpc>
              <a:defRPr/>
            </a:pPr>
            <a:r>
              <a:rPr lang="en-US" sz="1600" dirty="0">
                <a:latin typeface="Arial Narrow" charset="0"/>
              </a:rPr>
              <a:t>US Supreme Court ruled that the US government can forcibly imprison people that pose a danger to society.</a:t>
            </a:r>
          </a:p>
        </p:txBody>
      </p:sp>
      <p:pic>
        <p:nvPicPr>
          <p:cNvPr id="38916" name="Picture 6" descr="DIVI7233601"/>
          <p:cNvPicPr>
            <a:picLocks noChangeAspect="1" noChangeArrowheads="1"/>
          </p:cNvPicPr>
          <p:nvPr/>
        </p:nvPicPr>
        <p:blipFill>
          <a:blip r:embed="rId3">
            <a:lum contrast="-6000"/>
            <a:extLst>
              <a:ext uri="{28A0092B-C50C-407E-A947-70E740481C1C}">
                <a14:useLocalDpi xmlns:a14="http://schemas.microsoft.com/office/drawing/2010/main" val="0"/>
              </a:ext>
            </a:extLst>
          </a:blip>
          <a:srcRect t="4729" r="1601" b="1576"/>
          <a:stretch>
            <a:fillRect/>
          </a:stretch>
        </p:blipFill>
        <p:spPr bwMode="auto">
          <a:xfrm>
            <a:off x="4343400" y="1676400"/>
            <a:ext cx="4343400" cy="4197350"/>
          </a:xfrm>
          <a:prstGeom prst="rect">
            <a:avLst/>
          </a:prstGeom>
          <a:noFill/>
          <a:ln w="38100">
            <a:solidFill>
              <a:srgbClr val="F0E4B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9559" name="Text Box 7"/>
          <p:cNvSpPr txBox="1">
            <a:spLocks noChangeArrowheads="1"/>
          </p:cNvSpPr>
          <p:nvPr/>
        </p:nvSpPr>
        <p:spPr bwMode="auto">
          <a:xfrm>
            <a:off x="4724400" y="59436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mtClean="0">
                <a:solidFill>
                  <a:srgbClr val="FFE28F"/>
                </a:solidFill>
                <a:effectLst>
                  <a:outerShdw blurRad="38100" dist="38100" dir="2700000" algn="tl">
                    <a:srgbClr val="000000"/>
                  </a:outerShdw>
                </a:effectLst>
                <a:cs typeface="+mn-cs"/>
              </a:rPr>
              <a:t>Japanese American Internment Camps</a:t>
            </a:r>
          </a:p>
        </p:txBody>
      </p:sp>
    </p:spTree>
    <p:extLst>
      <p:ext uri="{BB962C8B-B14F-4D97-AF65-F5344CB8AC3E}">
        <p14:creationId xmlns:p14="http://schemas.microsoft.com/office/powerpoint/2010/main" val="2399915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3962400"/>
            <a:ext cx="2133600" cy="1295400"/>
          </a:xfrm>
        </p:spPr>
        <p:txBody>
          <a:bodyPr/>
          <a:lstStyle/>
          <a:p>
            <a:pPr eaLnBrk="1" hangingPunct="1">
              <a:defRPr/>
            </a:pPr>
            <a:r>
              <a:rPr lang="en-US" sz="2400" b="1" dirty="0">
                <a:solidFill>
                  <a:schemeClr val="accent2">
                    <a:lumMod val="75000"/>
                  </a:schemeClr>
                </a:solidFill>
                <a:latin typeface="Georgia" charset="0"/>
                <a:cs typeface="+mj-cs"/>
              </a:rPr>
              <a:t>Japanese-American Internment</a:t>
            </a:r>
          </a:p>
        </p:txBody>
      </p:sp>
      <p:pic>
        <p:nvPicPr>
          <p:cNvPr id="54275" name="Picture 3" descr="00000174">
            <a:hlinkClick r:id="rId3"/>
          </p:cNvPr>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9600" y="381000"/>
            <a:ext cx="4038600" cy="3171825"/>
          </a:xfrm>
          <a:noFill/>
          <a:ln>
            <a:solidFill>
              <a:schemeClr val="tx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4"/>
          <p:cNvSpPr txBox="1">
            <a:spLocks noChangeArrowheads="1"/>
          </p:cNvSpPr>
          <p:nvPr/>
        </p:nvSpPr>
        <p:spPr bwMode="auto">
          <a:xfrm>
            <a:off x="1600200" y="3810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400" b="1" smtClean="0">
                <a:solidFill>
                  <a:srgbClr val="F0E4B2"/>
                </a:solidFill>
                <a:effectLst>
                  <a:outerShdw blurRad="38100" dist="38100" dir="2700000" algn="tl">
                    <a:srgbClr val="000000"/>
                  </a:outerShdw>
                </a:effectLst>
                <a:cs typeface="+mn-cs"/>
              </a:rPr>
              <a:t>Japanese-American store</a:t>
            </a:r>
          </a:p>
        </p:txBody>
      </p:sp>
      <p:pic>
        <p:nvPicPr>
          <p:cNvPr id="54277" name="Picture 5" descr="&quot;Members of the Mochida family awaiting evacuation bus...&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
            <a:ext cx="4038600" cy="3149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0966" name="Text Box 6"/>
          <p:cNvSpPr txBox="1">
            <a:spLocks noChangeArrowheads="1"/>
          </p:cNvSpPr>
          <p:nvPr/>
        </p:nvSpPr>
        <p:spPr bwMode="auto">
          <a:xfrm>
            <a:off x="5791200" y="381000"/>
            <a:ext cx="3048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Narrow" charset="0"/>
                <a:ea typeface="ＭＳ Ｐゴシック" charset="0"/>
              </a:defRPr>
            </a:lvl1pPr>
            <a:lvl2pPr>
              <a:defRPr sz="2800">
                <a:solidFill>
                  <a:schemeClr val="tx1"/>
                </a:solidFill>
                <a:latin typeface="Arial Narrow" charset="0"/>
                <a:ea typeface="ＭＳ Ｐゴシック" charset="0"/>
              </a:defRPr>
            </a:lvl2pPr>
            <a:lvl3pPr>
              <a:defRPr sz="2400">
                <a:solidFill>
                  <a:srgbClr val="F0E4B2"/>
                </a:solidFill>
                <a:latin typeface="Arial Narrow" charset="0"/>
                <a:ea typeface="ＭＳ Ｐゴシック" charset="0"/>
              </a:defRPr>
            </a:lvl3pPr>
            <a:lvl4pPr>
              <a:defRPr sz="2000">
                <a:solidFill>
                  <a:srgbClr val="F0E4B2"/>
                </a:solidFill>
                <a:latin typeface="Arial Narrow" charset="0"/>
                <a:ea typeface="ＭＳ Ｐゴシック" charset="0"/>
              </a:defRPr>
            </a:lvl4pPr>
            <a:lvl5pPr>
              <a:defRPr sz="2000">
                <a:solidFill>
                  <a:srgbClr val="F0E4B2"/>
                </a:solidFill>
                <a:latin typeface="Arial Narrow" charset="0"/>
                <a:ea typeface="ＭＳ Ｐゴシック" charset="0"/>
              </a:defRPr>
            </a:lvl5pPr>
            <a:lvl6pPr eaLnBrk="0" hangingPunct="0">
              <a:defRPr sz="2000">
                <a:solidFill>
                  <a:srgbClr val="F0E4B2"/>
                </a:solidFill>
                <a:latin typeface="Arial Narrow" charset="0"/>
                <a:ea typeface="ＭＳ Ｐゴシック" charset="0"/>
              </a:defRPr>
            </a:lvl6pPr>
            <a:lvl7pPr eaLnBrk="0" hangingPunct="0">
              <a:defRPr sz="2000">
                <a:solidFill>
                  <a:srgbClr val="F0E4B2"/>
                </a:solidFill>
                <a:latin typeface="Arial Narrow" charset="0"/>
                <a:ea typeface="ＭＳ Ｐゴシック" charset="0"/>
              </a:defRPr>
            </a:lvl7pPr>
            <a:lvl8pPr eaLnBrk="0" hangingPunct="0">
              <a:defRPr sz="2000">
                <a:solidFill>
                  <a:srgbClr val="F0E4B2"/>
                </a:solidFill>
                <a:latin typeface="Arial Narrow" charset="0"/>
                <a:ea typeface="ＭＳ Ｐゴシック" charset="0"/>
              </a:defRPr>
            </a:lvl8pPr>
            <a:lvl9pPr eaLnBrk="0" hangingPunct="0">
              <a:defRPr sz="2000">
                <a:solidFill>
                  <a:srgbClr val="F0E4B2"/>
                </a:solidFill>
                <a:latin typeface="Arial Narrow" charset="0"/>
                <a:ea typeface="ＭＳ Ｐゴシック" charset="0"/>
              </a:defRPr>
            </a:lvl9pPr>
          </a:lstStyle>
          <a:p>
            <a:pPr algn="r">
              <a:spcBef>
                <a:spcPct val="50000"/>
              </a:spcBef>
              <a:defRPr/>
            </a:pPr>
            <a:r>
              <a:rPr lang="en-US" sz="1400" b="1" smtClean="0">
                <a:solidFill>
                  <a:srgbClr val="F0E4B2"/>
                </a:solidFill>
                <a:cs typeface="+mn-cs"/>
              </a:rPr>
              <a:t>Members of the Mochida family awaiting        evacuation bus</a:t>
            </a:r>
          </a:p>
        </p:txBody>
      </p:sp>
      <p:pic>
        <p:nvPicPr>
          <p:cNvPr id="54279" name="Picture 7" descr="&quot;A crowd of onlookers on the first day of evacuation....&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763963"/>
            <a:ext cx="3657600" cy="29194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5176" name="Text Box 8"/>
          <p:cNvSpPr txBox="1">
            <a:spLocks noChangeArrowheads="1"/>
          </p:cNvSpPr>
          <p:nvPr/>
        </p:nvSpPr>
        <p:spPr bwMode="auto">
          <a:xfrm>
            <a:off x="5181600" y="6172200"/>
            <a:ext cx="3657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400" b="1" smtClean="0">
                <a:solidFill>
                  <a:srgbClr val="F0E4B2"/>
                </a:solidFill>
                <a:effectLst>
                  <a:outerShdw blurRad="38100" dist="38100" dir="2700000" algn="tl">
                    <a:srgbClr val="000000"/>
                  </a:outerShdw>
                </a:effectLst>
                <a:cs typeface="+mn-cs"/>
              </a:rPr>
              <a:t>Crowd of onlookers on the first day of evacuation from the Japanese quarter in San Francisco</a:t>
            </a:r>
          </a:p>
        </p:txBody>
      </p:sp>
      <p:pic>
        <p:nvPicPr>
          <p:cNvPr id="54281" name="Picture 9" descr="0000017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10000"/>
            <a:ext cx="2627313" cy="2819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5178" name="Text Box 10"/>
          <p:cNvSpPr txBox="1">
            <a:spLocks noChangeArrowheads="1"/>
          </p:cNvSpPr>
          <p:nvPr/>
        </p:nvSpPr>
        <p:spPr bwMode="auto">
          <a:xfrm>
            <a:off x="2286000" y="5943600"/>
            <a:ext cx="2682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lgn="r">
              <a:defRPr/>
            </a:pPr>
            <a:r>
              <a:rPr lang="en-US" sz="1400" b="1" smtClean="0">
                <a:solidFill>
                  <a:srgbClr val="F0E4B2"/>
                </a:solidFill>
                <a:effectLst>
                  <a:outerShdw blurRad="38100" dist="38100" dir="2700000" algn="tl">
                    <a:srgbClr val="000000"/>
                  </a:outerShdw>
                </a:effectLst>
                <a:cs typeface="+mn-cs"/>
              </a:rPr>
              <a:t>Awaiting baggage inspection upon arrival at  Assembly Center, Turlock, CA, May 2, 1942</a:t>
            </a:r>
          </a:p>
        </p:txBody>
      </p:sp>
    </p:spTree>
    <p:extLst>
      <p:ext uri="{BB962C8B-B14F-4D97-AF65-F5344CB8AC3E}">
        <p14:creationId xmlns:p14="http://schemas.microsoft.com/office/powerpoint/2010/main" val="38843153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914400" y="4876800"/>
            <a:ext cx="2438400" cy="1600200"/>
          </a:xfrm>
        </p:spPr>
        <p:txBody>
          <a:bodyPr/>
          <a:lstStyle/>
          <a:p>
            <a:pPr eaLnBrk="1" hangingPunct="1">
              <a:defRPr/>
            </a:pPr>
            <a:r>
              <a:rPr lang="en-US" sz="2800" b="1" dirty="0">
                <a:solidFill>
                  <a:schemeClr val="accent2"/>
                </a:solidFill>
                <a:latin typeface="Georgia" charset="0"/>
                <a:cs typeface="+mj-cs"/>
              </a:rPr>
              <a:t>Japanese-American Internment</a:t>
            </a:r>
          </a:p>
        </p:txBody>
      </p:sp>
      <p:pic>
        <p:nvPicPr>
          <p:cNvPr id="56323" name="Picture 3" descr="00000177">
            <a:hlinkClick r:id="rId3"/>
          </p:cNvPr>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304800"/>
            <a:ext cx="4495800" cy="3179763"/>
          </a:xfrm>
          <a:noFill/>
          <a:ln>
            <a:solidFill>
              <a:srgbClr val="F0E4B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4" name="Picture 5" descr="0000017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57200"/>
            <a:ext cx="3962400" cy="3013075"/>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
        <p:nvSpPr>
          <p:cNvPr id="145414" name="Text Box 6"/>
          <p:cNvSpPr txBox="1">
            <a:spLocks noChangeArrowheads="1"/>
          </p:cNvSpPr>
          <p:nvPr/>
        </p:nvSpPr>
        <p:spPr bwMode="auto">
          <a:xfrm>
            <a:off x="533400" y="3505200"/>
            <a:ext cx="3810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1400" b="1" dirty="0">
                <a:solidFill>
                  <a:srgbClr val="800000"/>
                </a:solidFill>
                <a:effectLst>
                  <a:outerShdw blurRad="38100" dist="38100" dir="2700000" algn="tl">
                    <a:srgbClr val="000000"/>
                  </a:outerShdw>
                </a:effectLst>
                <a:latin typeface="Arial Narrow" panose="020B0606020202030204" pitchFamily="34" charset="0"/>
                <a:ea typeface="+mn-ea"/>
                <a:cs typeface="+mn-cs"/>
              </a:rPr>
              <a:t>Newly arrived evacuees outside of mess hall at noon, </a:t>
            </a:r>
            <a:r>
              <a:rPr lang="en-US" sz="1400" b="1" dirty="0" err="1">
                <a:solidFill>
                  <a:srgbClr val="800000"/>
                </a:solidFill>
                <a:effectLst>
                  <a:outerShdw blurRad="38100" dist="38100" dir="2700000" algn="tl">
                    <a:srgbClr val="000000"/>
                  </a:outerShdw>
                </a:effectLst>
                <a:latin typeface="Arial Narrow" panose="020B0606020202030204" pitchFamily="34" charset="0"/>
                <a:ea typeface="+mn-ea"/>
                <a:cs typeface="+mn-cs"/>
              </a:rPr>
              <a:t>Tanforan</a:t>
            </a:r>
            <a:r>
              <a:rPr lang="en-US" sz="1400" b="1" dirty="0">
                <a:solidFill>
                  <a:srgbClr val="800000"/>
                </a:solidFill>
                <a:effectLst>
                  <a:outerShdw blurRad="38100" dist="38100" dir="2700000" algn="tl">
                    <a:srgbClr val="000000"/>
                  </a:outerShdw>
                </a:effectLst>
                <a:latin typeface="Arial Narrow" panose="020B0606020202030204" pitchFamily="34" charset="0"/>
                <a:ea typeface="+mn-ea"/>
                <a:cs typeface="+mn-cs"/>
              </a:rPr>
              <a:t> Assembly Center. San Bruno, CA, April 29, 1942</a:t>
            </a:r>
            <a:r>
              <a:rPr lang="en-US" sz="1600" b="1" dirty="0">
                <a:solidFill>
                  <a:srgbClr val="800000"/>
                </a:solidFill>
                <a:effectLst>
                  <a:outerShdw blurRad="38100" dist="38100" dir="2700000" algn="tl">
                    <a:srgbClr val="000000"/>
                  </a:outerShdw>
                </a:effectLst>
                <a:latin typeface="Arial Narrow" panose="020B0606020202030204" pitchFamily="34" charset="0"/>
                <a:ea typeface="+mn-ea"/>
                <a:cs typeface="+mn-cs"/>
              </a:rPr>
              <a:t>.</a:t>
            </a:r>
            <a:r>
              <a:rPr lang="en-US" dirty="0">
                <a:solidFill>
                  <a:srgbClr val="800000"/>
                </a:solidFill>
                <a:latin typeface="Arial Narrow" panose="020B0606020202030204" pitchFamily="34" charset="0"/>
                <a:ea typeface="+mn-ea"/>
                <a:cs typeface="+mn-cs"/>
              </a:rPr>
              <a:t> </a:t>
            </a:r>
            <a:r>
              <a:rPr lang="en-US" sz="1000" dirty="0">
                <a:solidFill>
                  <a:srgbClr val="800000"/>
                </a:solidFill>
                <a:latin typeface="Arial Narrow" panose="020B0606020202030204" pitchFamily="34" charset="0"/>
                <a:ea typeface="+mn-ea"/>
                <a:cs typeface="+mn-cs"/>
              </a:rPr>
              <a:t>(National Archives and Records Administration)</a:t>
            </a:r>
          </a:p>
        </p:txBody>
      </p:sp>
      <p:sp>
        <p:nvSpPr>
          <p:cNvPr id="145415" name="Text Box 7"/>
          <p:cNvSpPr txBox="1">
            <a:spLocks noChangeArrowheads="1"/>
          </p:cNvSpPr>
          <p:nvPr/>
        </p:nvSpPr>
        <p:spPr bwMode="auto">
          <a:xfrm>
            <a:off x="4953000" y="381000"/>
            <a:ext cx="381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600" b="1" smtClean="0">
                <a:solidFill>
                  <a:schemeClr val="accent2"/>
                </a:solidFill>
                <a:effectLst>
                  <a:outerShdw blurRad="38100" dist="38100" dir="2700000" algn="tl">
                    <a:srgbClr val="000000"/>
                  </a:outerShdw>
                </a:effectLst>
                <a:cs typeface="+mn-cs"/>
              </a:rPr>
              <a:t>War Relocation authority center, Manzanar, California. July 3, 1942</a:t>
            </a:r>
          </a:p>
        </p:txBody>
      </p:sp>
      <p:pic>
        <p:nvPicPr>
          <p:cNvPr id="56327" name="Picture 8" descr="00000176">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657600"/>
            <a:ext cx="4267200" cy="2944813"/>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
        <p:nvSpPr>
          <p:cNvPr id="145417" name="Text Box 9"/>
          <p:cNvSpPr txBox="1">
            <a:spLocks noChangeArrowheads="1"/>
          </p:cNvSpPr>
          <p:nvPr/>
        </p:nvSpPr>
        <p:spPr bwMode="auto">
          <a:xfrm>
            <a:off x="4572000" y="5638800"/>
            <a:ext cx="16764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400" b="1" smtClean="0">
                <a:solidFill>
                  <a:srgbClr val="F0E4B2"/>
                </a:solidFill>
                <a:effectLst>
                  <a:outerShdw blurRad="38100" dist="38100" dir="2700000" algn="tl">
                    <a:srgbClr val="000000"/>
                  </a:outerShdw>
                </a:effectLst>
                <a:cs typeface="+mn-cs"/>
              </a:rPr>
              <a:t>The Hirano family, Colorado River Relocation Center, Poston, AZ</a:t>
            </a:r>
          </a:p>
        </p:txBody>
      </p:sp>
    </p:spTree>
    <p:extLst>
      <p:ext uri="{BB962C8B-B14F-4D97-AF65-F5344CB8AC3E}">
        <p14:creationId xmlns:p14="http://schemas.microsoft.com/office/powerpoint/2010/main" val="330614282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533400" y="228600"/>
            <a:ext cx="8305800" cy="1066800"/>
          </a:xfrm>
        </p:spPr>
        <p:txBody>
          <a:bodyPr/>
          <a:lstStyle/>
          <a:p>
            <a:pPr eaLnBrk="1" hangingPunct="1">
              <a:defRPr/>
            </a:pPr>
            <a:r>
              <a:rPr lang="en-US" sz="3600" dirty="0">
                <a:latin typeface="+mj-lt"/>
                <a:cs typeface="+mj-cs"/>
              </a:rPr>
              <a:t>GOVERNMENT AND POLITICS: </a:t>
            </a:r>
            <a:r>
              <a:rPr lang="en-US" sz="3200" dirty="0">
                <a:latin typeface="+mj-lt"/>
                <a:cs typeface="+mj-cs"/>
              </a:rPr>
              <a:t>EXPANSION OF GOVERNMENT POWER</a:t>
            </a:r>
          </a:p>
        </p:txBody>
      </p:sp>
      <p:sp>
        <p:nvSpPr>
          <p:cNvPr id="252931" name="Rectangle 3"/>
          <p:cNvSpPr>
            <a:spLocks noGrp="1" noChangeArrowheads="1"/>
          </p:cNvSpPr>
          <p:nvPr>
            <p:ph type="body" idx="1"/>
          </p:nvPr>
        </p:nvSpPr>
        <p:spPr>
          <a:xfrm>
            <a:off x="533400" y="1447800"/>
            <a:ext cx="8305800" cy="2209800"/>
          </a:xfrm>
        </p:spPr>
        <p:txBody>
          <a:bodyPr/>
          <a:lstStyle/>
          <a:p>
            <a:pPr eaLnBrk="1" hangingPunct="1">
              <a:lnSpc>
                <a:spcPct val="80000"/>
              </a:lnSpc>
              <a:defRPr/>
            </a:pPr>
            <a:r>
              <a:rPr lang="en-US" sz="2400">
                <a:latin typeface="Arial Narrow" charset="0"/>
                <a:cs typeface="+mn-cs"/>
              </a:rPr>
              <a:t>New Deal programs - partially eliminated (Ex: WPA, CCC).</a:t>
            </a:r>
          </a:p>
          <a:p>
            <a:pPr eaLnBrk="1" hangingPunct="1">
              <a:lnSpc>
                <a:spcPct val="80000"/>
              </a:lnSpc>
              <a:defRPr/>
            </a:pPr>
            <a:r>
              <a:rPr lang="en-US" sz="2400">
                <a:latin typeface="Arial Narrow" charset="0"/>
                <a:cs typeface="+mn-cs"/>
              </a:rPr>
              <a:t>Vast expansion of power for federal government</a:t>
            </a:r>
          </a:p>
          <a:p>
            <a:pPr eaLnBrk="1" hangingPunct="1">
              <a:lnSpc>
                <a:spcPct val="80000"/>
              </a:lnSpc>
              <a:defRPr/>
            </a:pPr>
            <a:r>
              <a:rPr lang="en-US" sz="2400">
                <a:latin typeface="Arial Narrow" charset="0"/>
                <a:cs typeface="+mn-cs"/>
              </a:rPr>
              <a:t>Election of 1944</a:t>
            </a:r>
          </a:p>
          <a:p>
            <a:pPr lvl="1" eaLnBrk="1" hangingPunct="1">
              <a:lnSpc>
                <a:spcPct val="80000"/>
              </a:lnSpc>
              <a:defRPr/>
            </a:pPr>
            <a:r>
              <a:rPr lang="en-US" sz="2000">
                <a:latin typeface="Arial Narrow" charset="0"/>
              </a:rPr>
              <a:t>FDR ran for unprecedented fourth term</a:t>
            </a:r>
          </a:p>
          <a:p>
            <a:pPr lvl="1" eaLnBrk="1" hangingPunct="1">
              <a:lnSpc>
                <a:spcPct val="80000"/>
              </a:lnSpc>
              <a:defRPr/>
            </a:pPr>
            <a:r>
              <a:rPr lang="en-US" sz="2000">
                <a:latin typeface="Arial Narrow" charset="0"/>
              </a:rPr>
              <a:t>Thomas E. Dewey </a:t>
            </a:r>
            <a:r>
              <a:rPr lang="en-US" sz="1800">
                <a:latin typeface="Arial Narrow" charset="0"/>
              </a:rPr>
              <a:t>(Rep Gov NY)</a:t>
            </a:r>
            <a:r>
              <a:rPr lang="en-US" sz="2000">
                <a:latin typeface="Arial Narrow" charset="0"/>
              </a:rPr>
              <a:t> – biggest issue: govt control over peoples</a:t>
            </a:r>
            <a:r>
              <a:rPr lang="ja-JP" altLang="en-US" sz="2000">
                <a:latin typeface="Arial Narrow" charset="0"/>
              </a:rPr>
              <a:t>’</a:t>
            </a:r>
            <a:r>
              <a:rPr lang="en-US" sz="2000">
                <a:latin typeface="Arial Narrow" charset="0"/>
              </a:rPr>
              <a:t> lives</a:t>
            </a:r>
          </a:p>
          <a:p>
            <a:pPr lvl="1" eaLnBrk="1" hangingPunct="1">
              <a:lnSpc>
                <a:spcPct val="80000"/>
              </a:lnSpc>
              <a:defRPr/>
            </a:pPr>
            <a:r>
              <a:rPr lang="en-US" sz="2000">
                <a:latin typeface="Arial Narrow" charset="0"/>
              </a:rPr>
              <a:t>Harry S Truman</a:t>
            </a:r>
          </a:p>
        </p:txBody>
      </p:sp>
      <p:pic>
        <p:nvPicPr>
          <p:cNvPr id="58371" name="Picture 4" descr="Map of the Presidential Election of 194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5124"/>
          <a:stretch>
            <a:fillRect/>
          </a:stretch>
        </p:blipFill>
        <p:spPr bwMode="auto">
          <a:xfrm>
            <a:off x="152400" y="3810000"/>
            <a:ext cx="5029200" cy="29114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52933" name="Text Box 5"/>
          <p:cNvSpPr txBox="1">
            <a:spLocks noChangeArrowheads="1"/>
          </p:cNvSpPr>
          <p:nvPr/>
        </p:nvSpPr>
        <p:spPr bwMode="auto">
          <a:xfrm>
            <a:off x="0" y="6096000"/>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b="1" dirty="0" smtClean="0">
                <a:solidFill>
                  <a:srgbClr val="666633"/>
                </a:solidFill>
                <a:effectLst>
                  <a:outerShdw blurRad="38100" dist="38100" dir="2700000" algn="tl">
                    <a:srgbClr val="000000"/>
                  </a:outerShdw>
                </a:effectLst>
                <a:cs typeface="+mn-cs"/>
              </a:rPr>
              <a:t>Presidential Election of 1944</a:t>
            </a:r>
          </a:p>
        </p:txBody>
      </p:sp>
      <p:pic>
        <p:nvPicPr>
          <p:cNvPr id="58373" name="Picture 6" descr="Chp26-01p800.gif                                               00019A4DMacintosh HD                   B2317375:"/>
          <p:cNvPicPr>
            <a:picLocks noChangeAspect="1" noChangeArrowheads="1"/>
          </p:cNvPicPr>
          <p:nvPr/>
        </p:nvPicPr>
        <p:blipFill>
          <a:blip r:embed="rId5" r:link="rId6">
            <a:extLst>
              <a:ext uri="{28A0092B-C50C-407E-A947-70E740481C1C}">
                <a14:useLocalDpi xmlns:a14="http://schemas.microsoft.com/office/drawing/2010/main" val="0"/>
              </a:ext>
            </a:extLst>
          </a:blip>
          <a:srcRect r="8597"/>
          <a:stretch>
            <a:fillRect/>
          </a:stretch>
        </p:blipFill>
        <p:spPr bwMode="auto">
          <a:xfrm>
            <a:off x="5410200" y="3429000"/>
            <a:ext cx="3276600" cy="312420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
        <p:nvSpPr>
          <p:cNvPr id="252935" name="Text Box 7"/>
          <p:cNvSpPr txBox="1">
            <a:spLocks noChangeArrowheads="1"/>
          </p:cNvSpPr>
          <p:nvPr/>
        </p:nvSpPr>
        <p:spPr bwMode="auto">
          <a:xfrm>
            <a:off x="6096000" y="3429000"/>
            <a:ext cx="2590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400" smtClean="0">
                <a:solidFill>
                  <a:srgbClr val="666633"/>
                </a:solidFill>
                <a:effectLst>
                  <a:outerShdw blurRad="38100" dist="38100" dir="2700000" algn="tl">
                    <a:srgbClr val="000000"/>
                  </a:outerShdw>
                </a:effectLst>
                <a:cs typeface="+mn-cs"/>
              </a:rPr>
              <a:t>Employees in the Executive Branch, 1901–1995</a:t>
            </a:r>
          </a:p>
        </p:txBody>
      </p:sp>
    </p:spTree>
    <p:extLst>
      <p:ext uri="{BB962C8B-B14F-4D97-AF65-F5344CB8AC3E}">
        <p14:creationId xmlns:p14="http://schemas.microsoft.com/office/powerpoint/2010/main" val="331579964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0"/>
            <a:ext cx="8305800" cy="762000"/>
          </a:xfrm>
        </p:spPr>
        <p:txBody>
          <a:bodyPr/>
          <a:lstStyle/>
          <a:p>
            <a:pPr algn="ctr">
              <a:defRPr/>
            </a:pPr>
            <a:r>
              <a:rPr lang="en-US" sz="3600" dirty="0">
                <a:latin typeface="+mj-lt"/>
                <a:cs typeface="+mj-cs"/>
              </a:rPr>
              <a:t>ATTACKS ON AMERICAN SOIL - 5</a:t>
            </a:r>
          </a:p>
        </p:txBody>
      </p:sp>
      <p:pic>
        <p:nvPicPr>
          <p:cNvPr id="60418"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42925" y="990600"/>
            <a:ext cx="4076700" cy="2781300"/>
          </a:xfrm>
        </p:spPr>
      </p:pic>
      <p:pic>
        <p:nvPicPr>
          <p:cNvPr id="60419"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72025" y="990600"/>
            <a:ext cx="4076700" cy="2774950"/>
          </a:xfrm>
        </p:spPr>
      </p:pic>
      <p:sp>
        <p:nvSpPr>
          <p:cNvPr id="60420" name="TextBox 6"/>
          <p:cNvSpPr txBox="1">
            <a:spLocks noChangeArrowheads="1"/>
          </p:cNvSpPr>
          <p:nvPr/>
        </p:nvSpPr>
        <p:spPr bwMode="auto">
          <a:xfrm>
            <a:off x="762000" y="3962400"/>
            <a:ext cx="3276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r>
              <a:rPr lang="en-US" sz="1800"/>
              <a:t>Duquesne spy ring gained significant intelligence on American shipping patterns, and even stole military secrets regarding the bombsights used in American aircraft.</a:t>
            </a:r>
          </a:p>
          <a:p>
            <a:endParaRPr lang="en-US" sz="1800"/>
          </a:p>
          <a:p>
            <a:r>
              <a:rPr lang="en-US" sz="1800"/>
              <a:t>All 30 members were eventually sentenced to grand total of 300 years in prison</a:t>
            </a:r>
          </a:p>
        </p:txBody>
      </p:sp>
      <p:sp>
        <p:nvSpPr>
          <p:cNvPr id="60421" name="TextBox 8"/>
          <p:cNvSpPr txBox="1">
            <a:spLocks noChangeArrowheads="1"/>
          </p:cNvSpPr>
          <p:nvPr/>
        </p:nvSpPr>
        <p:spPr bwMode="auto">
          <a:xfrm>
            <a:off x="4772025" y="3759200"/>
            <a:ext cx="39147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Narrow" charset="0"/>
                <a:ea typeface="ＭＳ Ｐゴシック" charset="0"/>
                <a:cs typeface="ＭＳ Ｐゴシック" charset="0"/>
              </a:defRPr>
            </a:lvl1pPr>
            <a:lvl2pPr marL="742950" indent="-285750">
              <a:defRPr sz="2400">
                <a:solidFill>
                  <a:schemeClr val="tx1"/>
                </a:solidFill>
                <a:latin typeface="Arial Narrow" charset="0"/>
                <a:ea typeface="ＭＳ Ｐゴシック" charset="0"/>
              </a:defRPr>
            </a:lvl2pPr>
            <a:lvl3pPr marL="1143000" indent="-228600">
              <a:defRPr sz="2400">
                <a:solidFill>
                  <a:schemeClr val="tx1"/>
                </a:solidFill>
                <a:latin typeface="Arial Narrow" charset="0"/>
                <a:ea typeface="ＭＳ Ｐゴシック" charset="0"/>
              </a:defRPr>
            </a:lvl3pPr>
            <a:lvl4pPr marL="1600200" indent="-228600">
              <a:defRPr sz="2400">
                <a:solidFill>
                  <a:schemeClr val="tx1"/>
                </a:solidFill>
                <a:latin typeface="Arial Narrow" charset="0"/>
                <a:ea typeface="ＭＳ Ｐゴシック" charset="0"/>
              </a:defRPr>
            </a:lvl4pPr>
            <a:lvl5pPr marL="2057400" indent="-22860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buFont typeface="Arial" charset="0"/>
              <a:buChar char="•"/>
            </a:pPr>
            <a:r>
              <a:rPr lang="en-US" sz="1800"/>
              <a:t>Japanese balloon bombs - “</a:t>
            </a:r>
            <a:r>
              <a:rPr lang="en-US" altLang="ja-JP" sz="1800"/>
              <a:t>Fugos</a:t>
            </a:r>
            <a:r>
              <a:rPr lang="en-US" sz="1800"/>
              <a:t>”</a:t>
            </a:r>
            <a:r>
              <a:rPr lang="en-US" altLang="ja-JP" sz="1800"/>
              <a:t> </a:t>
            </a:r>
          </a:p>
          <a:p>
            <a:pPr>
              <a:buFont typeface="Arial" charset="0"/>
              <a:buChar char="•"/>
            </a:pPr>
            <a:r>
              <a:rPr lang="en-US" sz="1800"/>
              <a:t>350 of the bombs actually made it across the Pacific</a:t>
            </a:r>
          </a:p>
          <a:p>
            <a:pPr>
              <a:buFont typeface="Arial" charset="0"/>
              <a:buChar char="•"/>
            </a:pPr>
            <a:r>
              <a:rPr lang="en-US" sz="1800"/>
              <a:t>In Oregon a pregnant woman and five children were killed in an explosion after coming across one of the downed balloons. </a:t>
            </a:r>
          </a:p>
          <a:p>
            <a:pPr>
              <a:buFont typeface="Arial" charset="0"/>
              <a:buChar char="•"/>
            </a:pPr>
            <a:r>
              <a:rPr lang="en-US" sz="1800"/>
              <a:t>Their deaths are considered the only combat casualties to occur on U.S. soil during World War II</a:t>
            </a:r>
          </a:p>
        </p:txBody>
      </p:sp>
    </p:spTree>
    <p:extLst>
      <p:ext uri="{BB962C8B-B14F-4D97-AF65-F5344CB8AC3E}">
        <p14:creationId xmlns:p14="http://schemas.microsoft.com/office/powerpoint/2010/main" val="4952518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WordArt 2" descr="blood_dripping"/>
          <p:cNvSpPr>
            <a:spLocks noChangeArrowheads="1" noChangeShapeType="1" noTextEdit="1"/>
          </p:cNvSpPr>
          <p:nvPr/>
        </p:nvSpPr>
        <p:spPr bwMode="auto">
          <a:xfrm>
            <a:off x="3429000" y="304800"/>
            <a:ext cx="4876800" cy="5486400"/>
          </a:xfrm>
          <a:prstGeom prst="rect">
            <a:avLst/>
          </a:prstGeom>
        </p:spPr>
        <p:txBody>
          <a:bodyPr wrap="none" fromWordArt="1">
            <a:prstTxWarp prst="textPlain">
              <a:avLst>
                <a:gd name="adj" fmla="val 50000"/>
              </a:avLst>
            </a:prstTxWarp>
          </a:bodyPr>
          <a:lstStyle/>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The</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Pacific</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Theater</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defRPr/>
            </a:pPr>
            <a:r>
              <a:rPr lang="en-US" altLang="en-US" dirty="0">
                <a:latin typeface="+mj-lt"/>
                <a:ea typeface="Microsoft New Tai Lue" panose="020B0502040204020203" pitchFamily="34" charset="0"/>
              </a:rPr>
              <a:t>EMBARGO</a:t>
            </a:r>
            <a:r>
              <a:rPr lang="en-US" altLang="en-US" dirty="0">
                <a:ea typeface="Microsoft New Tai Lue" panose="020B0502040204020203" pitchFamily="34" charset="0"/>
              </a:rPr>
              <a:t> </a:t>
            </a:r>
          </a:p>
        </p:txBody>
      </p:sp>
      <p:sp>
        <p:nvSpPr>
          <p:cNvPr id="112642" name="Rectangle 3"/>
          <p:cNvSpPr>
            <a:spLocks noGrp="1" noChangeArrowheads="1"/>
          </p:cNvSpPr>
          <p:nvPr>
            <p:ph type="body" idx="1"/>
          </p:nvPr>
        </p:nvSpPr>
        <p:spPr/>
        <p:txBody>
          <a:bodyPr/>
          <a:lstStyle/>
          <a:p>
            <a:r>
              <a:rPr lang="en-US">
                <a:latin typeface="Comic Sans MS" charset="0"/>
                <a:cs typeface="Comic Sans MS" charset="0"/>
              </a:rPr>
              <a:t>America embargoed Japan- following the Japanese attack on China </a:t>
            </a:r>
          </a:p>
          <a:p>
            <a:r>
              <a:rPr lang="en-US">
                <a:latin typeface="Comic Sans MS" charset="0"/>
                <a:cs typeface="Comic Sans MS" charset="0"/>
              </a:rPr>
              <a:t>America found that the Japanese had been planning war against America- so U.S. cut off oil supplies to Japan.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152400"/>
            <a:ext cx="8229600" cy="685800"/>
          </a:xfrm>
        </p:spPr>
        <p:txBody>
          <a:bodyPr/>
          <a:lstStyle/>
          <a:p>
            <a:pPr>
              <a:defRPr/>
            </a:pPr>
            <a:r>
              <a:rPr lang="en-US" altLang="en-US" sz="4000" dirty="0">
                <a:latin typeface="+mj-lt"/>
                <a:ea typeface="Microsoft New Tai Lue" panose="020B0502040204020203" pitchFamily="34" charset="0"/>
              </a:rPr>
              <a:t>American Involvement</a:t>
            </a:r>
          </a:p>
        </p:txBody>
      </p:sp>
      <p:sp>
        <p:nvSpPr>
          <p:cNvPr id="113666" name="Rectangle 3"/>
          <p:cNvSpPr>
            <a:spLocks noGrp="1" noChangeArrowheads="1"/>
          </p:cNvSpPr>
          <p:nvPr>
            <p:ph type="body" idx="1"/>
          </p:nvPr>
        </p:nvSpPr>
        <p:spPr>
          <a:xfrm>
            <a:off x="457200" y="914400"/>
            <a:ext cx="8534400" cy="5943600"/>
          </a:xfrm>
        </p:spPr>
        <p:txBody>
          <a:bodyPr/>
          <a:lstStyle/>
          <a:p>
            <a:r>
              <a:rPr lang="en-US">
                <a:latin typeface="Comic Sans MS" charset="0"/>
                <a:cs typeface="Comic Sans MS" charset="0"/>
              </a:rPr>
              <a:t>Japanese leaders believed that American Pacific fleet held the key to Japan’s efforts to annex more territory.  They must disable the Pacific fleet.</a:t>
            </a:r>
          </a:p>
          <a:p>
            <a:r>
              <a:rPr lang="en-US">
                <a:latin typeface="Comic Sans MS" charset="0"/>
                <a:cs typeface="Comic Sans MS" charset="0"/>
              </a:rPr>
              <a:t>Pearl Harbor, Hawaii – December 7, 1941 “date which will live in infamy” 7 ships sunk, 188 aircraft destroyed, 2,600 people killed. </a:t>
            </a:r>
          </a:p>
          <a:p>
            <a:r>
              <a:rPr lang="en-US">
                <a:latin typeface="Comic Sans MS" charset="0"/>
                <a:cs typeface="Comic Sans MS" charset="0"/>
              </a:rPr>
              <a:t>Congress declared war on Japan and Germany December 8, 1941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defRPr/>
            </a:pPr>
            <a:endParaRPr lang="en-US" altLang="en-US">
              <a:ea typeface="Microsoft New Tai Lue" panose="020B0502040204020203" pitchFamily="34" charset="0"/>
            </a:endParaRPr>
          </a:p>
        </p:txBody>
      </p:sp>
      <p:sp>
        <p:nvSpPr>
          <p:cNvPr id="114690" name="Rectangle 3"/>
          <p:cNvSpPr>
            <a:spLocks noGrp="1" noChangeArrowheads="1"/>
          </p:cNvSpPr>
          <p:nvPr>
            <p:ph type="body" idx="1"/>
          </p:nvPr>
        </p:nvSpPr>
        <p:spPr/>
        <p:txBody>
          <a:bodyPr/>
          <a:lstStyle/>
          <a:p>
            <a:endParaRPr lang="en-US">
              <a:latin typeface="Microsoft New Tai Lue" charset="0"/>
              <a:cs typeface="Microsoft New Tai Lue" charset="0"/>
            </a:endParaRPr>
          </a:p>
        </p:txBody>
      </p:sp>
      <p:pic>
        <p:nvPicPr>
          <p:cNvPr id="114691" name="Picture 5" descr="Attack on Pearl Harbor Japanese planes vie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610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066800" y="441325"/>
            <a:ext cx="7924800" cy="7318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rgbClr val="000000"/>
                </a:solidFill>
                <a:latin typeface="+mj-lt"/>
              </a:rPr>
              <a:t>The Manchurian Crisis, 1931</a:t>
            </a:r>
          </a:p>
        </p:txBody>
      </p:sp>
      <p:pic>
        <p:nvPicPr>
          <p:cNvPr id="26626" name="Picture 3" descr="Japanese Invasion of Manchuria"/>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533400" y="1447800"/>
            <a:ext cx="6019800" cy="4603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447800" y="212725"/>
            <a:ext cx="72390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D80000"/>
                </a:solidFill>
                <a:latin typeface="+mj-lt"/>
              </a:rPr>
              <a:t>Pearl Harbor</a:t>
            </a:r>
            <a:endParaRPr lang="en-US" sz="4000" b="1" i="1" dirty="0" smtClean="0">
              <a:solidFill>
                <a:srgbClr val="D80000"/>
              </a:solidFill>
              <a:latin typeface="+mj-lt"/>
            </a:endParaRPr>
          </a:p>
        </p:txBody>
      </p:sp>
      <p:pic>
        <p:nvPicPr>
          <p:cNvPr id="115714" name="Picture 5" descr="map-Pearl harbo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r="3488"/>
          <a:stretch>
            <a:fillRect/>
          </a:stretch>
        </p:blipFill>
        <p:spPr bwMode="auto">
          <a:xfrm>
            <a:off x="914400" y="1066800"/>
            <a:ext cx="6324600" cy="551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5000">
    <p:sndAc>
      <p:stSnd>
        <p:snd r:embed="rId2" name="CBSPearl[1].wav"/>
      </p:stSnd>
    </p:sndAc>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447800" y="212725"/>
            <a:ext cx="72390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Admiral </a:t>
            </a:r>
            <a:r>
              <a:rPr lang="en-US" sz="4000" b="1" dirty="0" err="1" smtClean="0">
                <a:solidFill>
                  <a:srgbClr val="000000"/>
                </a:solidFill>
                <a:latin typeface="+mj-lt"/>
              </a:rPr>
              <a:t>Isoroku</a:t>
            </a:r>
            <a:r>
              <a:rPr lang="en-US" sz="4000" b="1" dirty="0" smtClean="0">
                <a:solidFill>
                  <a:srgbClr val="000000"/>
                </a:solidFill>
                <a:latin typeface="+mj-lt"/>
              </a:rPr>
              <a:t> Yamamoto</a:t>
            </a:r>
            <a:endParaRPr lang="en-US" sz="4000" b="1" i="1" dirty="0" smtClean="0">
              <a:solidFill>
                <a:srgbClr val="000000"/>
              </a:solidFill>
              <a:latin typeface="+mj-lt"/>
            </a:endParaRPr>
          </a:p>
        </p:txBody>
      </p:sp>
      <p:pic>
        <p:nvPicPr>
          <p:cNvPr id="116738" name="Picture 4" descr="Admiral Yamamoto"/>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581400" y="1143000"/>
            <a:ext cx="38481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447800" y="76200"/>
            <a:ext cx="72390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Pearl Harbor from the Cockpit of a Japanese Pilot</a:t>
            </a:r>
            <a:endParaRPr lang="en-US" sz="3600" b="1" i="1" dirty="0" smtClean="0">
              <a:solidFill>
                <a:srgbClr val="000000"/>
              </a:solidFill>
              <a:latin typeface="+mj-lt"/>
            </a:endParaRPr>
          </a:p>
        </p:txBody>
      </p:sp>
      <p:pic>
        <p:nvPicPr>
          <p:cNvPr id="117762" name="Picture 3" descr="Pearl harbor from a Jap plane"/>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371600" y="1447800"/>
            <a:ext cx="7315200" cy="5149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4000"/>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066800" y="349250"/>
            <a:ext cx="79248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FF0000"/>
                </a:solidFill>
                <a:latin typeface="+mj-lt"/>
              </a:rPr>
              <a:t>Pearl Harbor - Dec. 7, 1941</a:t>
            </a:r>
            <a:endParaRPr lang="en-US" sz="3800" b="1" i="1" dirty="0" smtClean="0">
              <a:solidFill>
                <a:srgbClr val="FF0000"/>
              </a:solidFill>
              <a:latin typeface="+mj-lt"/>
            </a:endParaRPr>
          </a:p>
        </p:txBody>
      </p:sp>
      <p:pic>
        <p:nvPicPr>
          <p:cNvPr id="118786" name="Picture 4" descr="Pearl Harbor-colo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381000" y="1233488"/>
            <a:ext cx="6858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7" name="Rectangle 5"/>
          <p:cNvSpPr>
            <a:spLocks noChangeArrowheads="1"/>
          </p:cNvSpPr>
          <p:nvPr/>
        </p:nvSpPr>
        <p:spPr bwMode="auto">
          <a:xfrm>
            <a:off x="1981200" y="6019800"/>
            <a:ext cx="617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2800" b="1" i="1">
                <a:solidFill>
                  <a:srgbClr val="006200"/>
                </a:solidFill>
                <a:latin typeface="Comic Sans MS" charset="0"/>
                <a:cs typeface="Microsoft New Tai Lue" charset="0"/>
              </a:rPr>
              <a:t>A date which will live in infamy!</a:t>
            </a:r>
          </a:p>
        </p:txBody>
      </p:sp>
    </p:spTree>
  </p:cSld>
  <p:clrMapOvr>
    <a:masterClrMapping/>
  </p:clrMapOvr>
  <p:transition xmlns:p14="http://schemas.microsoft.com/office/powerpoint/2010/main" advClick="0" advTm="15000">
    <p:sndAc>
      <p:stSnd>
        <p:snd r:embed="rId2" name="infamy_radio_address[1].wav"/>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8500"/>
                                  </p:stCondLst>
                                  <p:childTnLst>
                                    <p:set>
                                      <p:cBhvr>
                                        <p:cTn id="6" dur="1" fill="hold">
                                          <p:stCondLst>
                                            <p:cond delay="0"/>
                                          </p:stCondLst>
                                        </p:cTn>
                                        <p:tgtEl>
                                          <p:spTgt spid="74757"/>
                                        </p:tgtEl>
                                        <p:attrNameLst>
                                          <p:attrName>style.visibility</p:attrName>
                                        </p:attrNameLst>
                                      </p:cBhvr>
                                      <p:to>
                                        <p:strVal val="visible"/>
                                      </p:to>
                                    </p:set>
                                    <p:animEffect transition="in" filter="wipe(left)">
                                      <p:cBhvr>
                                        <p:cTn id="7" dur="50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066800" y="152400"/>
            <a:ext cx="7924800" cy="1250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chemeClr val="tx1"/>
                </a:solidFill>
                <a:latin typeface="+mj-lt"/>
              </a:rPr>
              <a:t>President Roosevelt Signs the US Declaration of War</a:t>
            </a:r>
            <a:endParaRPr lang="en-US" sz="3800" b="1" i="1" dirty="0" smtClean="0">
              <a:solidFill>
                <a:schemeClr val="tx1"/>
              </a:solidFill>
              <a:latin typeface="+mj-lt"/>
            </a:endParaRPr>
          </a:p>
        </p:txBody>
      </p:sp>
      <p:pic>
        <p:nvPicPr>
          <p:cNvPr id="119810" name="Picture 4" descr="fdr_signing_declaration"/>
          <p:cNvPicPr>
            <a:picLocks noChangeAspect="1" noChangeArrowheads="1"/>
          </p:cNvPicPr>
          <p:nvPr/>
        </p:nvPicPr>
        <p:blipFill>
          <a:blip r:embed="rId2">
            <a:lum contrast="6000"/>
            <a:extLst>
              <a:ext uri="{28A0092B-C50C-407E-A947-70E740481C1C}">
                <a14:useLocalDpi xmlns:a14="http://schemas.microsoft.com/office/drawing/2010/main" val="0"/>
              </a:ext>
            </a:extLst>
          </a:blip>
          <a:srcRect l="3854" t="3076" r="1726" b="1538"/>
          <a:stretch>
            <a:fillRect/>
          </a:stretch>
        </p:blipFill>
        <p:spPr bwMode="auto">
          <a:xfrm>
            <a:off x="3429000" y="1423988"/>
            <a:ext cx="3733800" cy="472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371600" y="152400"/>
            <a:ext cx="73152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USS Arizona, Pearl Harbor</a:t>
            </a:r>
          </a:p>
        </p:txBody>
      </p:sp>
      <p:pic>
        <p:nvPicPr>
          <p:cNvPr id="120834" name="Picture 4" descr="`USS Arizona"/>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371600" y="946150"/>
            <a:ext cx="7315200" cy="560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11000"/>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371600" y="152400"/>
            <a:ext cx="73152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Pearl Harbor Memorial</a:t>
            </a:r>
          </a:p>
        </p:txBody>
      </p:sp>
      <p:pic>
        <p:nvPicPr>
          <p:cNvPr id="121858" name="Picture 4" descr="USS Arizona Memorial"/>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31788" y="1219200"/>
            <a:ext cx="7239000" cy="477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49" name="Text Box 5"/>
          <p:cNvSpPr txBox="1">
            <a:spLocks noChangeArrowheads="1"/>
          </p:cNvSpPr>
          <p:nvPr/>
        </p:nvSpPr>
        <p:spPr bwMode="auto">
          <a:xfrm>
            <a:off x="2743200" y="6096000"/>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latin typeface="Comic Sans MS" charset="0"/>
                <a:cs typeface="Microsoft New Tai Lue" charset="0"/>
              </a:rPr>
              <a:t>2,887 Americans Dead!</a:t>
            </a:r>
          </a:p>
        </p:txBody>
      </p:sp>
    </p:spTree>
  </p:cSld>
  <p:clrMapOvr>
    <a:masterClrMapping/>
  </p:clrMapOvr>
  <p:transition xmlns:p14="http://schemas.microsoft.com/office/powerpoint/2010/main" advClick="0" advTm="9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134149"/>
                                        </p:tgtEl>
                                        <p:attrNameLst>
                                          <p:attrName>style.visibility</p:attrName>
                                        </p:attrNameLst>
                                      </p:cBhvr>
                                      <p:to>
                                        <p:strVal val="visible"/>
                                      </p:to>
                                    </p:set>
                                    <p:animEffect transition="in" filter="dissolve">
                                      <p:cBhvr>
                                        <p:cTn id="7" dur="3000"/>
                                        <p:tgtEl>
                                          <p:spTgt spid="134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1219200" y="152400"/>
            <a:ext cx="75438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Pacific Theater of Operations</a:t>
            </a:r>
          </a:p>
        </p:txBody>
      </p:sp>
      <p:pic>
        <p:nvPicPr>
          <p:cNvPr id="122882" name="Picture 4" descr="Map-WW2-Pacific Theate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57200" y="914400"/>
            <a:ext cx="69342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1447800" y="152400"/>
            <a:ext cx="72390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“Tokyo Rose”</a:t>
            </a:r>
          </a:p>
        </p:txBody>
      </p:sp>
      <p:pic>
        <p:nvPicPr>
          <p:cNvPr id="123906" name="Picture 4" descr="Tokyo Ros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81000" y="914400"/>
            <a:ext cx="4637088"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907" name="TextBox 1"/>
          <p:cNvSpPr txBox="1">
            <a:spLocks noChangeArrowheads="1"/>
          </p:cNvSpPr>
          <p:nvPr/>
        </p:nvSpPr>
        <p:spPr bwMode="auto">
          <a:xfrm>
            <a:off x="5638800" y="1143000"/>
            <a:ext cx="3124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a:latin typeface="Comic Sans MS" charset="0"/>
                <a:cs typeface="Comic Sans MS" charset="0"/>
              </a:rPr>
              <a:t>English-speaking female broadcasters of Japanese propaganda. – Generic name for ALL</a:t>
            </a:r>
          </a:p>
          <a:p>
            <a:endParaRPr lang="en-US" sz="2000" dirty="0">
              <a:latin typeface="Comic Sans MS" charset="0"/>
              <a:cs typeface="Comic Sans MS" charset="0"/>
            </a:endParaRPr>
          </a:p>
          <a:p>
            <a:r>
              <a:rPr lang="en-US" sz="2000" dirty="0">
                <a:latin typeface="Comic Sans MS" charset="0"/>
                <a:cs typeface="Comic Sans MS" charset="0"/>
              </a:rPr>
              <a:t>Broadcast to Japanese but American soldiers in the Pacific listened in to the “information” how Japan was winning the war in the Pacific and American defeat was imminent.</a:t>
            </a:r>
          </a:p>
          <a:p>
            <a:endParaRPr lang="en-US" sz="2000" dirty="0">
              <a:latin typeface="Comic Sans MS" charset="0"/>
              <a:cs typeface="Comic Sans MS" charset="0"/>
            </a:endParaRPr>
          </a:p>
          <a:p>
            <a:r>
              <a:rPr lang="en-US" sz="2000" dirty="0">
                <a:latin typeface="Comic Sans MS" charset="0"/>
                <a:cs typeface="Comic Sans MS" charset="0"/>
              </a:rPr>
              <a:t>Eventually arrested and convicted of </a:t>
            </a:r>
            <a:r>
              <a:rPr lang="en-US" sz="2000" dirty="0" smtClean="0">
                <a:solidFill>
                  <a:srgbClr val="FF0000"/>
                </a:solidFill>
                <a:latin typeface="Comic Sans MS" charset="0"/>
                <a:cs typeface="Comic Sans MS" charset="0"/>
              </a:rPr>
              <a:t>treason</a:t>
            </a:r>
            <a:r>
              <a:rPr lang="en-US" sz="2000" dirty="0" smtClean="0">
                <a:latin typeface="Comic Sans MS" charset="0"/>
                <a:cs typeface="Comic Sans MS" charset="0"/>
              </a:rPr>
              <a:t> </a:t>
            </a:r>
            <a:r>
              <a:rPr lang="en-US" sz="2000" dirty="0">
                <a:latin typeface="Comic Sans MS" charset="0"/>
                <a:cs typeface="Comic Sans MS" charset="0"/>
              </a:rPr>
              <a:t>after Japan's surrender</a:t>
            </a:r>
          </a:p>
        </p:txBody>
      </p:sp>
    </p:spTree>
  </p:cSld>
  <p:clrMapOvr>
    <a:masterClrMapping/>
  </p:clrMapOvr>
  <p:transition xmlns:p14="http://schemas.microsoft.com/office/powerpoint/2010/main">
    <p:sndAc>
      <p:stSnd>
        <p:snd r:embed="rId2" name="tokyo_rose[1].wav"/>
      </p:stSnd>
    </p:sndAc>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990600" y="228600"/>
            <a:ext cx="76200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Paying for the War</a:t>
            </a:r>
            <a:endParaRPr lang="en-US" sz="3600" b="1" dirty="0" smtClean="0">
              <a:solidFill>
                <a:srgbClr val="000000"/>
              </a:solidFill>
              <a:latin typeface="+mj-lt"/>
            </a:endParaRPr>
          </a:p>
        </p:txBody>
      </p:sp>
      <p:pic>
        <p:nvPicPr>
          <p:cNvPr id="62471" name="Picture 7" descr="WW2poster-Buy War Bond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506538" y="1319213"/>
            <a:ext cx="3294062" cy="4167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2" name="Picture 8" descr="WW2poster-United We Are Strong"/>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257800" y="1714500"/>
            <a:ext cx="337661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12000">
    <p:sndAc>
      <p:stSnd>
        <p:snd r:embed="rId2" name="Bonds Today-Kay Keyser.wav"/>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fade">
                                      <p:cBhvr>
                                        <p:cTn id="7" dur="3000"/>
                                        <p:tgtEl>
                                          <p:spTgt spid="62471"/>
                                        </p:tgtEl>
                                      </p:cBhvr>
                                    </p:animEffect>
                                  </p:childTnLst>
                                </p:cTn>
                              </p:par>
                            </p:childTnLst>
                          </p:cTn>
                        </p:par>
                        <p:par>
                          <p:cTn id="8" fill="hold" nodeType="afterGroup">
                            <p:stCondLst>
                              <p:cond delay="3000"/>
                            </p:stCondLst>
                            <p:childTnLst>
                              <p:par>
                                <p:cTn id="9" presetID="12" presetClass="entr" presetSubtype="2" fill="hold" nodeType="afterEffect">
                                  <p:stCondLst>
                                    <p:cond delay="2000"/>
                                  </p:stCondLst>
                                  <p:childTnLst>
                                    <p:set>
                                      <p:cBhvr>
                                        <p:cTn id="10" dur="1" fill="hold">
                                          <p:stCondLst>
                                            <p:cond delay="0"/>
                                          </p:stCondLst>
                                        </p:cTn>
                                        <p:tgtEl>
                                          <p:spTgt spid="62472"/>
                                        </p:tgtEl>
                                        <p:attrNameLst>
                                          <p:attrName>style.visibility</p:attrName>
                                        </p:attrNameLst>
                                      </p:cBhvr>
                                      <p:to>
                                        <p:strVal val="visible"/>
                                      </p:to>
                                    </p:set>
                                    <p:animEffect transition="in" filter="slide(fromRight)">
                                      <p:cBhvr>
                                        <p:cTn id="11" dur="30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066800" y="441325"/>
            <a:ext cx="79248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Japan Invades Manchuria, 1931</a:t>
            </a:r>
          </a:p>
        </p:txBody>
      </p:sp>
      <p:pic>
        <p:nvPicPr>
          <p:cNvPr id="27650" name="Picture 4" descr="pol_cartoon-Japan &amp; Manchuria-1931"/>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533400" y="1371600"/>
            <a:ext cx="7188200" cy="482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219200" y="228600"/>
            <a:ext cx="76200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Paying for the War</a:t>
            </a:r>
            <a:endParaRPr lang="en-US" sz="3600" b="1" dirty="0" smtClean="0">
              <a:solidFill>
                <a:srgbClr val="000000"/>
              </a:solidFill>
              <a:latin typeface="+mj-lt"/>
            </a:endParaRPr>
          </a:p>
        </p:txBody>
      </p:sp>
      <p:pic>
        <p:nvPicPr>
          <p:cNvPr id="225286" name="Picture 6" descr="French-Subscribe to Armament Bond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371600" y="1066800"/>
            <a:ext cx="346075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287" name="Picture 7" descr="Russian-How Have You Helped the Front"/>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486400" y="1295400"/>
            <a:ext cx="32258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8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25286"/>
                                        </p:tgtEl>
                                        <p:attrNameLst>
                                          <p:attrName>style.visibility</p:attrName>
                                        </p:attrNameLst>
                                      </p:cBhvr>
                                      <p:to>
                                        <p:strVal val="visible"/>
                                      </p:to>
                                    </p:set>
                                    <p:anim calcmode="lin" valueType="num">
                                      <p:cBhvr>
                                        <p:cTn id="7" dur="1000" fill="hold"/>
                                        <p:tgtEl>
                                          <p:spTgt spid="225286"/>
                                        </p:tgtEl>
                                        <p:attrNameLst>
                                          <p:attrName>ppt_w</p:attrName>
                                        </p:attrNameLst>
                                      </p:cBhvr>
                                      <p:tavLst>
                                        <p:tav tm="0">
                                          <p:val>
                                            <p:fltVal val="0"/>
                                          </p:val>
                                        </p:tav>
                                        <p:tav tm="100000">
                                          <p:val>
                                            <p:strVal val="#ppt_w"/>
                                          </p:val>
                                        </p:tav>
                                      </p:tavLst>
                                    </p:anim>
                                    <p:anim calcmode="lin" valueType="num">
                                      <p:cBhvr>
                                        <p:cTn id="8" dur="1000" fill="hold"/>
                                        <p:tgtEl>
                                          <p:spTgt spid="225286"/>
                                        </p:tgtEl>
                                        <p:attrNameLst>
                                          <p:attrName>ppt_h</p:attrName>
                                        </p:attrNameLst>
                                      </p:cBhvr>
                                      <p:tavLst>
                                        <p:tav tm="0">
                                          <p:val>
                                            <p:fltVal val="0"/>
                                          </p:val>
                                        </p:tav>
                                        <p:tav tm="100000">
                                          <p:val>
                                            <p:strVal val="#ppt_h"/>
                                          </p:val>
                                        </p:tav>
                                      </p:tavLst>
                                    </p:anim>
                                    <p:anim calcmode="lin" valueType="num">
                                      <p:cBhvr>
                                        <p:cTn id="9" dur="1000" fill="hold"/>
                                        <p:tgtEl>
                                          <p:spTgt spid="225286"/>
                                        </p:tgtEl>
                                        <p:attrNameLst>
                                          <p:attrName>style.rotation</p:attrName>
                                        </p:attrNameLst>
                                      </p:cBhvr>
                                      <p:tavLst>
                                        <p:tav tm="0">
                                          <p:val>
                                            <p:fltVal val="90"/>
                                          </p:val>
                                        </p:tav>
                                        <p:tav tm="100000">
                                          <p:val>
                                            <p:fltVal val="0"/>
                                          </p:val>
                                        </p:tav>
                                      </p:tavLst>
                                    </p:anim>
                                    <p:animEffect transition="in" filter="fade">
                                      <p:cBhvr>
                                        <p:cTn id="10" dur="1000"/>
                                        <p:tgtEl>
                                          <p:spTgt spid="225286"/>
                                        </p:tgtEl>
                                      </p:cBhvr>
                                    </p:animEffect>
                                  </p:childTnLst>
                                </p:cTn>
                              </p:par>
                            </p:childTnLst>
                          </p:cTn>
                        </p:par>
                        <p:par>
                          <p:cTn id="11" fill="hold" nodeType="afterGroup">
                            <p:stCondLst>
                              <p:cond delay="1000"/>
                            </p:stCondLst>
                            <p:childTnLst>
                              <p:par>
                                <p:cTn id="12" presetID="22" presetClass="entr" presetSubtype="4" fill="hold" nodeType="afterEffect">
                                  <p:stCondLst>
                                    <p:cond delay="1000"/>
                                  </p:stCondLst>
                                  <p:childTnLst>
                                    <p:set>
                                      <p:cBhvr>
                                        <p:cTn id="13" dur="1" fill="hold">
                                          <p:stCondLst>
                                            <p:cond delay="0"/>
                                          </p:stCondLst>
                                        </p:cTn>
                                        <p:tgtEl>
                                          <p:spTgt spid="225287"/>
                                        </p:tgtEl>
                                        <p:attrNameLst>
                                          <p:attrName>style.visibility</p:attrName>
                                        </p:attrNameLst>
                                      </p:cBhvr>
                                      <p:to>
                                        <p:strVal val="visible"/>
                                      </p:to>
                                    </p:set>
                                    <p:animEffect transition="in" filter="wipe(down)">
                                      <p:cBhvr>
                                        <p:cTn id="14" dur="1000"/>
                                        <p:tgtEl>
                                          <p:spTgt spid="225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219200" y="228600"/>
            <a:ext cx="76200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Paying for the War</a:t>
            </a:r>
            <a:endParaRPr lang="en-US" sz="3600" b="1" dirty="0" smtClean="0">
              <a:solidFill>
                <a:srgbClr val="000000"/>
              </a:solidFill>
              <a:latin typeface="+mj-lt"/>
            </a:endParaRPr>
          </a:p>
        </p:txBody>
      </p:sp>
      <p:pic>
        <p:nvPicPr>
          <p:cNvPr id="226311" name="Picture 7" descr="poster-Victory Bonds-Canada"/>
          <p:cNvPicPr>
            <a:picLocks noChangeAspect="1" noChangeArrowheads="1"/>
          </p:cNvPicPr>
          <p:nvPr/>
        </p:nvPicPr>
        <p:blipFill>
          <a:blip r:embed="rId2">
            <a:extLst>
              <a:ext uri="{28A0092B-C50C-407E-A947-70E740481C1C}">
                <a14:useLocalDpi xmlns:a14="http://schemas.microsoft.com/office/drawing/2010/main" val="0"/>
              </a:ext>
            </a:extLst>
          </a:blip>
          <a:srcRect l="2332" t="2777" r="4404" b="2777"/>
          <a:stretch>
            <a:fillRect/>
          </a:stretch>
        </p:blipFill>
        <p:spPr bwMode="auto">
          <a:xfrm>
            <a:off x="1371600" y="1219200"/>
            <a:ext cx="32273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9" name="Picture 5" descr="200 dollar actual US war bond"/>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19600" y="2209800"/>
            <a:ext cx="44196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8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6311"/>
                                        </p:tgtEl>
                                        <p:attrNameLst>
                                          <p:attrName>style.visibility</p:attrName>
                                        </p:attrNameLst>
                                      </p:cBhvr>
                                      <p:to>
                                        <p:strVal val="visible"/>
                                      </p:to>
                                    </p:set>
                                    <p:animEffect transition="in" filter="fade">
                                      <p:cBhvr>
                                        <p:cTn id="7" dur="1000"/>
                                        <p:tgtEl>
                                          <p:spTgt spid="226311"/>
                                        </p:tgtEl>
                                      </p:cBhvr>
                                    </p:animEffect>
                                  </p:childTnLst>
                                </p:cTn>
                              </p:par>
                            </p:childTnLst>
                          </p:cTn>
                        </p:par>
                        <p:par>
                          <p:cTn id="8" fill="hold" nodeType="afterGroup">
                            <p:stCondLst>
                              <p:cond delay="1000"/>
                            </p:stCondLst>
                            <p:childTnLst>
                              <p:par>
                                <p:cTn id="9" presetID="35" presetClass="entr" presetSubtype="0" fill="hold" nodeType="afterEffect">
                                  <p:stCondLst>
                                    <p:cond delay="1000"/>
                                  </p:stCondLst>
                                  <p:childTnLst>
                                    <p:set>
                                      <p:cBhvr>
                                        <p:cTn id="10" dur="1" fill="hold">
                                          <p:stCondLst>
                                            <p:cond delay="0"/>
                                          </p:stCondLst>
                                        </p:cTn>
                                        <p:tgtEl>
                                          <p:spTgt spid="226309"/>
                                        </p:tgtEl>
                                        <p:attrNameLst>
                                          <p:attrName>style.visibility</p:attrName>
                                        </p:attrNameLst>
                                      </p:cBhvr>
                                      <p:to>
                                        <p:strVal val="visible"/>
                                      </p:to>
                                    </p:set>
                                    <p:animEffect transition="in" filter="fade">
                                      <p:cBhvr>
                                        <p:cTn id="11" dur="1000"/>
                                        <p:tgtEl>
                                          <p:spTgt spid="226309"/>
                                        </p:tgtEl>
                                      </p:cBhvr>
                                    </p:animEffect>
                                    <p:anim calcmode="lin" valueType="num">
                                      <p:cBhvr>
                                        <p:cTn id="12" dur="1000" fill="hold"/>
                                        <p:tgtEl>
                                          <p:spTgt spid="226309"/>
                                        </p:tgtEl>
                                        <p:attrNameLst>
                                          <p:attrName>style.rotation</p:attrName>
                                        </p:attrNameLst>
                                      </p:cBhvr>
                                      <p:tavLst>
                                        <p:tav tm="0">
                                          <p:val>
                                            <p:fltVal val="720"/>
                                          </p:val>
                                        </p:tav>
                                        <p:tav tm="100000">
                                          <p:val>
                                            <p:fltVal val="0"/>
                                          </p:val>
                                        </p:tav>
                                      </p:tavLst>
                                    </p:anim>
                                    <p:anim calcmode="lin" valueType="num">
                                      <p:cBhvr>
                                        <p:cTn id="13" dur="1000" fill="hold"/>
                                        <p:tgtEl>
                                          <p:spTgt spid="226309"/>
                                        </p:tgtEl>
                                        <p:attrNameLst>
                                          <p:attrName>ppt_h</p:attrName>
                                        </p:attrNameLst>
                                      </p:cBhvr>
                                      <p:tavLst>
                                        <p:tav tm="0">
                                          <p:val>
                                            <p:fltVal val="0"/>
                                          </p:val>
                                        </p:tav>
                                        <p:tav tm="100000">
                                          <p:val>
                                            <p:strVal val="#ppt_h"/>
                                          </p:val>
                                        </p:tav>
                                      </p:tavLst>
                                    </p:anim>
                                    <p:anim calcmode="lin" valueType="num">
                                      <p:cBhvr>
                                        <p:cTn id="14" dur="1000" fill="hold"/>
                                        <p:tgtEl>
                                          <p:spTgt spid="22630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219200" y="228600"/>
            <a:ext cx="7620000" cy="11080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r" eaLnBrk="1" hangingPunct="1">
              <a:spcBef>
                <a:spcPct val="50000"/>
              </a:spcBef>
              <a:defRPr/>
            </a:pPr>
            <a:r>
              <a:rPr lang="en-US" sz="4000" b="1" dirty="0" smtClean="0">
                <a:solidFill>
                  <a:srgbClr val="000000"/>
                </a:solidFill>
                <a:latin typeface="+mj-lt"/>
              </a:rPr>
              <a:t>Betty Grable: Allied </a:t>
            </a:r>
            <a:r>
              <a:rPr lang="en-US" sz="3600" b="1" dirty="0" smtClean="0">
                <a:solidFill>
                  <a:srgbClr val="000000"/>
                </a:solidFill>
                <a:latin typeface="+mj-lt"/>
              </a:rPr>
              <a:t>Pinup Girl</a:t>
            </a:r>
            <a:br>
              <a:rPr lang="en-US" sz="3600" b="1" dirty="0" smtClean="0">
                <a:solidFill>
                  <a:srgbClr val="000000"/>
                </a:solidFill>
                <a:latin typeface="+mj-lt"/>
              </a:rPr>
            </a:br>
            <a:r>
              <a:rPr lang="en-US" sz="2600" b="1" dirty="0" smtClean="0">
                <a:solidFill>
                  <a:srgbClr val="000000"/>
                </a:solidFill>
                <a:latin typeface="+mj-lt"/>
              </a:rPr>
              <a:t>She Reminded Men What They Were Fighting For</a:t>
            </a:r>
          </a:p>
        </p:txBody>
      </p:sp>
      <p:pic>
        <p:nvPicPr>
          <p:cNvPr id="128002" name="Picture 3" descr="Betty Grable-1943"/>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048000" y="1524000"/>
            <a:ext cx="381635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1371600" y="76200"/>
            <a:ext cx="7315200" cy="11287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Singapore Surrenders</a:t>
            </a:r>
            <a:br>
              <a:rPr lang="en-US" sz="3800" b="1" dirty="0" smtClean="0">
                <a:solidFill>
                  <a:srgbClr val="000000"/>
                </a:solidFill>
                <a:latin typeface="+mj-lt"/>
              </a:rPr>
            </a:br>
            <a:r>
              <a:rPr lang="en-US" sz="3000" b="1" dirty="0" smtClean="0">
                <a:solidFill>
                  <a:srgbClr val="000000"/>
                </a:solidFill>
                <a:latin typeface="+mj-lt"/>
              </a:rPr>
              <a:t>[February, 1942]</a:t>
            </a:r>
            <a:endParaRPr lang="en-US" sz="2200" b="1" dirty="0" smtClean="0">
              <a:solidFill>
                <a:srgbClr val="000000"/>
              </a:solidFill>
              <a:latin typeface="+mj-lt"/>
            </a:endParaRPr>
          </a:p>
        </p:txBody>
      </p:sp>
      <p:pic>
        <p:nvPicPr>
          <p:cNvPr id="129026" name="Picture 7" descr="Singapore surrender-1"/>
          <p:cNvPicPr>
            <a:picLocks noChangeAspect="1" noChangeArrowheads="1"/>
          </p:cNvPicPr>
          <p:nvPr/>
        </p:nvPicPr>
        <p:blipFill>
          <a:blip r:embed="rId2">
            <a:lum contrast="6000"/>
            <a:extLst>
              <a:ext uri="{28A0092B-C50C-407E-A947-70E740481C1C}">
                <a14:useLocalDpi xmlns:a14="http://schemas.microsoft.com/office/drawing/2010/main" val="0"/>
              </a:ext>
            </a:extLst>
          </a:blip>
          <a:srcRect t="2441" r="15254"/>
          <a:stretch>
            <a:fillRect/>
          </a:stretch>
        </p:blipFill>
        <p:spPr bwMode="auto">
          <a:xfrm>
            <a:off x="1295400" y="1450975"/>
            <a:ext cx="3810000" cy="304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0232" name="Picture 8" descr="Singapore surrende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876800" y="3322638"/>
            <a:ext cx="3962400" cy="3078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500"/>
                                  </p:stCondLst>
                                  <p:childTnLst>
                                    <p:set>
                                      <p:cBhvr>
                                        <p:cTn id="6" dur="1" fill="hold">
                                          <p:stCondLst>
                                            <p:cond delay="0"/>
                                          </p:stCondLst>
                                        </p:cTn>
                                        <p:tgtEl>
                                          <p:spTgt spid="180232"/>
                                        </p:tgtEl>
                                        <p:attrNameLst>
                                          <p:attrName>style.visibility</p:attrName>
                                        </p:attrNameLst>
                                      </p:cBhvr>
                                      <p:to>
                                        <p:strVal val="visible"/>
                                      </p:to>
                                    </p:set>
                                    <p:anim calcmode="lin" valueType="num">
                                      <p:cBhvr additive="base">
                                        <p:cTn id="7" dur="2000" fill="hold"/>
                                        <p:tgtEl>
                                          <p:spTgt spid="180232"/>
                                        </p:tgtEl>
                                        <p:attrNameLst>
                                          <p:attrName>ppt_x</p:attrName>
                                        </p:attrNameLst>
                                      </p:cBhvr>
                                      <p:tavLst>
                                        <p:tav tm="0">
                                          <p:val>
                                            <p:strVal val="1+#ppt_w/2"/>
                                          </p:val>
                                        </p:tav>
                                        <p:tav tm="100000">
                                          <p:val>
                                            <p:strVal val="#ppt_x"/>
                                          </p:val>
                                        </p:tav>
                                      </p:tavLst>
                                    </p:anim>
                                    <p:anim calcmode="lin" valueType="num">
                                      <p:cBhvr additive="base">
                                        <p:cTn id="8" dur="2000" fill="hold"/>
                                        <p:tgtEl>
                                          <p:spTgt spid="1802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71600" y="152400"/>
            <a:ext cx="74676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U.S. Surrenders at Corregidor,</a:t>
            </a:r>
            <a:br>
              <a:rPr lang="en-US" sz="3600" b="1" dirty="0" smtClean="0">
                <a:solidFill>
                  <a:srgbClr val="000000"/>
                </a:solidFill>
                <a:latin typeface="+mj-lt"/>
              </a:rPr>
            </a:br>
            <a:r>
              <a:rPr lang="en-US" sz="3600" b="1" dirty="0" smtClean="0">
                <a:solidFill>
                  <a:srgbClr val="000000"/>
                </a:solidFill>
                <a:latin typeface="+mj-lt"/>
              </a:rPr>
              <a:t>the Philippines </a:t>
            </a:r>
            <a:r>
              <a:rPr lang="en-US" sz="2800" b="1" dirty="0" smtClean="0">
                <a:solidFill>
                  <a:srgbClr val="000000"/>
                </a:solidFill>
                <a:latin typeface="+mj-lt"/>
              </a:rPr>
              <a:t>[March, 1942]</a:t>
            </a:r>
          </a:p>
        </p:txBody>
      </p:sp>
      <p:pic>
        <p:nvPicPr>
          <p:cNvPr id="130050" name="Picture 4" descr="US troops surrender at Corregidor-Philippine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33400" y="1524000"/>
            <a:ext cx="5638800" cy="4808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219200" y="152400"/>
            <a:ext cx="7620000" cy="6413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D80000"/>
                </a:solidFill>
                <a:latin typeface="+mj-lt"/>
              </a:rPr>
              <a:t>Bataan Death March</a:t>
            </a:r>
            <a:r>
              <a:rPr lang="en-US" b="1" dirty="0" smtClean="0">
                <a:solidFill>
                  <a:srgbClr val="D80000"/>
                </a:solidFill>
                <a:latin typeface="+mj-lt"/>
              </a:rPr>
              <a:t>: April, 1942</a:t>
            </a:r>
            <a:endParaRPr lang="en-US" sz="5400" b="1" dirty="0" smtClean="0">
              <a:solidFill>
                <a:srgbClr val="D80000"/>
              </a:solidFill>
              <a:latin typeface="+mj-lt"/>
            </a:endParaRPr>
          </a:p>
        </p:txBody>
      </p:sp>
      <p:pic>
        <p:nvPicPr>
          <p:cNvPr id="131074" name="Picture 3" descr="Bataan Death March"/>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828800" y="914400"/>
            <a:ext cx="6477000" cy="4554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1075" name="Rectangle 4"/>
          <p:cNvSpPr>
            <a:spLocks noChangeArrowheads="1"/>
          </p:cNvSpPr>
          <p:nvPr/>
        </p:nvSpPr>
        <p:spPr bwMode="auto">
          <a:xfrm>
            <a:off x="1828800" y="5532438"/>
            <a:ext cx="65532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2200" b="1">
                <a:latin typeface="Comic Sans MS" charset="0"/>
                <a:cs typeface="Microsoft New Tai Lue" charset="0"/>
              </a:rPr>
              <a:t>76,000 prisoners [12,000 Americans] Marched 60 miles in the blazing heat to POW camps in the Philippines.</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295400" y="288925"/>
            <a:ext cx="7543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Bataan: British Soldiers</a:t>
            </a:r>
            <a:endParaRPr lang="en-US" b="1" dirty="0" smtClean="0">
              <a:solidFill>
                <a:srgbClr val="000000"/>
              </a:solidFill>
              <a:latin typeface="+mj-lt"/>
            </a:endParaRPr>
          </a:p>
        </p:txBody>
      </p:sp>
      <p:pic>
        <p:nvPicPr>
          <p:cNvPr id="132098" name="Picture 4" descr="Bataan Death March-1"/>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l="13252"/>
          <a:stretch>
            <a:fillRect/>
          </a:stretch>
        </p:blipFill>
        <p:spPr bwMode="auto">
          <a:xfrm>
            <a:off x="381000" y="1066800"/>
            <a:ext cx="5486400" cy="5011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5" name="Picture 5" descr="Singapore POW"/>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9514" t="8000" r="9613" b="8000"/>
          <a:stretch>
            <a:fillRect/>
          </a:stretch>
        </p:blipFill>
        <p:spPr bwMode="auto">
          <a:xfrm>
            <a:off x="7205663" y="2133600"/>
            <a:ext cx="1481137"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46" name="Text Box 6"/>
          <p:cNvSpPr txBox="1">
            <a:spLocks noChangeArrowheads="1"/>
          </p:cNvSpPr>
          <p:nvPr/>
        </p:nvSpPr>
        <p:spPr bwMode="auto">
          <a:xfrm>
            <a:off x="7391400" y="3962400"/>
            <a:ext cx="1295400" cy="1190625"/>
          </a:xfrm>
          <a:prstGeom prst="rect">
            <a:avLst/>
          </a:prstGeom>
          <a:noFill/>
          <a:ln w="12700">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effectLst>
                  <a:outerShdw blurRad="38100" dist="38100" dir="2700000" algn="tl">
                    <a:srgbClr val="DDDDDD"/>
                  </a:outerShdw>
                </a:effectLst>
                <a:latin typeface="Comic Sans MS" charset="0"/>
                <a:cs typeface="+mn-cs"/>
              </a:rPr>
              <a:t>A Liberated British POW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dissolve">
                                      <p:cBhvr>
                                        <p:cTn id="7" dur="2000"/>
                                        <p:tgtEl>
                                          <p:spTgt spid="8704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7046"/>
                                        </p:tgtEl>
                                        <p:attrNameLst>
                                          <p:attrName>style.visibility</p:attrName>
                                        </p:attrNameLst>
                                      </p:cBhvr>
                                      <p:to>
                                        <p:strVal val="visible"/>
                                      </p:to>
                                    </p:set>
                                    <p:animEffect transition="in" filter="dissolve">
                                      <p:cBhvr>
                                        <p:cTn id="10" dur="2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1371600" y="228600"/>
            <a:ext cx="73152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The Burma Campaign</a:t>
            </a:r>
            <a:endParaRPr lang="en-US" sz="3000" b="1" dirty="0" smtClean="0">
              <a:solidFill>
                <a:srgbClr val="000000"/>
              </a:solidFill>
              <a:latin typeface="+mj-lt"/>
            </a:endParaRPr>
          </a:p>
        </p:txBody>
      </p:sp>
      <p:pic>
        <p:nvPicPr>
          <p:cNvPr id="133122" name="Picture 3" descr="Burma Road"/>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371600" y="1066800"/>
            <a:ext cx="362585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3" name="Picture 4" descr="General Stilwell marches out of Burma-May 194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495800" y="3048000"/>
            <a:ext cx="4343400" cy="3275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3477" name="Text Box 5"/>
          <p:cNvSpPr txBox="1">
            <a:spLocks noChangeArrowheads="1"/>
          </p:cNvSpPr>
          <p:nvPr/>
        </p:nvSpPr>
        <p:spPr bwMode="auto">
          <a:xfrm>
            <a:off x="1524000" y="4876800"/>
            <a:ext cx="2895600" cy="457200"/>
          </a:xfrm>
          <a:prstGeom prst="rect">
            <a:avLst/>
          </a:prstGeom>
          <a:noFill/>
          <a:ln w="12700">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chemeClr val="tx2"/>
                </a:solidFill>
                <a:effectLst>
                  <a:outerShdw blurRad="38100" dist="38100" dir="2700000" algn="tl">
                    <a:srgbClr val="DDDDDD"/>
                  </a:outerShdw>
                </a:effectLst>
                <a:latin typeface="Comic Sans MS" charset="0"/>
                <a:cs typeface="+mn-cs"/>
              </a:rPr>
              <a:t>The </a:t>
            </a:r>
            <a:r>
              <a:rPr lang="ja-JP" altLang="en-US" b="1" smtClean="0">
                <a:solidFill>
                  <a:schemeClr val="tx2"/>
                </a:solidFill>
                <a:effectLst>
                  <a:outerShdw blurRad="38100" dist="38100" dir="2700000" algn="tl">
                    <a:srgbClr val="DDDDDD"/>
                  </a:outerShdw>
                </a:effectLst>
                <a:latin typeface="Comic Sans MS" charset="0"/>
                <a:cs typeface="+mn-cs"/>
              </a:rPr>
              <a:t>“</a:t>
            </a:r>
            <a:r>
              <a:rPr lang="en-US" b="1" smtClean="0">
                <a:solidFill>
                  <a:schemeClr val="tx2"/>
                </a:solidFill>
                <a:effectLst>
                  <a:outerShdw blurRad="38100" dist="38100" dir="2700000" algn="tl">
                    <a:srgbClr val="DDDDDD"/>
                  </a:outerShdw>
                </a:effectLst>
                <a:latin typeface="Comic Sans MS" charset="0"/>
                <a:cs typeface="+mn-cs"/>
              </a:rPr>
              <a:t>Burma Road</a:t>
            </a:r>
            <a:r>
              <a:rPr lang="ja-JP" altLang="en-US" b="1" smtClean="0">
                <a:solidFill>
                  <a:schemeClr val="tx2"/>
                </a:solidFill>
                <a:effectLst>
                  <a:outerShdw blurRad="38100" dist="38100" dir="2700000" algn="tl">
                    <a:srgbClr val="DDDDDD"/>
                  </a:outerShdw>
                </a:effectLst>
                <a:latin typeface="Comic Sans MS" charset="0"/>
                <a:cs typeface="+mn-cs"/>
              </a:rPr>
              <a:t>”</a:t>
            </a:r>
            <a:endParaRPr lang="en-US" b="1" smtClean="0">
              <a:solidFill>
                <a:schemeClr val="tx2"/>
              </a:solidFill>
              <a:effectLst>
                <a:outerShdw blurRad="38100" dist="38100" dir="2700000" algn="tl">
                  <a:srgbClr val="DDDDDD"/>
                </a:outerShdw>
              </a:effectLst>
              <a:latin typeface="Comic Sans MS" charset="0"/>
              <a:cs typeface="+mn-cs"/>
            </a:endParaRPr>
          </a:p>
        </p:txBody>
      </p:sp>
      <p:sp>
        <p:nvSpPr>
          <p:cNvPr id="233478" name="Text Box 6"/>
          <p:cNvSpPr txBox="1">
            <a:spLocks noChangeArrowheads="1"/>
          </p:cNvSpPr>
          <p:nvPr/>
        </p:nvSpPr>
        <p:spPr bwMode="auto">
          <a:xfrm>
            <a:off x="5181600" y="2057400"/>
            <a:ext cx="3581400" cy="822325"/>
          </a:xfrm>
          <a:prstGeom prst="rect">
            <a:avLst/>
          </a:prstGeom>
          <a:noFill/>
          <a:ln w="12700">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chemeClr val="tx2"/>
                </a:solidFill>
                <a:effectLst>
                  <a:outerShdw blurRad="38100" dist="38100" dir="2700000" algn="tl">
                    <a:srgbClr val="DDDDDD"/>
                  </a:outerShdw>
                </a:effectLst>
                <a:latin typeface="Comic Sans MS" charset="0"/>
                <a:cs typeface="+mn-cs"/>
              </a:rPr>
              <a:t>General Stilwell Leaving Burma, 1942</a:t>
            </a:r>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1371600" y="76200"/>
            <a:ext cx="7467600" cy="12509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Allied Counter-Offensive:</a:t>
            </a:r>
            <a:br>
              <a:rPr lang="en-US" sz="3800" b="1" dirty="0" smtClean="0">
                <a:solidFill>
                  <a:srgbClr val="000000"/>
                </a:solidFill>
                <a:latin typeface="+mj-lt"/>
              </a:rPr>
            </a:br>
            <a:r>
              <a:rPr lang="en-US" sz="3800" b="1" dirty="0" smtClean="0">
                <a:solidFill>
                  <a:srgbClr val="0000FF"/>
                </a:solidFill>
                <a:latin typeface="+mj-lt"/>
              </a:rPr>
              <a:t>“Island-Hopping”</a:t>
            </a:r>
          </a:p>
        </p:txBody>
      </p:sp>
      <p:pic>
        <p:nvPicPr>
          <p:cNvPr id="134146" name="Picture 5" descr="map-Chambers-Pacific Theater-WW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1099" t="2014" r="2197" b="10315"/>
          <a:stretch>
            <a:fillRect/>
          </a:stretch>
        </p:blipFill>
        <p:spPr bwMode="auto">
          <a:xfrm>
            <a:off x="228600" y="1360488"/>
            <a:ext cx="67056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47" name="TextBox 1"/>
          <p:cNvSpPr txBox="1">
            <a:spLocks noChangeArrowheads="1"/>
          </p:cNvSpPr>
          <p:nvPr/>
        </p:nvSpPr>
        <p:spPr bwMode="auto">
          <a:xfrm>
            <a:off x="7162800" y="1360488"/>
            <a:ext cx="16764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solidFill>
                  <a:srgbClr val="FF0000"/>
                </a:solidFill>
                <a:cs typeface="Microsoft New Tai Lue" charset="0"/>
              </a:rPr>
              <a:t>Chester Nimitz </a:t>
            </a:r>
            <a:r>
              <a:rPr lang="en-US" sz="2000">
                <a:cs typeface="Microsoft New Tai Lue" charset="0"/>
              </a:rPr>
              <a:t>– US NAVY ADMIRAL along with General </a:t>
            </a:r>
            <a:r>
              <a:rPr lang="en-US" sz="2000">
                <a:solidFill>
                  <a:srgbClr val="FF0000"/>
                </a:solidFill>
                <a:cs typeface="Microsoft New Tai Lue" charset="0"/>
              </a:rPr>
              <a:t>Douglas MacArthur </a:t>
            </a:r>
            <a:r>
              <a:rPr lang="en-US" sz="2000">
                <a:cs typeface="Microsoft New Tai Lue" charset="0"/>
              </a:rPr>
              <a:t>“HOP” from island to island; securing each as they go.</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1295400" y="152400"/>
            <a:ext cx="74676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FF"/>
                </a:solidFill>
                <a:latin typeface="+mj-lt"/>
              </a:rPr>
              <a:t>“Island-Hopping”</a:t>
            </a:r>
            <a:r>
              <a:rPr lang="en-US" sz="3800" b="1" dirty="0" smtClean="0">
                <a:solidFill>
                  <a:schemeClr val="tx1"/>
                </a:solidFill>
                <a:latin typeface="+mj-lt"/>
              </a:rPr>
              <a:t>:  US Troops on </a:t>
            </a:r>
            <a:r>
              <a:rPr lang="en-US" sz="3800" b="1" dirty="0" err="1" smtClean="0">
                <a:solidFill>
                  <a:schemeClr val="tx1"/>
                </a:solidFill>
                <a:latin typeface="+mj-lt"/>
              </a:rPr>
              <a:t>Kwajalien</a:t>
            </a:r>
            <a:r>
              <a:rPr lang="en-US" sz="3800" b="1" dirty="0" smtClean="0">
                <a:solidFill>
                  <a:schemeClr val="tx1"/>
                </a:solidFill>
                <a:latin typeface="+mj-lt"/>
              </a:rPr>
              <a:t> Island</a:t>
            </a:r>
          </a:p>
        </p:txBody>
      </p:sp>
      <p:pic>
        <p:nvPicPr>
          <p:cNvPr id="135170" name="Picture 4" descr="US troops on Kwajalien Island"/>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1905000" y="1524000"/>
            <a:ext cx="6248400" cy="505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15962"/>
          </a:xfrm>
        </p:spPr>
        <p:txBody>
          <a:bodyPr/>
          <a:lstStyle/>
          <a:p>
            <a:pPr>
              <a:defRPr/>
            </a:pPr>
            <a:r>
              <a:rPr lang="en-US" sz="4400" dirty="0" smtClean="0">
                <a:latin typeface="+mj-lt"/>
                <a:ea typeface="Microsoft New Tai Lue" panose="020B0502040204020203" pitchFamily="34" charset="0"/>
              </a:rPr>
              <a:t>Fascism &amp; Totalitarianism</a:t>
            </a:r>
            <a:endParaRPr lang="en-US" sz="4400" dirty="0">
              <a:latin typeface="+mj-lt"/>
              <a:ea typeface="Microsoft New Tai Lue" panose="020B0502040204020203" pitchFamily="34" charset="0"/>
            </a:endParaRPr>
          </a:p>
        </p:txBody>
      </p:sp>
      <p:sp>
        <p:nvSpPr>
          <p:cNvPr id="28674" name="Content Placeholder 2"/>
          <p:cNvSpPr>
            <a:spLocks noGrp="1"/>
          </p:cNvSpPr>
          <p:nvPr>
            <p:ph idx="1"/>
          </p:nvPr>
        </p:nvSpPr>
        <p:spPr>
          <a:xfrm>
            <a:off x="2895600" y="868363"/>
            <a:ext cx="5978525" cy="5608637"/>
          </a:xfrm>
        </p:spPr>
        <p:txBody>
          <a:bodyPr/>
          <a:lstStyle/>
          <a:p>
            <a:r>
              <a:rPr lang="en-US" sz="2400" b="1" u="sng">
                <a:solidFill>
                  <a:srgbClr val="EAB41A"/>
                </a:solidFill>
                <a:latin typeface="Kaiti TC Regular" charset="0"/>
                <a:ea typeface="Kaiti TC Regular" charset="0"/>
                <a:cs typeface="Kaiti TC Regular" charset="0"/>
              </a:rPr>
              <a:t>Fascism – Italy – BENITO MUSSOLINI</a:t>
            </a:r>
          </a:p>
          <a:p>
            <a:r>
              <a:rPr lang="en-US" sz="2400">
                <a:latin typeface="Kaiti TC Regular" charset="0"/>
                <a:ea typeface="Kaiti TC Regular" charset="0"/>
                <a:cs typeface="Kaiti TC Regular" charset="0"/>
              </a:rPr>
              <a:t>Nation is more important than the individual</a:t>
            </a:r>
          </a:p>
          <a:p>
            <a:r>
              <a:rPr lang="en-US" sz="2400">
                <a:latin typeface="Kaiti TC Regular" charset="0"/>
                <a:ea typeface="Kaiti TC Regular" charset="0"/>
                <a:cs typeface="Kaiti TC Regular" charset="0"/>
              </a:rPr>
              <a:t>Offers full employment and social security</a:t>
            </a:r>
          </a:p>
          <a:p>
            <a:endParaRPr lang="en-US" sz="2400">
              <a:latin typeface="Kaiti TC Regular" charset="0"/>
              <a:ea typeface="Kaiti TC Regular" charset="0"/>
              <a:cs typeface="Kaiti TC Regular" charset="0"/>
            </a:endParaRPr>
          </a:p>
          <a:p>
            <a:r>
              <a:rPr lang="en-US" sz="2400" b="1" u="sng">
                <a:solidFill>
                  <a:srgbClr val="C00000"/>
                </a:solidFill>
                <a:latin typeface="Kaiti TC Regular" charset="0"/>
                <a:ea typeface="Kaiti TC Regular" charset="0"/>
                <a:cs typeface="Kaiti TC Regular" charset="0"/>
              </a:rPr>
              <a:t>Totalitarianism – Germany HITLER / Japan - HIROHITO</a:t>
            </a:r>
          </a:p>
          <a:p>
            <a:r>
              <a:rPr lang="en-US" sz="2400">
                <a:latin typeface="Kaiti TC Regular" charset="0"/>
                <a:ea typeface="Kaiti TC Regular" charset="0"/>
                <a:cs typeface="Kaiti TC Regular" charset="0"/>
              </a:rPr>
              <a:t>Nation is dominated by singular organization (party) and controls the country through dissemination of propaganda / regulation of free speech / official ideology “Mein Kampff”</a:t>
            </a:r>
          </a:p>
          <a:p>
            <a:r>
              <a:rPr lang="en-US" sz="2400" b="1" u="sng">
                <a:solidFill>
                  <a:srgbClr val="800000"/>
                </a:solidFill>
                <a:latin typeface="Kaiti TC Regular" charset="0"/>
                <a:ea typeface="Kaiti TC Regular" charset="0"/>
                <a:cs typeface="Kaiti TC Regular" charset="0"/>
              </a:rPr>
              <a:t>NO limits to governmental authority</a:t>
            </a: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371600" y="76200"/>
            <a:ext cx="74676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chemeClr val="tx1"/>
                </a:solidFill>
                <a:latin typeface="+mj-lt"/>
              </a:rPr>
              <a:t>Farthest Extent </a:t>
            </a:r>
            <a:br>
              <a:rPr lang="en-US" sz="3800" b="1" dirty="0" smtClean="0">
                <a:solidFill>
                  <a:schemeClr val="tx1"/>
                </a:solidFill>
                <a:latin typeface="+mj-lt"/>
              </a:rPr>
            </a:br>
            <a:r>
              <a:rPr lang="en-US" sz="3800" b="1" dirty="0" smtClean="0">
                <a:solidFill>
                  <a:schemeClr val="tx1"/>
                </a:solidFill>
                <a:latin typeface="+mj-lt"/>
              </a:rPr>
              <a:t>of Japanese Conquests</a:t>
            </a:r>
          </a:p>
        </p:txBody>
      </p:sp>
      <p:pic>
        <p:nvPicPr>
          <p:cNvPr id="136194" name="Picture 5" descr="map-farthest limits of Jap conquest"/>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200150" y="1524000"/>
            <a:ext cx="7791450" cy="5048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1371600" y="152400"/>
            <a:ext cx="7315200" cy="11287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Lt. Col. Jimmy Doolittle:</a:t>
            </a:r>
            <a:br>
              <a:rPr lang="en-US" sz="3800" b="1" dirty="0" smtClean="0">
                <a:solidFill>
                  <a:srgbClr val="000000"/>
                </a:solidFill>
                <a:latin typeface="+mj-lt"/>
              </a:rPr>
            </a:br>
            <a:r>
              <a:rPr lang="en-US" sz="3000" b="1" dirty="0" smtClean="0">
                <a:solidFill>
                  <a:srgbClr val="000000"/>
                </a:solidFill>
                <a:latin typeface="+mj-lt"/>
              </a:rPr>
              <a:t>First U. S. Raids on Tokyo, 1942</a:t>
            </a:r>
            <a:endParaRPr lang="en-US" sz="2200" b="1" dirty="0" smtClean="0">
              <a:solidFill>
                <a:srgbClr val="000000"/>
              </a:solidFill>
              <a:latin typeface="+mj-lt"/>
            </a:endParaRPr>
          </a:p>
        </p:txBody>
      </p:sp>
      <p:pic>
        <p:nvPicPr>
          <p:cNvPr id="137218" name="Picture 3" descr="Lt Col Jimmy Doolittle"/>
          <p:cNvPicPr>
            <a:picLocks noChangeAspect="1" noChangeArrowheads="1"/>
          </p:cNvPicPr>
          <p:nvPr/>
        </p:nvPicPr>
        <p:blipFill>
          <a:blip r:embed="rId2">
            <a:extLst>
              <a:ext uri="{28A0092B-C50C-407E-A947-70E740481C1C}">
                <a14:useLocalDpi xmlns:a14="http://schemas.microsoft.com/office/drawing/2010/main" val="0"/>
              </a:ext>
            </a:extLst>
          </a:blip>
          <a:srcRect t="3719"/>
          <a:stretch>
            <a:fillRect/>
          </a:stretch>
        </p:blipFill>
        <p:spPr bwMode="auto">
          <a:xfrm>
            <a:off x="1828800" y="1447800"/>
            <a:ext cx="6629400" cy="5219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0" y="0"/>
            <a:ext cx="8991600" cy="13843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2400" b="1" dirty="0" smtClean="0">
                <a:solidFill>
                  <a:srgbClr val="D80000"/>
                </a:solidFill>
                <a:latin typeface="+mj-lt"/>
              </a:rPr>
              <a:t>Battle of the Coral Sea:</a:t>
            </a:r>
            <a:br>
              <a:rPr lang="en-US" sz="2400" b="1" dirty="0" smtClean="0">
                <a:solidFill>
                  <a:srgbClr val="D80000"/>
                </a:solidFill>
                <a:latin typeface="+mj-lt"/>
              </a:rPr>
            </a:br>
            <a:r>
              <a:rPr lang="en-US" sz="2400" b="1" dirty="0" smtClean="0">
                <a:solidFill>
                  <a:srgbClr val="D80000"/>
                </a:solidFill>
                <a:latin typeface="+mj-lt"/>
              </a:rPr>
              <a:t>May 7-8, 1942 –</a:t>
            </a:r>
          </a:p>
          <a:p>
            <a:pPr algn="ctr" eaLnBrk="1" hangingPunct="1">
              <a:spcBef>
                <a:spcPct val="50000"/>
              </a:spcBef>
              <a:defRPr/>
            </a:pPr>
            <a:r>
              <a:rPr lang="en-US" sz="2400" b="1" dirty="0" smtClean="0">
                <a:solidFill>
                  <a:srgbClr val="D80000"/>
                </a:solidFill>
                <a:latin typeface="+mj-lt"/>
              </a:rPr>
              <a:t>Significance -1</a:t>
            </a:r>
            <a:r>
              <a:rPr lang="en-US" sz="2400" b="1" baseline="30000" dirty="0" smtClean="0">
                <a:solidFill>
                  <a:srgbClr val="D80000"/>
                </a:solidFill>
                <a:latin typeface="+mj-lt"/>
              </a:rPr>
              <a:t>st</a:t>
            </a:r>
            <a:r>
              <a:rPr lang="en-US" sz="2400" b="1" dirty="0" smtClean="0">
                <a:solidFill>
                  <a:srgbClr val="D80000"/>
                </a:solidFill>
                <a:latin typeface="+mj-lt"/>
              </a:rPr>
              <a:t> carrier vs. carrier fight in history – DRAW </a:t>
            </a:r>
          </a:p>
        </p:txBody>
      </p:sp>
      <p:pic>
        <p:nvPicPr>
          <p:cNvPr id="138242" name="Picture 3" descr="map-Coral Sea"/>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304800" y="1804988"/>
            <a:ext cx="6781800" cy="5053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152400" y="-7938"/>
            <a:ext cx="8839200" cy="1600201"/>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FF0000"/>
                </a:solidFill>
                <a:latin typeface="+mj-lt"/>
              </a:rPr>
              <a:t>Battle of Midway Island:</a:t>
            </a:r>
            <a:r>
              <a:rPr lang="en-US" sz="3800" b="1" dirty="0" smtClean="0">
                <a:solidFill>
                  <a:srgbClr val="000000"/>
                </a:solidFill>
                <a:latin typeface="+mj-lt"/>
              </a:rPr>
              <a:t/>
            </a:r>
            <a:br>
              <a:rPr lang="en-US" sz="3800" b="1" dirty="0" smtClean="0">
                <a:solidFill>
                  <a:srgbClr val="000000"/>
                </a:solidFill>
                <a:latin typeface="+mj-lt"/>
              </a:rPr>
            </a:br>
            <a:r>
              <a:rPr lang="en-US" sz="3000" b="1" dirty="0" smtClean="0">
                <a:solidFill>
                  <a:srgbClr val="000000"/>
                </a:solidFill>
                <a:latin typeface="+mj-lt"/>
              </a:rPr>
              <a:t>June 4-6, 1942 – </a:t>
            </a:r>
            <a:r>
              <a:rPr lang="en-US" sz="3000" b="1" u="sng" dirty="0" smtClean="0">
                <a:solidFill>
                  <a:srgbClr val="EAB41A"/>
                </a:solidFill>
                <a:latin typeface="+mj-lt"/>
              </a:rPr>
              <a:t>MAJOR TURNING POINT IN THE PACIFIC</a:t>
            </a:r>
          </a:p>
        </p:txBody>
      </p:sp>
      <p:pic>
        <p:nvPicPr>
          <p:cNvPr id="139266" name="Picture 6" descr="map-Midway"/>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28600" y="1592263"/>
            <a:ext cx="55626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Oval 7"/>
          <p:cNvSpPr>
            <a:spLocks noChangeArrowheads="1"/>
          </p:cNvSpPr>
          <p:nvPr/>
        </p:nvSpPr>
        <p:spPr bwMode="auto">
          <a:xfrm>
            <a:off x="3581400" y="5334000"/>
            <a:ext cx="1295400" cy="762000"/>
          </a:xfrm>
          <a:prstGeom prst="ellipse">
            <a:avLst/>
          </a:prstGeom>
          <a:noFill/>
          <a:ln w="571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cs typeface="Microsoft New Tai Lue" charset="0"/>
            </a:endParaRPr>
          </a:p>
        </p:txBody>
      </p:sp>
      <p:sp>
        <p:nvSpPr>
          <p:cNvPr id="139268" name="TextBox 1"/>
          <p:cNvSpPr txBox="1">
            <a:spLocks noChangeArrowheads="1"/>
          </p:cNvSpPr>
          <p:nvPr/>
        </p:nvSpPr>
        <p:spPr bwMode="auto">
          <a:xfrm>
            <a:off x="6096000" y="1566863"/>
            <a:ext cx="27432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Microsoft New Tai Lue" charset="0"/>
              </a:rPr>
              <a:t>Turning point battle in the PACIFIC –</a:t>
            </a:r>
          </a:p>
          <a:p>
            <a:r>
              <a:rPr lang="en-US">
                <a:cs typeface="Microsoft New Tai Lue" charset="0"/>
              </a:rPr>
              <a:t>US – lost only 1 carrier in this battle</a:t>
            </a:r>
          </a:p>
          <a:p>
            <a:r>
              <a:rPr lang="en-US">
                <a:cs typeface="Microsoft New Tai Lue" charset="0"/>
              </a:rPr>
              <a:t>Japan – lost 4 carriers</a:t>
            </a:r>
          </a:p>
          <a:p>
            <a:r>
              <a:rPr lang="en-US">
                <a:cs typeface="Microsoft New Tai Lue" charset="0"/>
              </a:rPr>
              <a:t>The US stopped the Japanese advance across the Pacific and Japan NEVER resumed</a:t>
            </a:r>
          </a:p>
          <a:p>
            <a:endParaRPr lang="en-US">
              <a:cs typeface="Microsoft New Tai Lue" charset="0"/>
            </a:endParaRPr>
          </a:p>
          <a:p>
            <a:endParaRPr lang="en-US">
              <a:cs typeface="Microsoft New Tai Lue" charset="0"/>
            </a:endParaRPr>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371600" y="152400"/>
            <a:ext cx="7315200" cy="11287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D80000"/>
                </a:solidFill>
                <a:latin typeface="+mj-lt"/>
              </a:rPr>
              <a:t>Battle of Midway Island:</a:t>
            </a:r>
            <a:br>
              <a:rPr lang="en-US" sz="3800" b="1" dirty="0" smtClean="0">
                <a:solidFill>
                  <a:srgbClr val="D80000"/>
                </a:solidFill>
                <a:latin typeface="+mj-lt"/>
              </a:rPr>
            </a:br>
            <a:r>
              <a:rPr lang="en-US" sz="3000" b="1" dirty="0" smtClean="0">
                <a:solidFill>
                  <a:srgbClr val="D80000"/>
                </a:solidFill>
                <a:latin typeface="+mj-lt"/>
              </a:rPr>
              <a:t>June 4-6, 1942</a:t>
            </a:r>
          </a:p>
        </p:txBody>
      </p:sp>
      <p:pic>
        <p:nvPicPr>
          <p:cNvPr id="140290" name="Picture 3" descr="pol_cartoon-Midway"/>
          <p:cNvPicPr>
            <a:picLocks noChangeAspect="1" noChangeArrowheads="1"/>
          </p:cNvPicPr>
          <p:nvPr/>
        </p:nvPicPr>
        <p:blipFill>
          <a:blip r:embed="rId2">
            <a:lum contrast="6000"/>
            <a:extLst>
              <a:ext uri="{28A0092B-C50C-407E-A947-70E740481C1C}">
                <a14:useLocalDpi xmlns:a14="http://schemas.microsoft.com/office/drawing/2010/main" val="0"/>
              </a:ext>
            </a:extLst>
          </a:blip>
          <a:srcRect l="2000" t="2866" r="2000" b="2866"/>
          <a:stretch>
            <a:fillRect/>
          </a:stretch>
        </p:blipFill>
        <p:spPr bwMode="auto">
          <a:xfrm>
            <a:off x="1981200" y="1414463"/>
            <a:ext cx="6019800"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1371600" y="152400"/>
            <a:ext cx="7315200" cy="11890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chemeClr val="tx1"/>
                </a:solidFill>
                <a:latin typeface="+mj-lt"/>
              </a:rPr>
              <a:t>Japanese </a:t>
            </a:r>
            <a:r>
              <a:rPr lang="en-US" sz="3800" b="1" dirty="0" smtClean="0">
                <a:solidFill>
                  <a:srgbClr val="0000FF"/>
                </a:solidFill>
                <a:latin typeface="+mj-lt"/>
              </a:rPr>
              <a:t>Kamikaze</a:t>
            </a:r>
            <a:r>
              <a:rPr lang="en-US" sz="3800" b="1" dirty="0" smtClean="0">
                <a:solidFill>
                  <a:schemeClr val="tx1"/>
                </a:solidFill>
                <a:latin typeface="+mj-lt"/>
              </a:rPr>
              <a:t> Planes:</a:t>
            </a:r>
            <a:br>
              <a:rPr lang="en-US" sz="3800" b="1" dirty="0" smtClean="0">
                <a:solidFill>
                  <a:schemeClr val="tx1"/>
                </a:solidFill>
                <a:latin typeface="+mj-lt"/>
              </a:rPr>
            </a:br>
            <a:r>
              <a:rPr lang="en-US" sz="3400" b="1" dirty="0" smtClean="0">
                <a:solidFill>
                  <a:schemeClr val="tx1"/>
                </a:solidFill>
                <a:latin typeface="+mj-lt"/>
              </a:rPr>
              <a:t>The Scourge of the South Pacific</a:t>
            </a:r>
            <a:endParaRPr lang="en-US" sz="2600" b="1" dirty="0" smtClean="0">
              <a:solidFill>
                <a:schemeClr val="tx1"/>
              </a:solidFill>
              <a:latin typeface="+mj-lt"/>
            </a:endParaRPr>
          </a:p>
        </p:txBody>
      </p:sp>
      <p:pic>
        <p:nvPicPr>
          <p:cNvPr id="191494" name="Picture 6" descr="kamikaze plan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2000" t="2654" r="3334" b="5919"/>
          <a:stretch>
            <a:fillRect/>
          </a:stretch>
        </p:blipFill>
        <p:spPr bwMode="auto">
          <a:xfrm>
            <a:off x="1295400" y="1828800"/>
            <a:ext cx="4572000" cy="360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1495" name="Picture 7" descr="kamikaze pilots"/>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6172200" y="3508375"/>
            <a:ext cx="25908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6" name="Text Box 8"/>
          <p:cNvSpPr txBox="1">
            <a:spLocks noChangeArrowheads="1"/>
          </p:cNvSpPr>
          <p:nvPr/>
        </p:nvSpPr>
        <p:spPr bwMode="auto">
          <a:xfrm>
            <a:off x="6172200" y="3048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Comic Sans MS" charset="0"/>
                <a:cs typeface="Microsoft New Tai Lue" charset="0"/>
              </a:rPr>
              <a:t>Kamikaze Pilots</a:t>
            </a:r>
          </a:p>
        </p:txBody>
      </p:sp>
      <p:sp>
        <p:nvSpPr>
          <p:cNvPr id="191497" name="Text Box 9"/>
          <p:cNvSpPr txBox="1">
            <a:spLocks noChangeArrowheads="1"/>
          </p:cNvSpPr>
          <p:nvPr/>
        </p:nvSpPr>
        <p:spPr bwMode="auto">
          <a:xfrm>
            <a:off x="6172200" y="5730875"/>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Comic Sans MS" charset="0"/>
                <a:cs typeface="Microsoft New Tai Lue" charset="0"/>
              </a:rPr>
              <a:t>Suicide Bombers</a:t>
            </a:r>
          </a:p>
        </p:txBody>
      </p:sp>
    </p:spTree>
  </p:cSld>
  <p:clrMapOvr>
    <a:masterClrMapping/>
  </p:clrMapOvr>
  <p:transition xmlns:p14="http://schemas.microsoft.com/office/powerpoint/2010/main">
    <p:sndAc>
      <p:stSnd>
        <p:snd r:embed="rId2" name="Kamikaze[1].wav"/>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1495"/>
                                        </p:tgtEl>
                                        <p:attrNameLst>
                                          <p:attrName>style.visibility</p:attrName>
                                        </p:attrNameLst>
                                      </p:cBhvr>
                                      <p:to>
                                        <p:strVal val="visible"/>
                                      </p:to>
                                    </p:set>
                                    <p:animEffect transition="in" filter="fade">
                                      <p:cBhvr>
                                        <p:cTn id="7" dur="5000"/>
                                        <p:tgtEl>
                                          <p:spTgt spid="191495"/>
                                        </p:tgtEl>
                                      </p:cBhvr>
                                    </p:animEffect>
                                  </p:childTnLst>
                                </p:cTn>
                              </p:par>
                            </p:childTnLst>
                          </p:cTn>
                        </p:par>
                        <p:par>
                          <p:cTn id="8" fill="hold" nodeType="afterGroup">
                            <p:stCondLst>
                              <p:cond delay="5000"/>
                            </p:stCondLst>
                            <p:childTnLst>
                              <p:par>
                                <p:cTn id="9" presetID="9" presetClass="entr" presetSubtype="0" fill="hold" grpId="0" nodeType="afterEffect">
                                  <p:stCondLst>
                                    <p:cond delay="1000"/>
                                  </p:stCondLst>
                                  <p:childTnLst>
                                    <p:set>
                                      <p:cBhvr>
                                        <p:cTn id="10" dur="1" fill="hold">
                                          <p:stCondLst>
                                            <p:cond delay="0"/>
                                          </p:stCondLst>
                                        </p:cTn>
                                        <p:tgtEl>
                                          <p:spTgt spid="191496"/>
                                        </p:tgtEl>
                                        <p:attrNameLst>
                                          <p:attrName>style.visibility</p:attrName>
                                        </p:attrNameLst>
                                      </p:cBhvr>
                                      <p:to>
                                        <p:strVal val="visible"/>
                                      </p:to>
                                    </p:set>
                                    <p:animEffect transition="in" filter="dissolve">
                                      <p:cBhvr>
                                        <p:cTn id="11" dur="500"/>
                                        <p:tgtEl>
                                          <p:spTgt spid="191496"/>
                                        </p:tgtEl>
                                      </p:cBhvr>
                                    </p:animEffect>
                                  </p:childTnLst>
                                </p:cTn>
                              </p:par>
                            </p:childTnLst>
                          </p:cTn>
                        </p:par>
                        <p:par>
                          <p:cTn id="12" fill="hold" nodeType="afterGroup">
                            <p:stCondLst>
                              <p:cond delay="6500"/>
                            </p:stCondLst>
                            <p:childTnLst>
                              <p:par>
                                <p:cTn id="13" presetID="9" presetClass="entr" presetSubtype="0" fill="hold" grpId="0" nodeType="afterEffect">
                                  <p:stCondLst>
                                    <p:cond delay="0"/>
                                  </p:stCondLst>
                                  <p:childTnLst>
                                    <p:set>
                                      <p:cBhvr>
                                        <p:cTn id="14" dur="1" fill="hold">
                                          <p:stCondLst>
                                            <p:cond delay="0"/>
                                          </p:stCondLst>
                                        </p:cTn>
                                        <p:tgtEl>
                                          <p:spTgt spid="191497"/>
                                        </p:tgtEl>
                                        <p:attrNameLst>
                                          <p:attrName>style.visibility</p:attrName>
                                        </p:attrNameLst>
                                      </p:cBhvr>
                                      <p:to>
                                        <p:strVal val="visible"/>
                                      </p:to>
                                    </p:set>
                                    <p:animEffect transition="in" filter="dissolve">
                                      <p:cBhvr>
                                        <p:cTn id="15" dur="500"/>
                                        <p:tgtEl>
                                          <p:spTgt spid="191497"/>
                                        </p:tgtEl>
                                      </p:cBhvr>
                                    </p:animEffect>
                                  </p:childTnLst>
                                </p:cTn>
                              </p:par>
                            </p:childTnLst>
                          </p:cTn>
                        </p:par>
                        <p:par>
                          <p:cTn id="16" fill="hold" nodeType="afterGroup">
                            <p:stCondLst>
                              <p:cond delay="7000"/>
                            </p:stCondLst>
                            <p:childTnLst>
                              <p:par>
                                <p:cTn id="17" presetID="2" presetClass="entr" presetSubtype="9" fill="hold" nodeType="afterEffect">
                                  <p:stCondLst>
                                    <p:cond delay="4500"/>
                                  </p:stCondLst>
                                  <p:childTnLst>
                                    <p:set>
                                      <p:cBhvr>
                                        <p:cTn id="18" dur="1" fill="hold">
                                          <p:stCondLst>
                                            <p:cond delay="0"/>
                                          </p:stCondLst>
                                        </p:cTn>
                                        <p:tgtEl>
                                          <p:spTgt spid="191494"/>
                                        </p:tgtEl>
                                        <p:attrNameLst>
                                          <p:attrName>style.visibility</p:attrName>
                                        </p:attrNameLst>
                                      </p:cBhvr>
                                      <p:to>
                                        <p:strVal val="visible"/>
                                      </p:to>
                                    </p:set>
                                    <p:anim calcmode="lin" valueType="num">
                                      <p:cBhvr additive="base">
                                        <p:cTn id="19" dur="5000" fill="hold"/>
                                        <p:tgtEl>
                                          <p:spTgt spid="191494"/>
                                        </p:tgtEl>
                                        <p:attrNameLst>
                                          <p:attrName>ppt_x</p:attrName>
                                        </p:attrNameLst>
                                      </p:cBhvr>
                                      <p:tavLst>
                                        <p:tav tm="0">
                                          <p:val>
                                            <p:strVal val="0-#ppt_w/2"/>
                                          </p:val>
                                        </p:tav>
                                        <p:tav tm="100000">
                                          <p:val>
                                            <p:strVal val="#ppt_x"/>
                                          </p:val>
                                        </p:tav>
                                      </p:tavLst>
                                    </p:anim>
                                    <p:anim calcmode="lin" valueType="num">
                                      <p:cBhvr additive="base">
                                        <p:cTn id="20" dur="5000" fill="hold"/>
                                        <p:tgtEl>
                                          <p:spTgt spid="191494"/>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16500"/>
                            </p:stCondLst>
                            <p:childTnLst>
                              <p:par>
                                <p:cTn id="22" presetID="32" presetClass="emph" presetSubtype="0" fill="hold" nodeType="afterEffect">
                                  <p:stCondLst>
                                    <p:cond delay="0"/>
                                  </p:stCondLst>
                                  <p:childTnLst>
                                    <p:animClr clrSpc="rgb" dir="cw">
                                      <p:cBhvr override="childStyle">
                                        <p:cTn id="23" dur="100" fill="hold"/>
                                        <p:tgtEl>
                                          <p:spTgt spid="191494"/>
                                        </p:tgtEl>
                                        <p:attrNameLst>
                                          <p:attrName>style.color</p:attrName>
                                        </p:attrNameLst>
                                      </p:cBhvr>
                                      <p:to>
                                        <a:schemeClr val="accent2"/>
                                      </p:to>
                                    </p:animClr>
                                    <p:animClr clrSpc="rgb" dir="cw">
                                      <p:cBhvr>
                                        <p:cTn id="24" dur="100" fill="hold"/>
                                        <p:tgtEl>
                                          <p:spTgt spid="191494"/>
                                        </p:tgtEl>
                                        <p:attrNameLst>
                                          <p:attrName>fillcolor</p:attrName>
                                        </p:attrNameLst>
                                      </p:cBhvr>
                                      <p:to>
                                        <a:schemeClr val="accent2"/>
                                      </p:to>
                                    </p:animClr>
                                    <p:set>
                                      <p:cBhvr>
                                        <p:cTn id="25" dur="100" fill="hold"/>
                                        <p:tgtEl>
                                          <p:spTgt spid="191494"/>
                                        </p:tgtEl>
                                        <p:attrNameLst>
                                          <p:attrName>fill.type</p:attrName>
                                        </p:attrNameLst>
                                      </p:cBhvr>
                                      <p:to>
                                        <p:strVal val="solid"/>
                                      </p:to>
                                    </p:set>
                                    <p:set>
                                      <p:cBhvr>
                                        <p:cTn id="26" dur="100" fill="hold"/>
                                        <p:tgtEl>
                                          <p:spTgt spid="191494"/>
                                        </p:tgtEl>
                                        <p:attrNameLst>
                                          <p:attrName>fill.on</p:attrName>
                                        </p:attrNameLst>
                                      </p:cBhvr>
                                      <p:to>
                                        <p:strVal val="true"/>
                                      </p:to>
                                    </p:set>
                                    <p:animRot by="120000">
                                      <p:cBhvr>
                                        <p:cTn id="27" dur="100" fill="hold">
                                          <p:stCondLst>
                                            <p:cond delay="0"/>
                                          </p:stCondLst>
                                        </p:cTn>
                                        <p:tgtEl>
                                          <p:spTgt spid="191494"/>
                                        </p:tgtEl>
                                        <p:attrNameLst>
                                          <p:attrName>r</p:attrName>
                                        </p:attrNameLst>
                                      </p:cBhvr>
                                    </p:animRot>
                                    <p:animRot by="-240000">
                                      <p:cBhvr>
                                        <p:cTn id="28" dur="200" fill="hold">
                                          <p:stCondLst>
                                            <p:cond delay="200"/>
                                          </p:stCondLst>
                                        </p:cTn>
                                        <p:tgtEl>
                                          <p:spTgt spid="191494"/>
                                        </p:tgtEl>
                                        <p:attrNameLst>
                                          <p:attrName>r</p:attrName>
                                        </p:attrNameLst>
                                      </p:cBhvr>
                                    </p:animRot>
                                    <p:animRot by="240000">
                                      <p:cBhvr>
                                        <p:cTn id="29" dur="200" fill="hold">
                                          <p:stCondLst>
                                            <p:cond delay="400"/>
                                          </p:stCondLst>
                                        </p:cTn>
                                        <p:tgtEl>
                                          <p:spTgt spid="191494"/>
                                        </p:tgtEl>
                                        <p:attrNameLst>
                                          <p:attrName>r</p:attrName>
                                        </p:attrNameLst>
                                      </p:cBhvr>
                                    </p:animRot>
                                    <p:animRot by="-240000">
                                      <p:cBhvr>
                                        <p:cTn id="30" dur="200" fill="hold">
                                          <p:stCondLst>
                                            <p:cond delay="600"/>
                                          </p:stCondLst>
                                        </p:cTn>
                                        <p:tgtEl>
                                          <p:spTgt spid="191494"/>
                                        </p:tgtEl>
                                        <p:attrNameLst>
                                          <p:attrName>r</p:attrName>
                                        </p:attrNameLst>
                                      </p:cBhvr>
                                    </p:animRot>
                                    <p:animRot by="120000">
                                      <p:cBhvr>
                                        <p:cTn id="31" dur="200" fill="hold">
                                          <p:stCondLst>
                                            <p:cond delay="800"/>
                                          </p:stCondLst>
                                        </p:cTn>
                                        <p:tgtEl>
                                          <p:spTgt spid="1914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p:bldP spid="19149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371600" y="152400"/>
            <a:ext cx="73152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chemeClr val="tx1"/>
                </a:solidFill>
                <a:latin typeface="+mj-lt"/>
              </a:rPr>
              <a:t>Gen. MacArthur “Returns” to the Philippines!  [1944]</a:t>
            </a:r>
          </a:p>
        </p:txBody>
      </p:sp>
      <p:pic>
        <p:nvPicPr>
          <p:cNvPr id="189443" name="Picture 3" descr="McArthur returns to the Philippines"/>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828800" y="1606550"/>
            <a:ext cx="6553200" cy="487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sndAc>
      <p:stSnd>
        <p:snd r:embed="rId2" name="ShallReturn[1].wav"/>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189443"/>
                                        </p:tgtEl>
                                        <p:attrNameLst>
                                          <p:attrName>style.visibility</p:attrName>
                                        </p:attrNameLst>
                                      </p:cBhvr>
                                      <p:to>
                                        <p:strVal val="visible"/>
                                      </p:to>
                                    </p:set>
                                    <p:animEffect transition="in" filter="dissolve">
                                      <p:cBhvr>
                                        <p:cTn id="7" dur="5000"/>
                                        <p:tgtEl>
                                          <p:spTgt spid="189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1371600" y="228600"/>
            <a:ext cx="73152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US Marines on Mt. </a:t>
            </a:r>
            <a:r>
              <a:rPr lang="en-US" sz="3800" b="1" dirty="0" err="1" smtClean="0">
                <a:solidFill>
                  <a:srgbClr val="000000"/>
                </a:solidFill>
                <a:latin typeface="+mj-lt"/>
              </a:rPr>
              <a:t>Surbachi</a:t>
            </a:r>
            <a:r>
              <a:rPr lang="en-US" sz="3800" b="1" dirty="0" smtClean="0">
                <a:solidFill>
                  <a:srgbClr val="000000"/>
                </a:solidFill>
                <a:latin typeface="+mj-lt"/>
              </a:rPr>
              <a:t>,</a:t>
            </a:r>
            <a:br>
              <a:rPr lang="en-US" sz="3800" b="1" dirty="0" smtClean="0">
                <a:solidFill>
                  <a:srgbClr val="000000"/>
                </a:solidFill>
                <a:latin typeface="+mj-lt"/>
              </a:rPr>
            </a:br>
            <a:r>
              <a:rPr lang="en-US" sz="3800" b="1" dirty="0" smtClean="0">
                <a:solidFill>
                  <a:srgbClr val="000000"/>
                </a:solidFill>
                <a:latin typeface="+mj-lt"/>
              </a:rPr>
              <a:t>Iwo Jima </a:t>
            </a:r>
            <a:r>
              <a:rPr lang="en-US" sz="2600" b="1" dirty="0" smtClean="0">
                <a:solidFill>
                  <a:srgbClr val="000000"/>
                </a:solidFill>
                <a:latin typeface="+mj-lt"/>
              </a:rPr>
              <a:t>[Feb. 19, 1945]</a:t>
            </a:r>
          </a:p>
        </p:txBody>
      </p:sp>
      <p:sp>
        <p:nvSpPr>
          <p:cNvPr id="143362" name="Picture 4" descr="Iwo Jima"/>
          <p:cNvSpPr>
            <a:spLocks noChangeAspect="1" noChangeArrowheads="1"/>
          </p:cNvSpPr>
          <p:nvPr/>
        </p:nvSpPr>
        <p:spPr bwMode="auto">
          <a:xfrm>
            <a:off x="2057400" y="1670050"/>
            <a:ext cx="5943600" cy="488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43363" name="Picture 1" descr="mt surabachi marin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85925"/>
            <a:ext cx="8382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1447800" y="242888"/>
            <a:ext cx="73152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5941FF"/>
                </a:solidFill>
                <a:latin typeface="+mj-lt"/>
              </a:rPr>
              <a:t>Potsdam Conference:</a:t>
            </a:r>
            <a:r>
              <a:rPr lang="en-US" sz="3800" b="1" dirty="0" smtClean="0">
                <a:solidFill>
                  <a:srgbClr val="000000"/>
                </a:solidFill>
                <a:latin typeface="+mj-lt"/>
              </a:rPr>
              <a:t/>
            </a:r>
            <a:br>
              <a:rPr lang="en-US" sz="3800" b="1" dirty="0" smtClean="0">
                <a:solidFill>
                  <a:srgbClr val="000000"/>
                </a:solidFill>
                <a:latin typeface="+mj-lt"/>
              </a:rPr>
            </a:br>
            <a:r>
              <a:rPr lang="en-US" sz="3800" b="1" dirty="0" smtClean="0">
                <a:solidFill>
                  <a:srgbClr val="000000"/>
                </a:solidFill>
                <a:latin typeface="+mj-lt"/>
              </a:rPr>
              <a:t>July, 1945</a:t>
            </a:r>
            <a:endParaRPr lang="en-US" sz="3000" b="1" dirty="0" smtClean="0">
              <a:solidFill>
                <a:srgbClr val="000000"/>
              </a:solidFill>
              <a:latin typeface="+mj-lt"/>
            </a:endParaRPr>
          </a:p>
        </p:txBody>
      </p:sp>
      <p:sp>
        <p:nvSpPr>
          <p:cNvPr id="173059" name="Rectangle 3"/>
          <p:cNvSpPr>
            <a:spLocks noChangeArrowheads="1"/>
          </p:cNvSpPr>
          <p:nvPr/>
        </p:nvSpPr>
        <p:spPr bwMode="auto">
          <a:xfrm>
            <a:off x="1219200" y="1828800"/>
            <a:ext cx="7696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D82900"/>
              </a:buClr>
              <a:buFont typeface="Arial" charset="0"/>
              <a:buChar char="•"/>
            </a:pPr>
            <a:r>
              <a:rPr lang="en-US" b="1">
                <a:latin typeface="Comic Sans MS" charset="0"/>
                <a:cs typeface="Microsoft New Tai Lue" charset="0"/>
              </a:rPr>
              <a:t>FDR dead, Churchill out of office as Prime Minister during conference.</a:t>
            </a:r>
          </a:p>
          <a:p>
            <a:pPr marL="342900" indent="-342900" eaLnBrk="1" hangingPunct="1">
              <a:spcBef>
                <a:spcPct val="20000"/>
              </a:spcBef>
              <a:buClr>
                <a:srgbClr val="D82900"/>
              </a:buClr>
              <a:buFont typeface="Arial" charset="0"/>
              <a:buChar char="•"/>
            </a:pPr>
            <a:r>
              <a:rPr lang="en-US" b="1">
                <a:latin typeface="Comic Sans MS" charset="0"/>
                <a:cs typeface="Microsoft New Tai Lue" charset="0"/>
              </a:rPr>
              <a:t>Stalin only original.</a:t>
            </a:r>
          </a:p>
          <a:p>
            <a:pPr marL="342900" indent="-342900" eaLnBrk="1" hangingPunct="1">
              <a:spcBef>
                <a:spcPct val="20000"/>
              </a:spcBef>
              <a:buClr>
                <a:srgbClr val="D82900"/>
              </a:buClr>
              <a:buFont typeface="Arial" charset="0"/>
              <a:buChar char="•"/>
            </a:pPr>
            <a:r>
              <a:rPr lang="en-US" b="1">
                <a:latin typeface="Comic Sans MS" charset="0"/>
                <a:cs typeface="Microsoft New Tai Lue" charset="0"/>
              </a:rPr>
              <a:t>The United States                                               has the A-bomb.</a:t>
            </a:r>
          </a:p>
          <a:p>
            <a:pPr marL="342900" indent="-342900" eaLnBrk="1" hangingPunct="1">
              <a:spcBef>
                <a:spcPct val="20000"/>
              </a:spcBef>
              <a:buClr>
                <a:srgbClr val="D82900"/>
              </a:buClr>
              <a:buFont typeface="Arial" charset="0"/>
              <a:buChar char="•"/>
            </a:pPr>
            <a:r>
              <a:rPr lang="en-US" b="1">
                <a:latin typeface="Comic Sans MS" charset="0"/>
                <a:cs typeface="Microsoft New Tai Lue" charset="0"/>
              </a:rPr>
              <a:t>Allies agree Germany                                         is to be divided into                                            occupation zones</a:t>
            </a:r>
          </a:p>
          <a:p>
            <a:pPr marL="342900" indent="-342900" eaLnBrk="1" hangingPunct="1">
              <a:spcBef>
                <a:spcPct val="20000"/>
              </a:spcBef>
              <a:buClr>
                <a:srgbClr val="D82900"/>
              </a:buClr>
              <a:buFont typeface="Arial" charset="0"/>
              <a:buChar char="•"/>
            </a:pPr>
            <a:r>
              <a:rPr lang="en-US" b="1">
                <a:latin typeface="Comic Sans MS" charset="0"/>
                <a:cs typeface="Microsoft New Tai Lue" charset="0"/>
              </a:rPr>
              <a:t>Poland moved </a:t>
            </a:r>
            <a:br>
              <a:rPr lang="en-US" b="1">
                <a:latin typeface="Comic Sans MS" charset="0"/>
                <a:cs typeface="Microsoft New Tai Lue" charset="0"/>
              </a:rPr>
            </a:br>
            <a:r>
              <a:rPr lang="en-US" b="1">
                <a:latin typeface="Comic Sans MS" charset="0"/>
                <a:cs typeface="Microsoft New Tai Lue" charset="0"/>
              </a:rPr>
              <a:t>around to suit </a:t>
            </a:r>
            <a:br>
              <a:rPr lang="en-US" b="1">
                <a:latin typeface="Comic Sans MS" charset="0"/>
                <a:cs typeface="Microsoft New Tai Lue" charset="0"/>
              </a:rPr>
            </a:br>
            <a:r>
              <a:rPr lang="en-US" b="1">
                <a:latin typeface="Comic Sans MS" charset="0"/>
                <a:cs typeface="Microsoft New Tai Lue" charset="0"/>
              </a:rPr>
              <a:t>the Soviets. </a:t>
            </a:r>
          </a:p>
        </p:txBody>
      </p:sp>
      <p:pic>
        <p:nvPicPr>
          <p:cNvPr id="144387" name="Picture 4" descr="potsdam"/>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105400" y="2792413"/>
            <a:ext cx="3733800" cy="2738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4388" name="Rectangle 6"/>
          <p:cNvSpPr>
            <a:spLocks noChangeArrowheads="1"/>
          </p:cNvSpPr>
          <p:nvPr/>
        </p:nvSpPr>
        <p:spPr bwMode="auto">
          <a:xfrm>
            <a:off x="4724400" y="553085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r>
              <a:rPr lang="en-US" sz="1800" b="1">
                <a:latin typeface="Comic Sans MS" charset="0"/>
                <a:cs typeface="Microsoft New Tai Lue" charset="0"/>
              </a:rPr>
              <a:t>P.M. Clement   President    Joseph</a:t>
            </a:r>
            <a:br>
              <a:rPr lang="en-US" sz="1800" b="1">
                <a:latin typeface="Comic Sans MS" charset="0"/>
                <a:cs typeface="Microsoft New Tai Lue" charset="0"/>
              </a:rPr>
            </a:br>
            <a:r>
              <a:rPr lang="en-US" sz="1800" b="1">
                <a:latin typeface="Comic Sans MS" charset="0"/>
                <a:cs typeface="Microsoft New Tai Lue" charset="0"/>
              </a:rPr>
              <a:t>     Atlee        Truman      Stalin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9" name="Picture 13" descr="Atom B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704975"/>
            <a:ext cx="16668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2"/>
          <p:cNvSpPr txBox="1">
            <a:spLocks noChangeArrowheads="1"/>
          </p:cNvSpPr>
          <p:nvPr/>
        </p:nvSpPr>
        <p:spPr bwMode="auto">
          <a:xfrm>
            <a:off x="1066800" y="152400"/>
            <a:ext cx="7924800" cy="1739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5941FF"/>
                </a:solidFill>
                <a:latin typeface="+mj-lt"/>
              </a:rPr>
              <a:t>The Manhattan Project:</a:t>
            </a:r>
            <a:r>
              <a:rPr lang="en-US" sz="3600" b="1" dirty="0" smtClean="0">
                <a:solidFill>
                  <a:schemeClr val="tx1"/>
                </a:solidFill>
                <a:latin typeface="+mj-lt"/>
              </a:rPr>
              <a:t/>
            </a:r>
            <a:br>
              <a:rPr lang="en-US" sz="3600" b="1" dirty="0" smtClean="0">
                <a:solidFill>
                  <a:schemeClr val="tx1"/>
                </a:solidFill>
                <a:latin typeface="+mj-lt"/>
              </a:rPr>
            </a:br>
            <a:r>
              <a:rPr lang="en-US" sz="3600" b="1" dirty="0" smtClean="0">
                <a:solidFill>
                  <a:schemeClr val="tx1"/>
                </a:solidFill>
                <a:latin typeface="+mj-lt"/>
              </a:rPr>
              <a:t>Los Alamos, </a:t>
            </a:r>
            <a:br>
              <a:rPr lang="en-US" sz="3600" b="1" dirty="0" smtClean="0">
                <a:solidFill>
                  <a:schemeClr val="tx1"/>
                </a:solidFill>
                <a:latin typeface="+mj-lt"/>
              </a:rPr>
            </a:br>
            <a:r>
              <a:rPr lang="en-US" sz="3600" b="1" dirty="0" smtClean="0">
                <a:solidFill>
                  <a:schemeClr val="tx1"/>
                </a:solidFill>
                <a:latin typeface="+mj-lt"/>
              </a:rPr>
              <a:t>NM</a:t>
            </a:r>
          </a:p>
        </p:txBody>
      </p:sp>
      <p:pic>
        <p:nvPicPr>
          <p:cNvPr id="145411" name="Picture 4" descr="Robert Oppenheime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810000" y="2879725"/>
            <a:ext cx="2020888"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5412" name="Rectangle 5"/>
          <p:cNvSpPr>
            <a:spLocks noChangeArrowheads="1"/>
          </p:cNvSpPr>
          <p:nvPr/>
        </p:nvSpPr>
        <p:spPr bwMode="auto">
          <a:xfrm>
            <a:off x="3581400" y="5470525"/>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000" b="1">
                <a:latin typeface="Comic Sans MS" charset="0"/>
                <a:cs typeface="Microsoft New Tai Lue" charset="0"/>
              </a:rPr>
              <a:t>Dr. Robert Oppenheimer</a:t>
            </a:r>
          </a:p>
        </p:txBody>
      </p:sp>
      <p:sp>
        <p:nvSpPr>
          <p:cNvPr id="116742" name="Rectangle 6"/>
          <p:cNvSpPr>
            <a:spLocks noChangeArrowheads="1"/>
          </p:cNvSpPr>
          <p:nvPr/>
        </p:nvSpPr>
        <p:spPr bwMode="auto">
          <a:xfrm>
            <a:off x="6172200" y="3838575"/>
            <a:ext cx="2667000" cy="1800225"/>
          </a:xfrm>
          <a:prstGeom prst="rect">
            <a:avLst/>
          </a:prstGeom>
          <a:noFill/>
          <a:ln>
            <a:noFill/>
          </a:ln>
          <a:effectLst>
            <a:outerShdw blurRad="63500" dist="29783" dir="3885598"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defRPr/>
            </a:pPr>
            <a:r>
              <a:rPr lang="en-US" sz="2800" b="1" i="1">
                <a:solidFill>
                  <a:srgbClr val="D82900"/>
                </a:solidFill>
                <a:latin typeface="Comic Sans MS" charset="0"/>
                <a:cs typeface="Microsoft New Tai Lue" charset="0"/>
              </a:rPr>
              <a:t>I am become </a:t>
            </a:r>
            <a:br>
              <a:rPr lang="en-US" sz="2800" b="1" i="1">
                <a:solidFill>
                  <a:srgbClr val="D82900"/>
                </a:solidFill>
                <a:latin typeface="Comic Sans MS" charset="0"/>
                <a:cs typeface="Microsoft New Tai Lue" charset="0"/>
              </a:rPr>
            </a:br>
            <a:r>
              <a:rPr lang="en-US" sz="2800" b="1" i="1">
                <a:solidFill>
                  <a:srgbClr val="D82900"/>
                </a:solidFill>
                <a:latin typeface="Comic Sans MS" charset="0"/>
                <a:cs typeface="Microsoft New Tai Lue" charset="0"/>
              </a:rPr>
              <a:t>death, </a:t>
            </a:r>
            <a:br>
              <a:rPr lang="en-US" sz="2800" b="1" i="1">
                <a:solidFill>
                  <a:srgbClr val="D82900"/>
                </a:solidFill>
                <a:latin typeface="Comic Sans MS" charset="0"/>
                <a:cs typeface="Microsoft New Tai Lue" charset="0"/>
              </a:rPr>
            </a:br>
            <a:r>
              <a:rPr lang="en-US" sz="2800" b="1" i="1">
                <a:solidFill>
                  <a:srgbClr val="D82900"/>
                </a:solidFill>
                <a:latin typeface="Comic Sans MS" charset="0"/>
                <a:cs typeface="Microsoft New Tai Lue" charset="0"/>
              </a:rPr>
              <a:t>the shatterer </a:t>
            </a:r>
            <a:br>
              <a:rPr lang="en-US" sz="2800" b="1" i="1">
                <a:solidFill>
                  <a:srgbClr val="D82900"/>
                </a:solidFill>
                <a:latin typeface="Comic Sans MS" charset="0"/>
                <a:cs typeface="Microsoft New Tai Lue" charset="0"/>
              </a:rPr>
            </a:br>
            <a:r>
              <a:rPr lang="en-US" sz="2800" b="1" i="1">
                <a:solidFill>
                  <a:srgbClr val="D82900"/>
                </a:solidFill>
                <a:latin typeface="Comic Sans MS" charset="0"/>
                <a:cs typeface="Microsoft New Tai Lue" charset="0"/>
              </a:rPr>
              <a:t>of worlds!</a:t>
            </a:r>
          </a:p>
        </p:txBody>
      </p:sp>
      <p:sp>
        <p:nvSpPr>
          <p:cNvPr id="145414" name="Rectangle 9"/>
          <p:cNvSpPr>
            <a:spLocks noChangeArrowheads="1"/>
          </p:cNvSpPr>
          <p:nvPr/>
        </p:nvSpPr>
        <p:spPr bwMode="auto">
          <a:xfrm>
            <a:off x="1143000" y="4175125"/>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000" b="1">
                <a:latin typeface="Comic Sans MS" charset="0"/>
                <a:cs typeface="Microsoft New Tai Lue" charset="0"/>
              </a:rPr>
              <a:t>Major General</a:t>
            </a:r>
            <a:br>
              <a:rPr lang="en-US" sz="2000" b="1">
                <a:latin typeface="Comic Sans MS" charset="0"/>
                <a:cs typeface="Microsoft New Tai Lue" charset="0"/>
              </a:rPr>
            </a:br>
            <a:r>
              <a:rPr lang="en-US" sz="2000" b="1">
                <a:latin typeface="Comic Sans MS" charset="0"/>
                <a:cs typeface="Microsoft New Tai Lue" charset="0"/>
              </a:rPr>
              <a:t>Lesley R. Groves</a:t>
            </a:r>
          </a:p>
        </p:txBody>
      </p:sp>
      <p:pic>
        <p:nvPicPr>
          <p:cNvPr id="145415" name="Picture 10" descr="Major General Lesley R Groves"/>
          <p:cNvPicPr>
            <a:picLocks noChangeAspect="1" noChangeArrowheads="1"/>
          </p:cNvPicPr>
          <p:nvPr/>
        </p:nvPicPr>
        <p:blipFill>
          <a:blip r:embed="rId5">
            <a:extLst>
              <a:ext uri="{28A0092B-C50C-407E-A947-70E740481C1C}">
                <a14:useLocalDpi xmlns:a14="http://schemas.microsoft.com/office/drawing/2010/main" val="0"/>
              </a:ext>
            </a:extLst>
          </a:blip>
          <a:srcRect l="3404" t="3311" r="1277" b="3539"/>
          <a:stretch>
            <a:fillRect/>
          </a:stretch>
        </p:blipFill>
        <p:spPr bwMode="auto">
          <a:xfrm>
            <a:off x="1371600" y="1524000"/>
            <a:ext cx="21336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16749"/>
                                        </p:tgtEl>
                                        <p:attrNameLst>
                                          <p:attrName>style.visibility</p:attrName>
                                        </p:attrNameLst>
                                      </p:cBhvr>
                                      <p:to>
                                        <p:strVal val="visible"/>
                                      </p:to>
                                    </p:set>
                                    <p:animEffect transition="in" filter="fade">
                                      <p:cBhvr>
                                        <p:cTn id="7" dur="1155" decel="100000"/>
                                        <p:tgtEl>
                                          <p:spTgt spid="116749"/>
                                        </p:tgtEl>
                                      </p:cBhvr>
                                    </p:animEffect>
                                    <p:animScale>
                                      <p:cBhvr>
                                        <p:cTn id="8" dur="1155" decel="100000"/>
                                        <p:tgtEl>
                                          <p:spTgt spid="116749"/>
                                        </p:tgtEl>
                                      </p:cBhvr>
                                      <p:from x="10000" y="10000"/>
                                      <p:to x="200000" y="450000"/>
                                    </p:animScale>
                                    <p:animScale>
                                      <p:cBhvr>
                                        <p:cTn id="9" dur="1845" accel="100000" fill="hold">
                                          <p:stCondLst>
                                            <p:cond delay="1155"/>
                                          </p:stCondLst>
                                        </p:cTn>
                                        <p:tgtEl>
                                          <p:spTgt spid="116749"/>
                                        </p:tgtEl>
                                      </p:cBhvr>
                                      <p:from x="200000" y="450000"/>
                                      <p:to x="100000" y="100000"/>
                                    </p:animScale>
                                    <p:set>
                                      <p:cBhvr>
                                        <p:cTn id="10" dur="1155" fill="hold"/>
                                        <p:tgtEl>
                                          <p:spTgt spid="116749"/>
                                        </p:tgtEl>
                                        <p:attrNameLst>
                                          <p:attrName>ppt_x</p:attrName>
                                        </p:attrNameLst>
                                      </p:cBhvr>
                                      <p:to>
                                        <p:strVal val="(0.5)"/>
                                      </p:to>
                                    </p:set>
                                    <p:anim from="(0.5)" to="(#ppt_x)" calcmode="lin" valueType="num">
                                      <p:cBhvr>
                                        <p:cTn id="11" dur="1845" accel="100000" fill="hold">
                                          <p:stCondLst>
                                            <p:cond delay="1155"/>
                                          </p:stCondLst>
                                        </p:cTn>
                                        <p:tgtEl>
                                          <p:spTgt spid="116749"/>
                                        </p:tgtEl>
                                        <p:attrNameLst>
                                          <p:attrName>ppt_x</p:attrName>
                                        </p:attrNameLst>
                                      </p:cBhvr>
                                    </p:anim>
                                    <p:set>
                                      <p:cBhvr>
                                        <p:cTn id="12" dur="1155" fill="hold"/>
                                        <p:tgtEl>
                                          <p:spTgt spid="116749"/>
                                        </p:tgtEl>
                                        <p:attrNameLst>
                                          <p:attrName>ppt_y</p:attrName>
                                        </p:attrNameLst>
                                      </p:cBhvr>
                                      <p:to>
                                        <p:strVal val="(#ppt_y+0.4)"/>
                                      </p:to>
                                    </p:set>
                                    <p:anim from="(#ppt_y+0.4)" to="(#ppt_y)" calcmode="lin" valueType="num">
                                      <p:cBhvr>
                                        <p:cTn id="13" dur="1845" accel="100000" fill="hold">
                                          <p:stCondLst>
                                            <p:cond delay="1155"/>
                                          </p:stCondLst>
                                        </p:cTn>
                                        <p:tgtEl>
                                          <p:spTgt spid="11674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par>
                          <p:cTn id="14" fill="hold" nodeType="afterGroup">
                            <p:stCondLst>
                              <p:cond delay="3000"/>
                            </p:stCondLst>
                            <p:childTnLst>
                              <p:par>
                                <p:cTn id="15" presetID="9" presetClass="entr" presetSubtype="0" fill="hold" nodeType="afterEffect">
                                  <p:stCondLst>
                                    <p:cond delay="1000"/>
                                  </p:stCondLst>
                                  <p:childTnLst>
                                    <p:set>
                                      <p:cBhvr>
                                        <p:cTn id="16" dur="1" fill="hold">
                                          <p:stCondLst>
                                            <p:cond delay="0"/>
                                          </p:stCondLst>
                                        </p:cTn>
                                        <p:tgtEl>
                                          <p:spTgt spid="116742">
                                            <p:txEl>
                                              <p:pRg st="0" end="0"/>
                                            </p:txEl>
                                          </p:spTgt>
                                        </p:tgtEl>
                                        <p:attrNameLst>
                                          <p:attrName>style.visibility</p:attrName>
                                        </p:attrNameLst>
                                      </p:cBhvr>
                                      <p:to>
                                        <p:strVal val="visible"/>
                                      </p:to>
                                    </p:set>
                                    <p:animEffect transition="in" filter="dissolve">
                                      <p:cBhvr>
                                        <p:cTn id="17" dur="1000"/>
                                        <p:tgtEl>
                                          <p:spTgt spid="116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599"/>
            <a:ext cx="8534400" cy="914399"/>
          </a:xfrm>
        </p:spPr>
        <p:txBody>
          <a:bodyPr/>
          <a:lstStyle/>
          <a:p>
            <a:pPr>
              <a:defRPr/>
            </a:pPr>
            <a:r>
              <a:rPr lang="en-US" sz="3200" dirty="0" smtClean="0">
                <a:latin typeface="+mj-lt"/>
                <a:ea typeface="Microsoft New Tai Lue" panose="020B0502040204020203" pitchFamily="34" charset="0"/>
              </a:rPr>
              <a:t>“LONG LIVE GERMANY”</a:t>
            </a:r>
            <a:endParaRPr lang="en-US" sz="3200" dirty="0">
              <a:latin typeface="+mj-lt"/>
              <a:ea typeface="Microsoft New Tai Lue" panose="020B0502040204020203" pitchFamily="34" charset="0"/>
            </a:endParaRPr>
          </a:p>
        </p:txBody>
      </p:sp>
      <p:pic>
        <p:nvPicPr>
          <p:cNvPr id="2969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1143000"/>
            <a:ext cx="5226050" cy="5638800"/>
          </a:xfrm>
        </p:spPr>
      </p:pic>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1066800" y="228600"/>
            <a:ext cx="7924800" cy="13239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chemeClr val="tx1"/>
                </a:solidFill>
                <a:latin typeface="+mj-lt"/>
              </a:rPr>
              <a:t>Tinian Island, 1945 – departure point for </a:t>
            </a:r>
            <a:r>
              <a:rPr lang="en-US" sz="4000" b="1" i="1" dirty="0" err="1" smtClean="0">
                <a:solidFill>
                  <a:schemeClr val="bg1">
                    <a:lumMod val="50000"/>
                  </a:schemeClr>
                </a:solidFill>
                <a:latin typeface="+mj-lt"/>
              </a:rPr>
              <a:t>Silverplate</a:t>
            </a:r>
            <a:endParaRPr lang="en-US" sz="4000" b="1" i="1" dirty="0" smtClean="0">
              <a:solidFill>
                <a:schemeClr val="bg1">
                  <a:lumMod val="50000"/>
                </a:schemeClr>
              </a:solidFill>
              <a:latin typeface="+mj-lt"/>
            </a:endParaRPr>
          </a:p>
        </p:txBody>
      </p:sp>
      <p:pic>
        <p:nvPicPr>
          <p:cNvPr id="146434" name="Picture 6" descr="A-bombs from Tr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3962400" cy="269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59" name="Rectangle 7"/>
          <p:cNvSpPr>
            <a:spLocks noChangeArrowheads="1"/>
          </p:cNvSpPr>
          <p:nvPr/>
        </p:nvSpPr>
        <p:spPr bwMode="auto">
          <a:xfrm>
            <a:off x="381000" y="3352800"/>
            <a:ext cx="3886200" cy="396875"/>
          </a:xfrm>
          <a:prstGeom prst="rect">
            <a:avLst/>
          </a:prstGeom>
          <a:noFill/>
          <a:ln w="12700">
            <a:noFill/>
            <a:miter lim="800000"/>
            <a:headEnd type="none" w="sm" len="sm"/>
            <a:tailEnd type="none" w="sm" len="sm"/>
          </a:ln>
          <a:effectLst/>
        </p:spPr>
        <p:txBody>
          <a:bodyPr>
            <a:spAutoFit/>
          </a:bodyPr>
          <a:lstStyle/>
          <a:p>
            <a:pPr algn="ctr" eaLnBrk="1" hangingPunct="1">
              <a:defRPr/>
            </a:pPr>
            <a:r>
              <a:rPr lang="en-US" sz="2000" b="1">
                <a:solidFill>
                  <a:schemeClr val="bg1"/>
                </a:solidFill>
                <a:effectLst>
                  <a:outerShdw blurRad="38100" dist="38100" dir="2700000" algn="tl">
                    <a:srgbClr val="DDDDDD"/>
                  </a:outerShdw>
                </a:effectLst>
                <a:latin typeface="Comic Sans MS" charset="0"/>
                <a:cs typeface="+mn-cs"/>
              </a:rPr>
              <a:t>Little Boy             Fat Man</a:t>
            </a:r>
          </a:p>
        </p:txBody>
      </p:sp>
      <p:pic>
        <p:nvPicPr>
          <p:cNvPr id="125961" name="Picture 9" descr="Tinian runway"/>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430838" y="1549400"/>
            <a:ext cx="3484562" cy="386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5962" name="Picture 10" descr="Enola Gay Crew"/>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4082" t="5249" r="2040" b="2898"/>
          <a:stretch>
            <a:fillRect/>
          </a:stretch>
        </p:blipFill>
        <p:spPr bwMode="auto">
          <a:xfrm>
            <a:off x="1600200" y="4038600"/>
            <a:ext cx="35052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63" name="Rectangle 11"/>
          <p:cNvSpPr>
            <a:spLocks noChangeArrowheads="1"/>
          </p:cNvSpPr>
          <p:nvPr/>
        </p:nvSpPr>
        <p:spPr bwMode="auto">
          <a:xfrm>
            <a:off x="5029200" y="5791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r>
              <a:rPr lang="en-US" b="1" i="1">
                <a:latin typeface="Comic Sans MS" charset="0"/>
                <a:cs typeface="Microsoft New Tai Lue" charset="0"/>
              </a:rPr>
              <a:t>Enola Gay</a:t>
            </a:r>
            <a:r>
              <a:rPr lang="en-US" b="1">
                <a:latin typeface="Comic Sans MS" charset="0"/>
                <a:cs typeface="Microsoft New Tai Lue" charset="0"/>
              </a:rPr>
              <a:t> Crew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25962"/>
                                        </p:tgtEl>
                                        <p:attrNameLst>
                                          <p:attrName>style.visibility</p:attrName>
                                        </p:attrNameLst>
                                      </p:cBhvr>
                                      <p:to>
                                        <p:strVal val="visible"/>
                                      </p:to>
                                    </p:set>
                                    <p:animEffect transition="in" filter="wedge">
                                      <p:cBhvr>
                                        <p:cTn id="7" dur="1000"/>
                                        <p:tgtEl>
                                          <p:spTgt spid="12596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5963"/>
                                        </p:tgtEl>
                                        <p:attrNameLst>
                                          <p:attrName>style.visibility</p:attrName>
                                        </p:attrNameLst>
                                      </p:cBhvr>
                                      <p:to>
                                        <p:strVal val="visible"/>
                                      </p:to>
                                    </p:set>
                                    <p:animEffect transition="in" filter="wedge">
                                      <p:cBhvr>
                                        <p:cTn id="10" dur="1000"/>
                                        <p:tgtEl>
                                          <p:spTgt spid="1259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5" fill="hold" nodeType="clickEffect">
                                  <p:stCondLst>
                                    <p:cond delay="0"/>
                                  </p:stCondLst>
                                  <p:childTnLst>
                                    <p:set>
                                      <p:cBhvr>
                                        <p:cTn id="14" dur="1" fill="hold">
                                          <p:stCondLst>
                                            <p:cond delay="0"/>
                                          </p:stCondLst>
                                        </p:cTn>
                                        <p:tgtEl>
                                          <p:spTgt spid="125961"/>
                                        </p:tgtEl>
                                        <p:attrNameLst>
                                          <p:attrName>style.visibility</p:attrName>
                                        </p:attrNameLst>
                                      </p:cBhvr>
                                      <p:to>
                                        <p:strVal val="visible"/>
                                      </p:to>
                                    </p:set>
                                    <p:animEffect transition="in" filter="checkerboard(down)">
                                      <p:cBhvr>
                                        <p:cTn id="15" dur="1000"/>
                                        <p:tgtEl>
                                          <p:spTgt spid="125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1371600" y="196850"/>
            <a:ext cx="7467600" cy="6413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chemeClr val="tx1"/>
                </a:solidFill>
                <a:latin typeface="+mj-lt"/>
              </a:rPr>
              <a:t>Col. Paul </a:t>
            </a:r>
            <a:r>
              <a:rPr lang="en-US" sz="3600" b="1" dirty="0" err="1" smtClean="0">
                <a:solidFill>
                  <a:schemeClr val="tx1"/>
                </a:solidFill>
                <a:latin typeface="+mj-lt"/>
              </a:rPr>
              <a:t>Tibbets</a:t>
            </a:r>
            <a:r>
              <a:rPr lang="en-US" sz="3600" b="1" dirty="0" smtClean="0">
                <a:solidFill>
                  <a:schemeClr val="tx1"/>
                </a:solidFill>
                <a:latin typeface="+mj-lt"/>
              </a:rPr>
              <a:t> &amp; the A-Bomb</a:t>
            </a:r>
          </a:p>
        </p:txBody>
      </p:sp>
      <p:pic>
        <p:nvPicPr>
          <p:cNvPr id="147458" name="Picture 4" descr="Enola Gay-Col Tibbet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663825" y="990600"/>
            <a:ext cx="4498975"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219200" y="212725"/>
            <a:ext cx="7620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FF0000"/>
                </a:solidFill>
                <a:latin typeface="+mj-lt"/>
              </a:rPr>
              <a:t>Hiroshima</a:t>
            </a:r>
            <a:r>
              <a:rPr lang="en-US" sz="4000" b="1" dirty="0" smtClean="0">
                <a:solidFill>
                  <a:srgbClr val="000000"/>
                </a:solidFill>
                <a:latin typeface="+mj-lt"/>
              </a:rPr>
              <a:t> – August 6, 1945</a:t>
            </a:r>
          </a:p>
        </p:txBody>
      </p:sp>
      <p:pic>
        <p:nvPicPr>
          <p:cNvPr id="148482" name="Picture 7" descr="Nagasaki Bomb"/>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524000" y="990600"/>
            <a:ext cx="323215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8483" name="Picture 8" descr="Hiroshima-afte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572000" y="4648200"/>
            <a:ext cx="4286250" cy="185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6266" name="Rectangle 10"/>
          <p:cNvSpPr>
            <a:spLocks noChangeArrowheads="1"/>
          </p:cNvSpPr>
          <p:nvPr/>
        </p:nvSpPr>
        <p:spPr bwMode="auto">
          <a:xfrm>
            <a:off x="5105400" y="1600200"/>
            <a:ext cx="3657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marL="406400" indent="-406400" eaLnBrk="1" hangingPunct="1">
              <a:buClr>
                <a:srgbClr val="D80000"/>
              </a:buClr>
              <a:buFont typeface="Freebooter" charset="0"/>
              <a:buChar char="©"/>
            </a:pPr>
            <a:r>
              <a:rPr lang="en-US" b="1">
                <a:latin typeface="Comic Sans MS" charset="0"/>
                <a:cs typeface="Microsoft New Tai Lue" charset="0"/>
              </a:rPr>
              <a:t>70,000 killed </a:t>
            </a:r>
            <a:br>
              <a:rPr lang="en-US" b="1">
                <a:latin typeface="Comic Sans MS" charset="0"/>
                <a:cs typeface="Microsoft New Tai Lue" charset="0"/>
              </a:rPr>
            </a:br>
            <a:r>
              <a:rPr lang="en-US" b="1">
                <a:latin typeface="Comic Sans MS" charset="0"/>
                <a:cs typeface="Microsoft New Tai Lue" charset="0"/>
              </a:rPr>
              <a:t>immediately.</a:t>
            </a:r>
          </a:p>
          <a:p>
            <a:pPr marL="406400" indent="-406400" eaLnBrk="1" hangingPunct="1">
              <a:buClr>
                <a:srgbClr val="D80000"/>
              </a:buClr>
              <a:buFont typeface="Freebooter" charset="0"/>
              <a:buChar char="©"/>
            </a:pPr>
            <a:r>
              <a:rPr lang="en-US" b="1">
                <a:latin typeface="Comic Sans MS" charset="0"/>
                <a:cs typeface="Microsoft New Tai Lue" charset="0"/>
              </a:rPr>
              <a:t>48,000 buildings. </a:t>
            </a:r>
            <a:br>
              <a:rPr lang="en-US" b="1">
                <a:latin typeface="Comic Sans MS" charset="0"/>
                <a:cs typeface="Microsoft New Tai Lue" charset="0"/>
              </a:rPr>
            </a:br>
            <a:r>
              <a:rPr lang="en-US" b="1">
                <a:latin typeface="Comic Sans MS" charset="0"/>
                <a:cs typeface="Microsoft New Tai Lue" charset="0"/>
              </a:rPr>
              <a:t>destroyed.</a:t>
            </a:r>
          </a:p>
          <a:p>
            <a:pPr marL="406400" indent="-406400" eaLnBrk="1" hangingPunct="1">
              <a:buClr>
                <a:srgbClr val="D80000"/>
              </a:buClr>
              <a:buFont typeface="Freebooter" charset="0"/>
              <a:buChar char="©"/>
            </a:pPr>
            <a:r>
              <a:rPr lang="en-US" b="1">
                <a:latin typeface="Comic Sans MS" charset="0"/>
                <a:cs typeface="Microsoft New Tai Lue" charset="0"/>
              </a:rPr>
              <a:t>100,000s died of </a:t>
            </a:r>
            <a:br>
              <a:rPr lang="en-US" b="1">
                <a:latin typeface="Comic Sans MS" charset="0"/>
                <a:cs typeface="Microsoft New Tai Lue" charset="0"/>
              </a:rPr>
            </a:br>
            <a:r>
              <a:rPr lang="en-US" b="1">
                <a:latin typeface="Comic Sans MS" charset="0"/>
                <a:cs typeface="Microsoft New Tai Lue" charset="0"/>
              </a:rPr>
              <a:t>radiation poisoning &amp; </a:t>
            </a:r>
            <a:br>
              <a:rPr lang="en-US" b="1">
                <a:latin typeface="Comic Sans MS" charset="0"/>
                <a:cs typeface="Microsoft New Tai Lue" charset="0"/>
              </a:rPr>
            </a:br>
            <a:r>
              <a:rPr lang="en-US" b="1">
                <a:latin typeface="Comic Sans MS" charset="0"/>
                <a:cs typeface="Microsoft New Tai Lue" charset="0"/>
              </a:rPr>
              <a:t>cancer later.</a:t>
            </a:r>
            <a:endParaRPr lang="en-US" b="1">
              <a:cs typeface="Microsoft New Tai Lu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266">
                                            <p:txEl>
                                              <p:pRg st="0" end="0"/>
                                            </p:txEl>
                                          </p:spTgt>
                                        </p:tgtEl>
                                        <p:attrNameLst>
                                          <p:attrName>style.visibility</p:attrName>
                                        </p:attrNameLst>
                                      </p:cBhvr>
                                      <p:to>
                                        <p:strVal val="visible"/>
                                      </p:to>
                                    </p:set>
                                    <p:animEffect transition="in" filter="fade">
                                      <p:cBhvr>
                                        <p:cTn id="7" dur="500"/>
                                        <p:tgtEl>
                                          <p:spTgt spid="962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266">
                                            <p:txEl>
                                              <p:pRg st="1" end="1"/>
                                            </p:txEl>
                                          </p:spTgt>
                                        </p:tgtEl>
                                        <p:attrNameLst>
                                          <p:attrName>style.visibility</p:attrName>
                                        </p:attrNameLst>
                                      </p:cBhvr>
                                      <p:to>
                                        <p:strVal val="visible"/>
                                      </p:to>
                                    </p:set>
                                    <p:animEffect transition="in" filter="fade">
                                      <p:cBhvr>
                                        <p:cTn id="12" dur="500"/>
                                        <p:tgtEl>
                                          <p:spTgt spid="962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6266">
                                            <p:txEl>
                                              <p:pRg st="2" end="2"/>
                                            </p:txEl>
                                          </p:spTgt>
                                        </p:tgtEl>
                                        <p:attrNameLst>
                                          <p:attrName>style.visibility</p:attrName>
                                        </p:attrNameLst>
                                      </p:cBhvr>
                                      <p:to>
                                        <p:strVal val="visible"/>
                                      </p:to>
                                    </p:set>
                                    <p:animEffect transition="in" filter="fade">
                                      <p:cBhvr>
                                        <p:cTn id="17" dur="500"/>
                                        <p:tgtEl>
                                          <p:spTgt spid="962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Hiroshima bomb"/>
          <p:cNvPicPr>
            <a:picLocks noChangeAspect="1" noChangeArrowheads="1"/>
          </p:cNvPicPr>
          <p:nvPr/>
        </p:nvPicPr>
        <p:blipFill>
          <a:blip r:embed="rId2">
            <a:lum contrast="6000"/>
            <a:extLst>
              <a:ext uri="{28A0092B-C50C-407E-A947-70E740481C1C}">
                <a14:useLocalDpi xmlns:a14="http://schemas.microsoft.com/office/drawing/2010/main" val="0"/>
              </a:ext>
            </a:extLst>
          </a:blip>
          <a:srcRect l="1595" r="2475"/>
          <a:stretch>
            <a:fillRect/>
          </a:stretch>
        </p:blipFill>
        <p:spPr bwMode="auto">
          <a:xfrm>
            <a:off x="1447800" y="990600"/>
            <a:ext cx="3962400" cy="3090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67" name="Text Box 2"/>
          <p:cNvSpPr txBox="1">
            <a:spLocks noChangeArrowheads="1"/>
          </p:cNvSpPr>
          <p:nvPr/>
        </p:nvSpPr>
        <p:spPr bwMode="auto">
          <a:xfrm>
            <a:off x="1219200" y="136525"/>
            <a:ext cx="76200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D80000"/>
                </a:solidFill>
                <a:latin typeface="+mj-lt"/>
              </a:rPr>
              <a:t>Nagasaki </a:t>
            </a:r>
            <a:r>
              <a:rPr lang="en-US" sz="4000" b="1" dirty="0" smtClean="0">
                <a:solidFill>
                  <a:srgbClr val="000000"/>
                </a:solidFill>
                <a:latin typeface="+mj-lt"/>
              </a:rPr>
              <a:t>– August 9, 1945</a:t>
            </a:r>
          </a:p>
        </p:txBody>
      </p:sp>
      <p:pic>
        <p:nvPicPr>
          <p:cNvPr id="150531" name="Picture 5" descr="Nagasaki after bomb"/>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800600" y="3346450"/>
            <a:ext cx="4114800" cy="3282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9" name="Rectangle 7"/>
          <p:cNvSpPr>
            <a:spLocks noChangeArrowheads="1"/>
          </p:cNvSpPr>
          <p:nvPr/>
        </p:nvSpPr>
        <p:spPr bwMode="auto">
          <a:xfrm>
            <a:off x="1295400" y="4343400"/>
            <a:ext cx="35052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marL="347663" indent="-347663" eaLnBrk="1" hangingPunct="1">
              <a:buClr>
                <a:srgbClr val="D80000"/>
              </a:buClr>
              <a:buFont typeface="Freebooter" charset="0"/>
              <a:buChar char="©"/>
            </a:pPr>
            <a:r>
              <a:rPr lang="en-US" b="1">
                <a:latin typeface="Comic Sans MS" charset="0"/>
                <a:cs typeface="Microsoft New Tai Lue" charset="0"/>
              </a:rPr>
              <a:t>40,000 killed </a:t>
            </a:r>
            <a:br>
              <a:rPr lang="en-US" b="1">
                <a:latin typeface="Comic Sans MS" charset="0"/>
                <a:cs typeface="Microsoft New Tai Lue" charset="0"/>
              </a:rPr>
            </a:br>
            <a:r>
              <a:rPr lang="en-US" b="1">
                <a:latin typeface="Comic Sans MS" charset="0"/>
                <a:cs typeface="Microsoft New Tai Lue" charset="0"/>
              </a:rPr>
              <a:t>immediately.</a:t>
            </a:r>
          </a:p>
          <a:p>
            <a:pPr marL="347663" indent="-347663" eaLnBrk="1" hangingPunct="1">
              <a:buClr>
                <a:srgbClr val="D80000"/>
              </a:buClr>
              <a:buFont typeface="Freebooter" charset="0"/>
              <a:buChar char="©"/>
            </a:pPr>
            <a:r>
              <a:rPr lang="en-US" b="1">
                <a:latin typeface="Comic Sans MS" charset="0"/>
                <a:cs typeface="Microsoft New Tai Lue" charset="0"/>
              </a:rPr>
              <a:t>60,000 injured.</a:t>
            </a:r>
          </a:p>
          <a:p>
            <a:pPr marL="347663" indent="-347663" eaLnBrk="1" hangingPunct="1">
              <a:buClr>
                <a:srgbClr val="D80000"/>
              </a:buClr>
              <a:buFont typeface="Freebooter" charset="0"/>
              <a:buChar char="©"/>
            </a:pPr>
            <a:r>
              <a:rPr lang="en-US" b="1">
                <a:latin typeface="Comic Sans MS" charset="0"/>
                <a:cs typeface="Microsoft New Tai Lue" charset="0"/>
              </a:rPr>
              <a:t>100,000s died of</a:t>
            </a:r>
            <a:br>
              <a:rPr lang="en-US" b="1">
                <a:latin typeface="Comic Sans MS" charset="0"/>
                <a:cs typeface="Microsoft New Tai Lue" charset="0"/>
              </a:rPr>
            </a:br>
            <a:r>
              <a:rPr lang="en-US" b="1">
                <a:latin typeface="Comic Sans MS" charset="0"/>
                <a:cs typeface="Microsoft New Tai Lue" charset="0"/>
              </a:rPr>
              <a:t>radiation poisoning</a:t>
            </a:r>
            <a:br>
              <a:rPr lang="en-US" b="1">
                <a:latin typeface="Comic Sans MS" charset="0"/>
                <a:cs typeface="Microsoft New Tai Lue" charset="0"/>
              </a:rPr>
            </a:br>
            <a:r>
              <a:rPr lang="en-US" b="1">
                <a:latin typeface="Comic Sans MS" charset="0"/>
                <a:cs typeface="Microsoft New Tai Lue" charset="0"/>
              </a:rPr>
              <a:t>&amp; cancer later.</a:t>
            </a:r>
            <a:endParaRPr lang="en-US" sz="2000" b="1">
              <a:latin typeface="Comic Sans MS" charset="0"/>
              <a:cs typeface="Microsoft New Tai Lue"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999">
                                            <p:txEl>
                                              <p:pRg st="0" end="0"/>
                                            </p:txEl>
                                          </p:spTgt>
                                        </p:tgtEl>
                                        <p:attrNameLst>
                                          <p:attrName>style.visibility</p:attrName>
                                        </p:attrNameLst>
                                      </p:cBhvr>
                                      <p:to>
                                        <p:strVal val="visible"/>
                                      </p:to>
                                    </p:set>
                                    <p:animEffect transition="in" filter="fade">
                                      <p:cBhvr>
                                        <p:cTn id="7" dur="1000"/>
                                        <p:tgtEl>
                                          <p:spTgt spid="849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4999">
                                            <p:txEl>
                                              <p:pRg st="1" end="1"/>
                                            </p:txEl>
                                          </p:spTgt>
                                        </p:tgtEl>
                                        <p:attrNameLst>
                                          <p:attrName>style.visibility</p:attrName>
                                        </p:attrNameLst>
                                      </p:cBhvr>
                                      <p:to>
                                        <p:strVal val="visible"/>
                                      </p:to>
                                    </p:set>
                                    <p:animEffect transition="in" filter="fade">
                                      <p:cBhvr>
                                        <p:cTn id="12" dur="1000"/>
                                        <p:tgtEl>
                                          <p:spTgt spid="849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4999">
                                            <p:txEl>
                                              <p:pRg st="2" end="2"/>
                                            </p:txEl>
                                          </p:spTgt>
                                        </p:tgtEl>
                                        <p:attrNameLst>
                                          <p:attrName>style.visibility</p:attrName>
                                        </p:attrNameLst>
                                      </p:cBhvr>
                                      <p:to>
                                        <p:strVal val="visible"/>
                                      </p:to>
                                    </p:set>
                                    <p:animEffect transition="in" filter="fade">
                                      <p:cBhvr>
                                        <p:cTn id="17" dur="1000"/>
                                        <p:tgtEl>
                                          <p:spTgt spid="849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1219200" y="212725"/>
            <a:ext cx="76200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chemeClr val="tx1"/>
                </a:solidFill>
                <a:latin typeface="+mj-lt"/>
              </a:rPr>
              <a:t>The Beginning of the</a:t>
            </a:r>
            <a:br>
              <a:rPr lang="en-US" sz="4000" b="1" dirty="0" smtClean="0">
                <a:solidFill>
                  <a:schemeClr val="tx1"/>
                </a:solidFill>
                <a:latin typeface="+mj-lt"/>
              </a:rPr>
            </a:br>
            <a:r>
              <a:rPr lang="en-US" sz="4000" b="1" dirty="0" smtClean="0">
                <a:solidFill>
                  <a:schemeClr val="tx1"/>
                </a:solidFill>
                <a:latin typeface="+mj-lt"/>
              </a:rPr>
              <a:t>Atomic Age</a:t>
            </a:r>
          </a:p>
        </p:txBody>
      </p:sp>
      <p:pic>
        <p:nvPicPr>
          <p:cNvPr id="149506" name="Picture 3" descr="Hiroshima clock"/>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124200" y="1676400"/>
            <a:ext cx="3800475"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723900" y="120650"/>
            <a:ext cx="8305800" cy="685800"/>
          </a:xfrm>
        </p:spPr>
        <p:txBody>
          <a:bodyPr/>
          <a:lstStyle/>
          <a:p>
            <a:pPr eaLnBrk="1" hangingPunct="1">
              <a:defRPr/>
            </a:pPr>
            <a:r>
              <a:rPr lang="en-US" sz="3600">
                <a:latin typeface="Georgia" charset="0"/>
                <a:cs typeface="+mj-cs"/>
              </a:rPr>
              <a:t>BEGINNING THE ATOMIC AGE</a:t>
            </a:r>
          </a:p>
        </p:txBody>
      </p:sp>
      <p:sp>
        <p:nvSpPr>
          <p:cNvPr id="293891" name="Rectangle 3"/>
          <p:cNvSpPr>
            <a:spLocks noGrp="1" noChangeArrowheads="1"/>
          </p:cNvSpPr>
          <p:nvPr>
            <p:ph type="body" idx="1"/>
          </p:nvPr>
        </p:nvSpPr>
        <p:spPr>
          <a:xfrm>
            <a:off x="533400" y="1025525"/>
            <a:ext cx="4267200" cy="4038600"/>
          </a:xfrm>
        </p:spPr>
        <p:txBody>
          <a:bodyPr/>
          <a:lstStyle/>
          <a:p>
            <a:pPr eaLnBrk="1" hangingPunct="1">
              <a:defRPr/>
            </a:pPr>
            <a:r>
              <a:rPr lang="en-US" sz="2800" dirty="0">
                <a:solidFill>
                  <a:schemeClr val="tx1">
                    <a:lumMod val="95000"/>
                    <a:lumOff val="5000"/>
                  </a:schemeClr>
                </a:solidFill>
                <a:latin typeface="Arial Narrow" charset="0"/>
                <a:cs typeface="+mn-cs"/>
              </a:rPr>
              <a:t>Manhattan Project </a:t>
            </a:r>
            <a:r>
              <a:rPr lang="en-US" sz="2400" dirty="0">
                <a:solidFill>
                  <a:schemeClr val="tx1">
                    <a:lumMod val="95000"/>
                    <a:lumOff val="5000"/>
                  </a:schemeClr>
                </a:solidFill>
                <a:latin typeface="Arial Narrow" charset="0"/>
                <a:cs typeface="+mn-cs"/>
              </a:rPr>
              <a:t>(begun 1942)</a:t>
            </a:r>
          </a:p>
          <a:p>
            <a:pPr lvl="2" eaLnBrk="1" hangingPunct="1">
              <a:defRPr/>
            </a:pPr>
            <a:r>
              <a:rPr lang="en-US" sz="1600" dirty="0">
                <a:solidFill>
                  <a:schemeClr val="tx1">
                    <a:lumMod val="95000"/>
                    <a:lumOff val="5000"/>
                  </a:schemeClr>
                </a:solidFill>
                <a:latin typeface="Arial Narrow" charset="0"/>
              </a:rPr>
              <a:t>HQ – Oak Ridge, TN</a:t>
            </a:r>
          </a:p>
          <a:p>
            <a:pPr lvl="2" eaLnBrk="1" hangingPunct="1">
              <a:defRPr/>
            </a:pPr>
            <a:r>
              <a:rPr lang="en-US" sz="1600" dirty="0">
                <a:solidFill>
                  <a:schemeClr val="tx1">
                    <a:lumMod val="95000"/>
                    <a:lumOff val="5000"/>
                  </a:schemeClr>
                </a:solidFill>
                <a:latin typeface="Arial Narrow" charset="0"/>
              </a:rPr>
              <a:t>Plutonium and Uranium</a:t>
            </a:r>
          </a:p>
          <a:p>
            <a:pPr lvl="2" eaLnBrk="1" hangingPunct="1">
              <a:defRPr/>
            </a:pPr>
            <a:r>
              <a:rPr lang="en-US" sz="1600" dirty="0">
                <a:solidFill>
                  <a:schemeClr val="tx1">
                    <a:lumMod val="95000"/>
                    <a:lumOff val="5000"/>
                  </a:schemeClr>
                </a:solidFill>
                <a:latin typeface="Arial Narrow" charset="0"/>
              </a:rPr>
              <a:t>Gun-Type and Implosion Type Bombs</a:t>
            </a:r>
          </a:p>
          <a:p>
            <a:pPr eaLnBrk="1" hangingPunct="1">
              <a:defRPr/>
            </a:pPr>
            <a:r>
              <a:rPr lang="en-US" sz="2800" dirty="0" err="1">
                <a:solidFill>
                  <a:schemeClr val="tx1">
                    <a:lumMod val="95000"/>
                    <a:lumOff val="5000"/>
                  </a:schemeClr>
                </a:solidFill>
                <a:latin typeface="Arial Narrow" charset="0"/>
                <a:cs typeface="+mn-cs"/>
              </a:rPr>
              <a:t>Alamagordo</a:t>
            </a:r>
            <a:r>
              <a:rPr lang="en-US" sz="2800" dirty="0">
                <a:solidFill>
                  <a:schemeClr val="tx1">
                    <a:lumMod val="95000"/>
                    <a:lumOff val="5000"/>
                  </a:schemeClr>
                </a:solidFill>
                <a:latin typeface="Arial Narrow" charset="0"/>
                <a:cs typeface="+mn-cs"/>
              </a:rPr>
              <a:t>, NM, </a:t>
            </a:r>
            <a:r>
              <a:rPr lang="en-US" sz="2000" dirty="0">
                <a:solidFill>
                  <a:schemeClr val="tx1">
                    <a:lumMod val="95000"/>
                    <a:lumOff val="5000"/>
                  </a:schemeClr>
                </a:solidFill>
                <a:latin typeface="Arial Narrow" charset="0"/>
                <a:cs typeface="+mn-cs"/>
              </a:rPr>
              <a:t>July 16, 1945</a:t>
            </a:r>
          </a:p>
          <a:p>
            <a:pPr eaLnBrk="1" hangingPunct="1">
              <a:defRPr/>
            </a:pPr>
            <a:r>
              <a:rPr lang="en-US" sz="2800" dirty="0">
                <a:solidFill>
                  <a:schemeClr val="tx1">
                    <a:lumMod val="95000"/>
                    <a:lumOff val="5000"/>
                  </a:schemeClr>
                </a:solidFill>
                <a:latin typeface="Arial Narrow" charset="0"/>
                <a:cs typeface="+mn-cs"/>
              </a:rPr>
              <a:t>Unconditional surrender or face </a:t>
            </a:r>
            <a:r>
              <a:rPr lang="ja-JP" altLang="en-US" sz="2800" dirty="0">
                <a:solidFill>
                  <a:schemeClr val="tx1">
                    <a:lumMod val="95000"/>
                    <a:lumOff val="5000"/>
                  </a:schemeClr>
                </a:solidFill>
                <a:latin typeface="Arial Narrow" charset="0"/>
                <a:cs typeface="+mn-cs"/>
              </a:rPr>
              <a:t>”</a:t>
            </a:r>
            <a:r>
              <a:rPr lang="en-US" sz="2800" dirty="0">
                <a:solidFill>
                  <a:schemeClr val="tx1">
                    <a:lumMod val="95000"/>
                    <a:lumOff val="5000"/>
                  </a:schemeClr>
                </a:solidFill>
                <a:latin typeface="Arial Narrow" charset="0"/>
                <a:cs typeface="+mn-cs"/>
              </a:rPr>
              <a:t>utter destruction</a:t>
            </a:r>
            <a:r>
              <a:rPr lang="ja-JP" altLang="en-US" sz="2800" dirty="0">
                <a:solidFill>
                  <a:schemeClr val="tx1">
                    <a:lumMod val="95000"/>
                    <a:lumOff val="5000"/>
                  </a:schemeClr>
                </a:solidFill>
                <a:latin typeface="Arial Narrow" charset="0"/>
                <a:cs typeface="+mn-cs"/>
              </a:rPr>
              <a:t>”</a:t>
            </a:r>
            <a:endParaRPr lang="en-US" sz="2800" dirty="0">
              <a:solidFill>
                <a:schemeClr val="tx1">
                  <a:lumMod val="95000"/>
                  <a:lumOff val="5000"/>
                </a:schemeClr>
              </a:solidFill>
              <a:latin typeface="Arial Narrow" charset="0"/>
              <a:cs typeface="+mn-cs"/>
            </a:endParaRPr>
          </a:p>
          <a:p>
            <a:pPr eaLnBrk="1" hangingPunct="1">
              <a:defRPr/>
            </a:pPr>
            <a:r>
              <a:rPr lang="en-US" sz="2800" dirty="0">
                <a:solidFill>
                  <a:schemeClr val="tx1">
                    <a:lumMod val="95000"/>
                    <a:lumOff val="5000"/>
                  </a:schemeClr>
                </a:solidFill>
                <a:latin typeface="Arial Narrow" charset="0"/>
                <a:cs typeface="+mn-cs"/>
              </a:rPr>
              <a:t>Hiroshima </a:t>
            </a:r>
            <a:r>
              <a:rPr lang="en-US" sz="2000" dirty="0">
                <a:solidFill>
                  <a:schemeClr val="tx1">
                    <a:lumMod val="95000"/>
                    <a:lumOff val="5000"/>
                  </a:schemeClr>
                </a:solidFill>
                <a:latin typeface="Arial Narrow" charset="0"/>
                <a:cs typeface="+mn-cs"/>
              </a:rPr>
              <a:t>(August 6, 1945)</a:t>
            </a:r>
            <a:r>
              <a:rPr lang="en-US" sz="2400" dirty="0">
                <a:solidFill>
                  <a:schemeClr val="tx1">
                    <a:lumMod val="95000"/>
                    <a:lumOff val="5000"/>
                  </a:schemeClr>
                </a:solidFill>
                <a:latin typeface="Arial Narrow" charset="0"/>
                <a:cs typeface="+mn-cs"/>
              </a:rPr>
              <a:t> </a:t>
            </a:r>
          </a:p>
          <a:p>
            <a:pPr eaLnBrk="1" hangingPunct="1">
              <a:defRPr/>
            </a:pPr>
            <a:r>
              <a:rPr lang="en-US" sz="2800" dirty="0">
                <a:solidFill>
                  <a:schemeClr val="tx1">
                    <a:lumMod val="95000"/>
                    <a:lumOff val="5000"/>
                  </a:schemeClr>
                </a:solidFill>
                <a:latin typeface="Arial Narrow" charset="0"/>
                <a:cs typeface="+mn-cs"/>
              </a:rPr>
              <a:t>Nagasaki </a:t>
            </a:r>
            <a:r>
              <a:rPr lang="en-US" sz="2000" dirty="0">
                <a:solidFill>
                  <a:schemeClr val="tx1">
                    <a:lumMod val="95000"/>
                    <a:lumOff val="5000"/>
                  </a:schemeClr>
                </a:solidFill>
                <a:latin typeface="Arial Narrow" charset="0"/>
                <a:cs typeface="+mn-cs"/>
              </a:rPr>
              <a:t>(August 9, 1945)</a:t>
            </a:r>
            <a:endParaRPr lang="en-US" sz="2400" dirty="0">
              <a:solidFill>
                <a:schemeClr val="tx1">
                  <a:lumMod val="95000"/>
                  <a:lumOff val="5000"/>
                </a:schemeClr>
              </a:solidFill>
              <a:latin typeface="Arial Narrow" charset="0"/>
              <a:cs typeface="+mn-cs"/>
            </a:endParaRPr>
          </a:p>
          <a:p>
            <a:pPr eaLnBrk="1" hangingPunct="1">
              <a:defRPr/>
            </a:pPr>
            <a:r>
              <a:rPr lang="en-US" sz="2800" dirty="0">
                <a:solidFill>
                  <a:schemeClr val="tx1">
                    <a:lumMod val="95000"/>
                    <a:lumOff val="5000"/>
                  </a:schemeClr>
                </a:solidFill>
                <a:latin typeface="Arial Narrow" charset="0"/>
                <a:cs typeface="+mn-cs"/>
              </a:rPr>
              <a:t>Japan surrender </a:t>
            </a:r>
            <a:r>
              <a:rPr lang="en-US" sz="2000" dirty="0">
                <a:solidFill>
                  <a:schemeClr val="tx1">
                    <a:lumMod val="95000"/>
                    <a:lumOff val="5000"/>
                  </a:schemeClr>
                </a:solidFill>
                <a:latin typeface="Arial Narrow" charset="0"/>
                <a:cs typeface="+mn-cs"/>
              </a:rPr>
              <a:t>September 2, 1945  (V-J Day)</a:t>
            </a:r>
            <a:endParaRPr lang="en-US" sz="2400" dirty="0">
              <a:solidFill>
                <a:schemeClr val="tx1">
                  <a:lumMod val="95000"/>
                  <a:lumOff val="5000"/>
                </a:schemeClr>
              </a:solidFill>
              <a:latin typeface="Arial Narrow" charset="0"/>
              <a:cs typeface="+mn-cs"/>
            </a:endParaRPr>
          </a:p>
        </p:txBody>
      </p:sp>
      <p:pic>
        <p:nvPicPr>
          <p:cNvPr id="151555" name="Picture 4" descr="20407"/>
          <p:cNvPicPr>
            <a:picLocks noChangeAspect="1" noChangeArrowheads="1"/>
          </p:cNvPicPr>
          <p:nvPr/>
        </p:nvPicPr>
        <p:blipFill>
          <a:blip r:embed="rId3">
            <a:extLst>
              <a:ext uri="{28A0092B-C50C-407E-A947-70E740481C1C}">
                <a14:useLocalDpi xmlns:a14="http://schemas.microsoft.com/office/drawing/2010/main" val="0"/>
              </a:ext>
            </a:extLst>
          </a:blip>
          <a:srcRect l="11646" t="7500" r="29115" b="37500"/>
          <a:stretch>
            <a:fillRect/>
          </a:stretch>
        </p:blipFill>
        <p:spPr bwMode="auto">
          <a:xfrm>
            <a:off x="5276850" y="806450"/>
            <a:ext cx="3505200" cy="2681288"/>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pic>
        <p:nvPicPr>
          <p:cNvPr id="151556" name="Picture 5" descr="nabo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571875"/>
            <a:ext cx="3009900" cy="2457450"/>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
        <p:nvSpPr>
          <p:cNvPr id="293894" name="Text Box 6"/>
          <p:cNvSpPr txBox="1">
            <a:spLocks noChangeArrowheads="1"/>
          </p:cNvSpPr>
          <p:nvPr/>
        </p:nvSpPr>
        <p:spPr bwMode="auto">
          <a:xfrm>
            <a:off x="5614988" y="6291263"/>
            <a:ext cx="3429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600" b="1" dirty="0" smtClean="0">
                <a:solidFill>
                  <a:srgbClr val="0D0D0D"/>
                </a:solidFill>
                <a:effectLst>
                  <a:outerShdw blurRad="38100" dist="38100" dir="2700000" algn="tl">
                    <a:srgbClr val="000000"/>
                  </a:outerShdw>
                </a:effectLst>
                <a:cs typeface="+mn-cs"/>
              </a:rPr>
              <a:t>Atomic Bombs: </a:t>
            </a:r>
            <a:r>
              <a:rPr lang="ja-JP" altLang="en-US" sz="1600" b="1" dirty="0" smtClean="0">
                <a:solidFill>
                  <a:srgbClr val="0D0D0D"/>
                </a:solidFill>
                <a:effectLst>
                  <a:outerShdw blurRad="38100" dist="38100" dir="2700000" algn="tl">
                    <a:srgbClr val="000000"/>
                  </a:outerShdw>
                </a:effectLst>
                <a:cs typeface="+mn-cs"/>
              </a:rPr>
              <a:t>“</a:t>
            </a:r>
            <a:r>
              <a:rPr lang="en-US" sz="1600" b="1" dirty="0" smtClean="0">
                <a:solidFill>
                  <a:srgbClr val="0D0D0D"/>
                </a:solidFill>
                <a:effectLst>
                  <a:outerShdw blurRad="38100" dist="38100" dir="2700000" algn="tl">
                    <a:srgbClr val="000000"/>
                  </a:outerShdw>
                </a:effectLst>
                <a:cs typeface="+mn-cs"/>
              </a:rPr>
              <a:t>Little Boy</a:t>
            </a:r>
            <a:r>
              <a:rPr lang="ja-JP" altLang="en-US" sz="1600" b="1" dirty="0" smtClean="0">
                <a:solidFill>
                  <a:srgbClr val="0D0D0D"/>
                </a:solidFill>
                <a:effectLst>
                  <a:outerShdw blurRad="38100" dist="38100" dir="2700000" algn="tl">
                    <a:srgbClr val="000000"/>
                  </a:outerShdw>
                </a:effectLst>
                <a:cs typeface="+mn-cs"/>
              </a:rPr>
              <a:t>”</a:t>
            </a:r>
            <a:r>
              <a:rPr lang="en-US" sz="1400" b="1" dirty="0" smtClean="0">
                <a:solidFill>
                  <a:srgbClr val="0D0D0D"/>
                </a:solidFill>
                <a:effectLst>
                  <a:outerShdw blurRad="38100" dist="38100" dir="2700000" algn="tl">
                    <a:srgbClr val="000000"/>
                  </a:outerShdw>
                </a:effectLst>
                <a:cs typeface="+mn-cs"/>
              </a:rPr>
              <a:t> &amp;</a:t>
            </a:r>
            <a:r>
              <a:rPr lang="en-US" sz="1600" b="1" dirty="0" smtClean="0">
                <a:solidFill>
                  <a:srgbClr val="0D0D0D"/>
                </a:solidFill>
                <a:effectLst>
                  <a:outerShdw blurRad="38100" dist="38100" dir="2700000" algn="tl">
                    <a:srgbClr val="000000"/>
                  </a:outerShdw>
                </a:effectLst>
                <a:cs typeface="+mn-cs"/>
              </a:rPr>
              <a:t> </a:t>
            </a:r>
            <a:r>
              <a:rPr lang="ja-JP" altLang="en-US" sz="1600" b="1" dirty="0" smtClean="0">
                <a:solidFill>
                  <a:srgbClr val="0D0D0D"/>
                </a:solidFill>
                <a:effectLst>
                  <a:outerShdw blurRad="38100" dist="38100" dir="2700000" algn="tl">
                    <a:srgbClr val="000000"/>
                  </a:outerShdw>
                </a:effectLst>
                <a:cs typeface="+mn-cs"/>
              </a:rPr>
              <a:t>“</a:t>
            </a:r>
            <a:r>
              <a:rPr lang="en-US" sz="1600" b="1" dirty="0" smtClean="0">
                <a:solidFill>
                  <a:srgbClr val="0D0D0D"/>
                </a:solidFill>
                <a:effectLst>
                  <a:outerShdw blurRad="38100" dist="38100" dir="2700000" algn="tl">
                    <a:srgbClr val="000000"/>
                  </a:outerShdw>
                </a:effectLst>
                <a:cs typeface="+mn-cs"/>
              </a:rPr>
              <a:t>Fat Man</a:t>
            </a:r>
            <a:r>
              <a:rPr lang="ja-JP" altLang="en-US" sz="1600" b="1" dirty="0" smtClean="0">
                <a:solidFill>
                  <a:srgbClr val="0D0D0D"/>
                </a:solidFill>
                <a:effectLst>
                  <a:outerShdw blurRad="38100" dist="38100" dir="2700000" algn="tl">
                    <a:srgbClr val="000000"/>
                  </a:outerShdw>
                </a:effectLst>
                <a:cs typeface="+mn-cs"/>
              </a:rPr>
              <a:t>”</a:t>
            </a:r>
            <a:r>
              <a:rPr lang="en-US" sz="1600" b="1" dirty="0" smtClean="0">
                <a:solidFill>
                  <a:srgbClr val="0D0D0D"/>
                </a:solidFill>
                <a:effectLst>
                  <a:outerShdw blurRad="38100" dist="38100" dir="2700000" algn="tl">
                    <a:srgbClr val="000000"/>
                  </a:outerShdw>
                </a:effectLst>
                <a:cs typeface="+mn-cs"/>
              </a:rPr>
              <a:t> </a:t>
            </a:r>
          </a:p>
        </p:txBody>
      </p:sp>
      <p:pic>
        <p:nvPicPr>
          <p:cNvPr id="151558" name="Picture 7" descr="enolag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6063" y="3773488"/>
            <a:ext cx="2057400" cy="1590675"/>
          </a:xfrm>
          <a:prstGeom prst="rect">
            <a:avLst/>
          </a:prstGeom>
          <a:noFill/>
          <a:ln w="952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
        <p:nvSpPr>
          <p:cNvPr id="293896" name="Text Box 8"/>
          <p:cNvSpPr txBox="1">
            <a:spLocks noChangeArrowheads="1"/>
          </p:cNvSpPr>
          <p:nvPr/>
        </p:nvSpPr>
        <p:spPr bwMode="auto">
          <a:xfrm>
            <a:off x="4514850" y="5383213"/>
            <a:ext cx="1524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spcBef>
                <a:spcPct val="50000"/>
              </a:spcBef>
              <a:defRPr/>
            </a:pPr>
            <a:r>
              <a:rPr lang="en-US" sz="1400" b="1" dirty="0" smtClean="0">
                <a:solidFill>
                  <a:srgbClr val="0D0D0D"/>
                </a:solidFill>
                <a:effectLst>
                  <a:outerShdw blurRad="38100" dist="38100" dir="2700000" algn="tl">
                    <a:srgbClr val="000000"/>
                  </a:outerShdw>
                </a:effectLst>
                <a:cs typeface="+mn-cs"/>
              </a:rPr>
              <a:t>Col. Paul W. </a:t>
            </a:r>
            <a:r>
              <a:rPr lang="en-US" sz="1400" b="1" dirty="0" err="1" smtClean="0">
                <a:solidFill>
                  <a:srgbClr val="0D0D0D"/>
                </a:solidFill>
                <a:effectLst>
                  <a:outerShdw blurRad="38100" dist="38100" dir="2700000" algn="tl">
                    <a:srgbClr val="000000"/>
                  </a:outerShdw>
                </a:effectLst>
                <a:cs typeface="+mn-cs"/>
              </a:rPr>
              <a:t>Tibbets</a:t>
            </a:r>
            <a:r>
              <a:rPr lang="en-US" sz="1400" b="1" dirty="0" smtClean="0">
                <a:solidFill>
                  <a:srgbClr val="0D0D0D"/>
                </a:solidFill>
                <a:effectLst>
                  <a:outerShdw blurRad="38100" dist="38100" dir="2700000" algn="tl">
                    <a:srgbClr val="000000"/>
                  </a:outerShdw>
                </a:effectLst>
                <a:cs typeface="+mn-cs"/>
              </a:rPr>
              <a:t>, Jr., &amp; the ENOLA GAY</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4800600"/>
            <a:ext cx="2438400" cy="1524000"/>
          </a:xfrm>
        </p:spPr>
        <p:txBody>
          <a:bodyPr/>
          <a:lstStyle/>
          <a:p>
            <a:pPr eaLnBrk="1" hangingPunct="1">
              <a:defRPr/>
            </a:pPr>
            <a:r>
              <a:rPr lang="en-US" sz="2000">
                <a:latin typeface="Georgia" charset="0"/>
                <a:cs typeface="+mj-cs"/>
              </a:rPr>
              <a:t>Hiroshima After the Bomb Blast, </a:t>
            </a:r>
            <a:r>
              <a:rPr lang="en-US" sz="2000">
                <a:solidFill>
                  <a:srgbClr val="F0E4B2"/>
                </a:solidFill>
                <a:latin typeface="Georgia" charset="0"/>
                <a:cs typeface="+mj-cs"/>
              </a:rPr>
              <a:t>August 6, 1945</a:t>
            </a:r>
          </a:p>
        </p:txBody>
      </p:sp>
      <p:pic>
        <p:nvPicPr>
          <p:cNvPr id="153602" name="Picture 3" descr="h5-26-10-p7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
            <a:ext cx="60293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09600" y="6248400"/>
            <a:ext cx="7924800" cy="487363"/>
          </a:xfrm>
        </p:spPr>
        <p:txBody>
          <a:bodyPr/>
          <a:lstStyle/>
          <a:p>
            <a:pPr eaLnBrk="1" hangingPunct="1">
              <a:defRPr/>
            </a:pPr>
            <a:r>
              <a:rPr lang="en-US" sz="2400">
                <a:latin typeface="Georgia" charset="0"/>
                <a:cs typeface="+mj-cs"/>
              </a:rPr>
              <a:t>Hiroshima After the Bomb Blast, August 6, 1945</a:t>
            </a:r>
          </a:p>
        </p:txBody>
      </p:sp>
      <p:pic>
        <p:nvPicPr>
          <p:cNvPr id="155650" name="Picture 3" descr="26_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8763000" cy="5794375"/>
          </a:xfrm>
          <a:prstGeom prst="rect">
            <a:avLst/>
          </a:prstGeom>
          <a:noFill/>
          <a:ln w="2857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533400" y="6248400"/>
            <a:ext cx="8610600" cy="609600"/>
          </a:xfrm>
        </p:spPr>
        <p:txBody>
          <a:bodyPr/>
          <a:lstStyle/>
          <a:p>
            <a:pPr eaLnBrk="1" hangingPunct="1">
              <a:defRPr/>
            </a:pPr>
            <a:r>
              <a:rPr lang="en-US" sz="2400">
                <a:latin typeface="Georgia" charset="0"/>
                <a:cs typeface="+mj-cs"/>
              </a:rPr>
              <a:t>Hiroshima after the atomic bomb, August 6, 1945</a:t>
            </a:r>
            <a:r>
              <a:rPr lang="en-US" sz="3600">
                <a:latin typeface="Georgia" charset="0"/>
                <a:cs typeface="+mj-cs"/>
              </a:rPr>
              <a:t> </a:t>
            </a:r>
          </a:p>
        </p:txBody>
      </p:sp>
      <p:pic>
        <p:nvPicPr>
          <p:cNvPr id="157698" name="Picture 3" descr="26_37"/>
          <p:cNvPicPr>
            <a:picLocks noChangeAspect="1" noChangeArrowheads="1"/>
          </p:cNvPicPr>
          <p:nvPr/>
        </p:nvPicPr>
        <p:blipFill>
          <a:blip r:embed="rId3">
            <a:extLst>
              <a:ext uri="{28A0092B-C50C-407E-A947-70E740481C1C}">
                <a14:useLocalDpi xmlns:a14="http://schemas.microsoft.com/office/drawing/2010/main" val="0"/>
              </a:ext>
            </a:extLst>
          </a:blip>
          <a:srcRect b="1685"/>
          <a:stretch>
            <a:fillRect/>
          </a:stretch>
        </p:blipFill>
        <p:spPr bwMode="auto">
          <a:xfrm>
            <a:off x="533400" y="171450"/>
            <a:ext cx="8229600" cy="6202363"/>
          </a:xfrm>
          <a:prstGeom prst="rect">
            <a:avLst/>
          </a:prstGeom>
          <a:noFill/>
          <a:ln w="38100">
            <a:solidFill>
              <a:srgbClr val="F0E4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77913"/>
            <a:ext cx="84582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066800" y="228600"/>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Italy Attacks Ethiopia, 1935</a:t>
            </a:r>
          </a:p>
        </p:txBody>
      </p:sp>
      <p:pic>
        <p:nvPicPr>
          <p:cNvPr id="137225" name="Picture 9" descr="Ethiopian-Italian stamps"/>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50275" r="1508" b="6067"/>
          <a:stretch>
            <a:fillRect/>
          </a:stretch>
        </p:blipFill>
        <p:spPr bwMode="auto">
          <a:xfrm>
            <a:off x="4419600" y="50292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0" descr="Hallie Selassi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6629400" y="1520825"/>
            <a:ext cx="2068513"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7" name="Rectangle 11"/>
          <p:cNvSpPr>
            <a:spLocks noChangeArrowheads="1"/>
          </p:cNvSpPr>
          <p:nvPr/>
        </p:nvSpPr>
        <p:spPr bwMode="auto">
          <a:xfrm>
            <a:off x="6781800" y="4419600"/>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a:latin typeface="Kaiti TC Regular" charset="0"/>
                <a:ea typeface="Kaiti TC Regular" charset="0"/>
                <a:cs typeface="Kaiti TC Regular" charset="0"/>
              </a:rPr>
              <a:t>Emperor Haile Selassie</a:t>
            </a:r>
          </a:p>
        </p:txBody>
      </p:sp>
      <p:pic>
        <p:nvPicPr>
          <p:cNvPr id="137228" name="Picture 12" descr="Ethiopian-Italian stamps-1"/>
          <p:cNvPicPr>
            <a:picLocks noChangeAspect="1" noChangeArrowheads="1"/>
          </p:cNvPicPr>
          <p:nvPr/>
        </p:nvPicPr>
        <p:blipFill>
          <a:blip r:embed="rId4">
            <a:lum contrast="12000"/>
            <a:extLst>
              <a:ext uri="{28A0092B-C50C-407E-A947-70E740481C1C}">
                <a14:useLocalDpi xmlns:a14="http://schemas.microsoft.com/office/drawing/2010/main" val="0"/>
              </a:ext>
            </a:extLst>
          </a:blip>
          <a:srcRect t="5156" r="50298"/>
          <a:stretch>
            <a:fillRect/>
          </a:stretch>
        </p:blipFill>
        <p:spPr bwMode="auto">
          <a:xfrm>
            <a:off x="1447800" y="4648200"/>
            <a:ext cx="25146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4" descr="abysinna"/>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t="1563" r="1053" b="1563"/>
          <a:stretch>
            <a:fillRect/>
          </a:stretch>
        </p:blipFill>
        <p:spPr bwMode="auto">
          <a:xfrm>
            <a:off x="457200" y="1157288"/>
            <a:ext cx="5410200" cy="3035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37225"/>
                                        </p:tgtEl>
                                        <p:attrNameLst>
                                          <p:attrName>style.visibility</p:attrName>
                                        </p:attrNameLst>
                                      </p:cBhvr>
                                      <p:to>
                                        <p:strVal val="visible"/>
                                      </p:to>
                                    </p:set>
                                    <p:animEffect transition="in" filter="dissolve">
                                      <p:cBhvr>
                                        <p:cTn id="7" dur="1000"/>
                                        <p:tgtEl>
                                          <p:spTgt spid="137225"/>
                                        </p:tgtEl>
                                      </p:cBhvr>
                                    </p:animEffect>
                                  </p:childTnLst>
                                </p:cTn>
                              </p:par>
                              <p:par>
                                <p:cTn id="8" presetID="9" presetClass="entr" presetSubtype="0" fill="hold" nodeType="withEffect">
                                  <p:stCondLst>
                                    <p:cond delay="1000"/>
                                  </p:stCondLst>
                                  <p:childTnLst>
                                    <p:set>
                                      <p:cBhvr>
                                        <p:cTn id="9" dur="1" fill="hold">
                                          <p:stCondLst>
                                            <p:cond delay="0"/>
                                          </p:stCondLst>
                                        </p:cTn>
                                        <p:tgtEl>
                                          <p:spTgt spid="137226"/>
                                        </p:tgtEl>
                                        <p:attrNameLst>
                                          <p:attrName>style.visibility</p:attrName>
                                        </p:attrNameLst>
                                      </p:cBhvr>
                                      <p:to>
                                        <p:strVal val="visible"/>
                                      </p:to>
                                    </p:set>
                                    <p:animEffect transition="in" filter="dissolve">
                                      <p:cBhvr>
                                        <p:cTn id="10" dur="1000"/>
                                        <p:tgtEl>
                                          <p:spTgt spid="137226"/>
                                        </p:tgtEl>
                                      </p:cBhvr>
                                    </p:animEffect>
                                  </p:childTnLst>
                                </p:cTn>
                              </p:par>
                              <p:par>
                                <p:cTn id="11" presetID="9" presetClass="entr" presetSubtype="0" fill="hold" grpId="0" nodeType="withEffect">
                                  <p:stCondLst>
                                    <p:cond delay="1000"/>
                                  </p:stCondLst>
                                  <p:childTnLst>
                                    <p:set>
                                      <p:cBhvr>
                                        <p:cTn id="12" dur="1" fill="hold">
                                          <p:stCondLst>
                                            <p:cond delay="0"/>
                                          </p:stCondLst>
                                        </p:cTn>
                                        <p:tgtEl>
                                          <p:spTgt spid="137227"/>
                                        </p:tgtEl>
                                        <p:attrNameLst>
                                          <p:attrName>style.visibility</p:attrName>
                                        </p:attrNameLst>
                                      </p:cBhvr>
                                      <p:to>
                                        <p:strVal val="visible"/>
                                      </p:to>
                                    </p:set>
                                    <p:animEffect transition="in" filter="dissolve">
                                      <p:cBhvr>
                                        <p:cTn id="13" dur="1000"/>
                                        <p:tgtEl>
                                          <p:spTgt spid="137227"/>
                                        </p:tgtEl>
                                      </p:cBhvr>
                                    </p:animEffect>
                                  </p:childTnLst>
                                </p:cTn>
                              </p:par>
                              <p:par>
                                <p:cTn id="14" presetID="9" presetClass="entr" presetSubtype="0" fill="hold" nodeType="withEffect">
                                  <p:stCondLst>
                                    <p:cond delay="1000"/>
                                  </p:stCondLst>
                                  <p:childTnLst>
                                    <p:set>
                                      <p:cBhvr>
                                        <p:cTn id="15" dur="1" fill="hold">
                                          <p:stCondLst>
                                            <p:cond delay="0"/>
                                          </p:stCondLst>
                                        </p:cTn>
                                        <p:tgtEl>
                                          <p:spTgt spid="137228"/>
                                        </p:tgtEl>
                                        <p:attrNameLst>
                                          <p:attrName>style.visibility</p:attrName>
                                        </p:attrNameLst>
                                      </p:cBhvr>
                                      <p:to>
                                        <p:strVal val="visible"/>
                                      </p:to>
                                    </p:set>
                                    <p:animEffect transition="in" filter="dissolve">
                                      <p:cBhvr>
                                        <p:cTn id="16" dur="1000"/>
                                        <p:tgtEl>
                                          <p:spTgt spid="137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2288" y="5367338"/>
            <a:ext cx="5486400" cy="566737"/>
          </a:xfrm>
        </p:spPr>
        <p:txBody>
          <a:bodyPr/>
          <a:lstStyle/>
          <a:p>
            <a:pPr>
              <a:defRPr/>
            </a:pPr>
            <a:r>
              <a:rPr lang="en-US">
                <a:latin typeface="Georgia" charset="0"/>
                <a:cs typeface="+mj-cs"/>
              </a:rPr>
              <a:t>Hiroshima survivor - 1950</a:t>
            </a:r>
          </a:p>
        </p:txBody>
      </p:sp>
      <p:pic>
        <p:nvPicPr>
          <p:cNvPr id="160770"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500" r="1500"/>
          <a:stretch>
            <a:fillRect/>
          </a:stretch>
        </p:blipFill>
        <p:spPr>
          <a:xfrm>
            <a:off x="1066800" y="490538"/>
            <a:ext cx="7162800" cy="4876800"/>
          </a:xfrm>
        </p:spPr>
      </p:pic>
      <p:sp>
        <p:nvSpPr>
          <p:cNvPr id="5" name="Text Placeholder 4"/>
          <p:cNvSpPr>
            <a:spLocks noGrp="1"/>
          </p:cNvSpPr>
          <p:nvPr>
            <p:ph type="body" sz="half" idx="2"/>
          </p:nvPr>
        </p:nvSpPr>
        <p:spPr>
          <a:xfrm>
            <a:off x="1792288" y="5907088"/>
            <a:ext cx="5486400" cy="804862"/>
          </a:xfrm>
        </p:spPr>
        <p:txBody>
          <a:bodyPr/>
          <a:lstStyle/>
          <a:p>
            <a:pPr>
              <a:buFont typeface="Wingdings" panose="05000000000000000000" pitchFamily="2" charset="2"/>
              <a:buNone/>
              <a:defRPr/>
            </a:pPr>
            <a:endParaRPr lang="en-US" dirty="0">
              <a:ea typeface="+mn-ea"/>
              <a:cs typeface="+mn-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62000" y="2286000"/>
            <a:ext cx="3200400" cy="2362200"/>
          </a:xfrm>
        </p:spPr>
        <p:txBody>
          <a:bodyPr/>
          <a:lstStyle/>
          <a:p>
            <a:pPr eaLnBrk="1" hangingPunct="1">
              <a:defRPr/>
            </a:pPr>
            <a:r>
              <a:rPr lang="en-US" sz="2800">
                <a:latin typeface="Georgia" charset="0"/>
                <a:cs typeface="+mj-cs"/>
              </a:rPr>
              <a:t>Nagasaki atomic bombing</a:t>
            </a:r>
            <a:br>
              <a:rPr lang="en-US" sz="2800">
                <a:latin typeface="Georgia" charset="0"/>
                <a:cs typeface="+mj-cs"/>
              </a:rPr>
            </a:br>
            <a:r>
              <a:rPr lang="en-US" sz="2800">
                <a:latin typeface="Georgia" charset="0"/>
                <a:cs typeface="+mj-cs"/>
              </a:rPr>
              <a:t/>
            </a:r>
            <a:br>
              <a:rPr lang="en-US" sz="2800">
                <a:latin typeface="Georgia" charset="0"/>
                <a:cs typeface="+mj-cs"/>
              </a:rPr>
            </a:br>
            <a:r>
              <a:rPr lang="en-US" sz="2400">
                <a:solidFill>
                  <a:srgbClr val="F0E4B2"/>
                </a:solidFill>
                <a:latin typeface="Georgia" charset="0"/>
                <a:cs typeface="+mj-cs"/>
              </a:rPr>
              <a:t>August 9, 1945</a:t>
            </a:r>
            <a:r>
              <a:rPr lang="en-US" sz="3600">
                <a:latin typeface="Georgia" charset="0"/>
                <a:cs typeface="+mj-cs"/>
              </a:rPr>
              <a:t> </a:t>
            </a:r>
          </a:p>
        </p:txBody>
      </p:sp>
      <p:pic>
        <p:nvPicPr>
          <p:cNvPr id="161794" name="Picture 3" descr="26_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4545013" cy="6858000"/>
          </a:xfrm>
          <a:prstGeom prst="rect">
            <a:avLst/>
          </a:prstGeom>
          <a:noFill/>
          <a:ln w="57150">
            <a:solidFill>
              <a:srgbClr val="F0E4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990600" y="6324600"/>
            <a:ext cx="5257800" cy="533400"/>
          </a:xfrm>
        </p:spPr>
        <p:txBody>
          <a:bodyPr/>
          <a:lstStyle/>
          <a:p>
            <a:pPr eaLnBrk="1" hangingPunct="1">
              <a:defRPr/>
            </a:pPr>
            <a:r>
              <a:rPr lang="en-US" sz="2400">
                <a:latin typeface="Georgia" charset="0"/>
                <a:cs typeface="+mj-cs"/>
              </a:rPr>
              <a:t>Aftermath of Nagasaki bombing</a:t>
            </a:r>
            <a:r>
              <a:rPr lang="en-US" sz="3600">
                <a:latin typeface="Georgia" charset="0"/>
                <a:cs typeface="+mj-cs"/>
              </a:rPr>
              <a:t> </a:t>
            </a:r>
          </a:p>
        </p:txBody>
      </p:sp>
      <p:pic>
        <p:nvPicPr>
          <p:cNvPr id="163842" name="Picture 3" descr="00000196">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751" b="943"/>
          <a:stretch>
            <a:fillRect/>
          </a:stretch>
        </p:blipFill>
        <p:spPr>
          <a:xfrm>
            <a:off x="762000" y="228600"/>
            <a:ext cx="7789863" cy="6188075"/>
          </a:xfrm>
          <a:ln w="38100">
            <a:solidFill>
              <a:srgbClr val="F0E4B2"/>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body" sz="half" idx="1"/>
          </p:nvPr>
        </p:nvSpPr>
        <p:spPr>
          <a:xfrm>
            <a:off x="0" y="609600"/>
            <a:ext cx="4495800" cy="6248400"/>
          </a:xfrm>
          <a:solidFill>
            <a:srgbClr val="FFFF99"/>
          </a:solidFill>
        </p:spPr>
        <p:txBody>
          <a:bodyPr/>
          <a:lstStyle/>
          <a:p>
            <a:pPr algn="ctr" eaLnBrk="1" hangingPunct="1">
              <a:lnSpc>
                <a:spcPct val="90000"/>
              </a:lnSpc>
              <a:spcBef>
                <a:spcPct val="0"/>
              </a:spcBef>
              <a:buFont typeface="Wingdings" charset="0"/>
              <a:buNone/>
              <a:defRPr/>
            </a:pPr>
            <a:r>
              <a:rPr lang="en-US" b="1" u="sng" dirty="0">
                <a:solidFill>
                  <a:srgbClr val="0D0D0D"/>
                </a:solidFill>
                <a:latin typeface="Arial Narrow" charset="0"/>
                <a:cs typeface="Arial" charset="0"/>
              </a:rPr>
              <a:t>Arguments for use</a:t>
            </a:r>
            <a:br>
              <a:rPr lang="en-US" b="1" u="sng" dirty="0">
                <a:solidFill>
                  <a:srgbClr val="0D0D0D"/>
                </a:solidFill>
                <a:latin typeface="Arial Narrow" charset="0"/>
                <a:cs typeface="Arial" charset="0"/>
              </a:rPr>
            </a:br>
            <a:endParaRPr lang="en-US" u="sng" dirty="0">
              <a:solidFill>
                <a:srgbClr val="0D0D0D"/>
              </a:solidFill>
              <a:latin typeface="Arial Narrow" charset="0"/>
              <a:cs typeface="+mn-cs"/>
            </a:endParaRPr>
          </a:p>
          <a:p>
            <a:pPr algn="ctr" eaLnBrk="1" hangingPunct="1">
              <a:lnSpc>
                <a:spcPct val="80000"/>
              </a:lnSpc>
              <a:spcBef>
                <a:spcPct val="0"/>
              </a:spcBef>
              <a:defRPr/>
            </a:pPr>
            <a:r>
              <a:rPr lang="en-US" sz="2400" dirty="0">
                <a:solidFill>
                  <a:srgbClr val="0D0D0D"/>
                </a:solidFill>
                <a:latin typeface="Arial Narrow" charset="0"/>
                <a:cs typeface="+mn-cs"/>
              </a:rPr>
              <a:t>Japanese refused to surrender. It was estimated an invasion similar to D-Day was needed to bring the war to an end. </a:t>
            </a:r>
            <a:br>
              <a:rPr lang="en-US" sz="2400" dirty="0">
                <a:solidFill>
                  <a:srgbClr val="0D0D0D"/>
                </a:solidFill>
                <a:latin typeface="Arial Narrow" charset="0"/>
                <a:cs typeface="+mn-cs"/>
              </a:rPr>
            </a:br>
            <a:endParaRPr lang="en-US" sz="2400" dirty="0">
              <a:solidFill>
                <a:srgbClr val="0D0D0D"/>
              </a:solidFill>
              <a:latin typeface="Arial Narrow" charset="0"/>
              <a:cs typeface="+mn-cs"/>
            </a:endParaRPr>
          </a:p>
          <a:p>
            <a:pPr algn="ctr" eaLnBrk="1" hangingPunct="1">
              <a:lnSpc>
                <a:spcPct val="80000"/>
              </a:lnSpc>
              <a:spcBef>
                <a:spcPct val="0"/>
              </a:spcBef>
              <a:defRPr/>
            </a:pPr>
            <a:r>
              <a:rPr lang="en-US" sz="2400" dirty="0">
                <a:solidFill>
                  <a:srgbClr val="0D0D0D"/>
                </a:solidFill>
                <a:latin typeface="Arial Narrow" charset="0"/>
                <a:cs typeface="+mn-cs"/>
              </a:rPr>
              <a:t>US officials estimated conquest of Japan</a:t>
            </a:r>
            <a:r>
              <a:rPr lang="ja-JP" altLang="en-US" sz="2400" dirty="0">
                <a:solidFill>
                  <a:srgbClr val="0D0D0D"/>
                </a:solidFill>
                <a:latin typeface="Arial Narrow" charset="0"/>
                <a:cs typeface="+mn-cs"/>
              </a:rPr>
              <a:t>’</a:t>
            </a:r>
            <a:r>
              <a:rPr lang="en-US" sz="2400" dirty="0">
                <a:solidFill>
                  <a:srgbClr val="0D0D0D"/>
                </a:solidFill>
                <a:latin typeface="Arial Narrow" charset="0"/>
                <a:cs typeface="+mn-cs"/>
              </a:rPr>
              <a:t>s empire would last an additional 18 months to 2 years. </a:t>
            </a:r>
          </a:p>
          <a:p>
            <a:pPr algn="ctr" eaLnBrk="1" hangingPunct="1">
              <a:lnSpc>
                <a:spcPct val="90000"/>
              </a:lnSpc>
              <a:spcBef>
                <a:spcPct val="0"/>
              </a:spcBef>
              <a:defRPr/>
            </a:pPr>
            <a:endParaRPr lang="en-US" dirty="0">
              <a:solidFill>
                <a:srgbClr val="0D0D0D"/>
              </a:solidFill>
              <a:latin typeface="Arial Narrow" charset="0"/>
              <a:cs typeface="+mn-cs"/>
            </a:endParaRPr>
          </a:p>
          <a:p>
            <a:pPr algn="ctr" eaLnBrk="1" hangingPunct="1">
              <a:lnSpc>
                <a:spcPct val="80000"/>
              </a:lnSpc>
              <a:spcBef>
                <a:spcPct val="0"/>
              </a:spcBef>
              <a:defRPr/>
            </a:pPr>
            <a:r>
              <a:rPr lang="en-US" sz="2400" dirty="0">
                <a:solidFill>
                  <a:srgbClr val="0D0D0D"/>
                </a:solidFill>
                <a:latin typeface="Arial Narrow" charset="0"/>
                <a:cs typeface="+mn-cs"/>
              </a:rPr>
              <a:t>US officials estimated Allied casualties at 1/2  to 1 1/2 million, in addition to huge Japanese losses if there was an invasion of Japan. </a:t>
            </a:r>
            <a:br>
              <a:rPr lang="en-US" sz="2400" dirty="0">
                <a:solidFill>
                  <a:srgbClr val="0D0D0D"/>
                </a:solidFill>
                <a:latin typeface="Arial Narrow" charset="0"/>
                <a:cs typeface="+mn-cs"/>
              </a:rPr>
            </a:br>
            <a:endParaRPr lang="en-US" sz="2400" dirty="0">
              <a:solidFill>
                <a:srgbClr val="0D0D0D"/>
              </a:solidFill>
              <a:latin typeface="Arial Narrow" charset="0"/>
              <a:cs typeface="+mn-cs"/>
            </a:endParaRPr>
          </a:p>
          <a:p>
            <a:pPr algn="ctr" eaLnBrk="1" hangingPunct="1">
              <a:lnSpc>
                <a:spcPct val="80000"/>
              </a:lnSpc>
              <a:spcBef>
                <a:spcPct val="0"/>
              </a:spcBef>
              <a:defRPr/>
            </a:pPr>
            <a:r>
              <a:rPr lang="en-US" sz="2400" dirty="0">
                <a:solidFill>
                  <a:srgbClr val="0D0D0D"/>
                </a:solidFill>
                <a:latin typeface="Arial Narrow" charset="0"/>
                <a:cs typeface="+mn-cs"/>
              </a:rPr>
              <a:t>Japanese leadership was informed of the destructive power and nature of the bomb and offered a period to surrender but declined</a:t>
            </a:r>
            <a:r>
              <a:rPr lang="en-US" sz="2400" dirty="0">
                <a:solidFill>
                  <a:schemeClr val="bg1"/>
                </a:solidFill>
                <a:latin typeface="Arial Narrow" charset="0"/>
                <a:cs typeface="+mn-cs"/>
              </a:rPr>
              <a:t>.</a:t>
            </a:r>
            <a:r>
              <a:rPr lang="en-US" dirty="0">
                <a:solidFill>
                  <a:schemeClr val="bg1"/>
                </a:solidFill>
                <a:latin typeface="Arial Narrow" charset="0"/>
                <a:cs typeface="+mn-cs"/>
              </a:rPr>
              <a:t> </a:t>
            </a:r>
          </a:p>
          <a:p>
            <a:pPr algn="ctr" eaLnBrk="1" hangingPunct="1">
              <a:lnSpc>
                <a:spcPct val="80000"/>
              </a:lnSpc>
              <a:spcBef>
                <a:spcPct val="0"/>
              </a:spcBef>
              <a:defRPr/>
            </a:pPr>
            <a:endParaRPr lang="en-US" sz="2400" dirty="0">
              <a:solidFill>
                <a:schemeClr val="bg1"/>
              </a:solidFill>
              <a:latin typeface="Arial Narrow" charset="0"/>
              <a:cs typeface="+mn-cs"/>
            </a:endParaRPr>
          </a:p>
        </p:txBody>
      </p:sp>
      <p:sp>
        <p:nvSpPr>
          <p:cNvPr id="227331" name="Rectangle 3"/>
          <p:cNvSpPr>
            <a:spLocks noGrp="1" noChangeArrowheads="1"/>
          </p:cNvSpPr>
          <p:nvPr>
            <p:ph type="body" sz="half" idx="2"/>
          </p:nvPr>
        </p:nvSpPr>
        <p:spPr>
          <a:xfrm>
            <a:off x="4572000" y="609600"/>
            <a:ext cx="4572000" cy="6248400"/>
          </a:xfrm>
          <a:solidFill>
            <a:srgbClr val="CCFFFF"/>
          </a:solidFill>
        </p:spPr>
        <p:txBody>
          <a:bodyPr/>
          <a:lstStyle/>
          <a:p>
            <a:pPr algn="ctr" eaLnBrk="1" hangingPunct="1">
              <a:lnSpc>
                <a:spcPct val="80000"/>
              </a:lnSpc>
              <a:spcBef>
                <a:spcPct val="0"/>
              </a:spcBef>
              <a:buFont typeface="Wingdings" charset="0"/>
              <a:buNone/>
              <a:defRPr/>
            </a:pPr>
            <a:r>
              <a:rPr lang="en-US" sz="2000" b="1" u="sng" dirty="0">
                <a:solidFill>
                  <a:srgbClr val="000000"/>
                </a:solidFill>
                <a:effectLst>
                  <a:outerShdw blurRad="38100" dist="38100" dir="2700000" algn="tl">
                    <a:srgbClr val="FFFFFF"/>
                  </a:outerShdw>
                </a:effectLst>
                <a:latin typeface="Arial Narrow" charset="0"/>
                <a:cs typeface="Arial" charset="0"/>
              </a:rPr>
              <a:t>Arguments opposed</a:t>
            </a:r>
            <a:endParaRPr lang="en-US" sz="2000" u="sng" dirty="0">
              <a:solidFill>
                <a:srgbClr val="000000"/>
              </a:solidFill>
              <a:effectLst>
                <a:outerShdw blurRad="38100" dist="38100" dir="2700000" algn="tl">
                  <a:srgbClr val="FFFFFF"/>
                </a:outerShdw>
              </a:effectLst>
              <a:latin typeface="Arial Narrow" charset="0"/>
              <a:cs typeface="+mn-cs"/>
            </a:endParaRPr>
          </a:p>
          <a:p>
            <a:pPr algn="ctr" eaLnBrk="1" hangingPunct="1">
              <a:lnSpc>
                <a:spcPct val="80000"/>
              </a:lnSpc>
              <a:spcBef>
                <a:spcPct val="0"/>
              </a:spcBef>
              <a:defRPr/>
            </a:pPr>
            <a:endParaRPr lang="en-US" sz="1600" dirty="0">
              <a:solidFill>
                <a:srgbClr val="000000"/>
              </a:solidFill>
              <a:effectLst>
                <a:outerShdw blurRad="38100" dist="38100" dir="2700000" algn="tl">
                  <a:srgbClr val="FFFFFF"/>
                </a:outerShdw>
              </a:effectLst>
              <a:latin typeface="Arial Narrow" charset="0"/>
              <a:cs typeface="+mn-cs"/>
            </a:endParaRPr>
          </a:p>
          <a:p>
            <a:pPr algn="ctr" eaLnBrk="1" hangingPunct="1">
              <a:lnSpc>
                <a:spcPct val="80000"/>
              </a:lnSpc>
              <a:spcBef>
                <a:spcPct val="0"/>
              </a:spcBef>
              <a:defRPr/>
            </a:pPr>
            <a:r>
              <a:rPr lang="en-US" dirty="0">
                <a:solidFill>
                  <a:srgbClr val="000000"/>
                </a:solidFill>
                <a:effectLst>
                  <a:outerShdw blurRad="38100" dist="38100" dir="2700000" algn="tl">
                    <a:srgbClr val="FFFFFF"/>
                  </a:outerShdw>
                </a:effectLst>
                <a:latin typeface="Arial Narrow" charset="0"/>
                <a:cs typeface="+mn-cs"/>
              </a:rPr>
              <a:t>Bombs were untested and their destruction unknown</a:t>
            </a:r>
          </a:p>
          <a:p>
            <a:pPr algn="ctr" eaLnBrk="1" hangingPunct="1">
              <a:lnSpc>
                <a:spcPct val="80000"/>
              </a:lnSpc>
              <a:spcBef>
                <a:spcPct val="0"/>
              </a:spcBef>
              <a:defRPr/>
            </a:pPr>
            <a:endParaRPr lang="en-US" dirty="0">
              <a:solidFill>
                <a:srgbClr val="000000"/>
              </a:solidFill>
              <a:effectLst>
                <a:outerShdw blurRad="38100" dist="38100" dir="2700000" algn="tl">
                  <a:srgbClr val="FFFFFF"/>
                </a:outerShdw>
              </a:effectLst>
              <a:latin typeface="Arial Narrow" charset="0"/>
              <a:cs typeface="+mn-cs"/>
            </a:endParaRPr>
          </a:p>
          <a:p>
            <a:pPr algn="ctr" eaLnBrk="1" hangingPunct="1">
              <a:lnSpc>
                <a:spcPct val="80000"/>
              </a:lnSpc>
              <a:spcBef>
                <a:spcPct val="0"/>
              </a:spcBef>
              <a:defRPr/>
            </a:pPr>
            <a:r>
              <a:rPr lang="en-US" dirty="0">
                <a:solidFill>
                  <a:srgbClr val="000000"/>
                </a:solidFill>
                <a:effectLst>
                  <a:outerShdw blurRad="38100" dist="38100" dir="2700000" algn="tl">
                    <a:srgbClr val="FFFFFF"/>
                  </a:outerShdw>
                </a:effectLst>
                <a:latin typeface="Arial Narrow" charset="0"/>
                <a:cs typeface="+mn-cs"/>
              </a:rPr>
              <a:t>Neither city was a major military target and the attacks would mainly kill Japanese civilians.</a:t>
            </a:r>
          </a:p>
          <a:p>
            <a:pPr algn="ctr" eaLnBrk="1" hangingPunct="1">
              <a:lnSpc>
                <a:spcPct val="80000"/>
              </a:lnSpc>
              <a:spcBef>
                <a:spcPct val="0"/>
              </a:spcBef>
              <a:defRPr/>
            </a:pPr>
            <a:endParaRPr lang="en-US" dirty="0">
              <a:solidFill>
                <a:srgbClr val="000000"/>
              </a:solidFill>
              <a:effectLst>
                <a:outerShdw blurRad="38100" dist="38100" dir="2700000" algn="tl">
                  <a:srgbClr val="FFFFFF"/>
                </a:outerShdw>
              </a:effectLst>
              <a:latin typeface="Arial Narrow" charset="0"/>
              <a:cs typeface="+mn-cs"/>
            </a:endParaRPr>
          </a:p>
          <a:p>
            <a:pPr algn="ctr" eaLnBrk="1" hangingPunct="1">
              <a:lnSpc>
                <a:spcPct val="80000"/>
              </a:lnSpc>
              <a:spcBef>
                <a:spcPct val="0"/>
              </a:spcBef>
              <a:defRPr/>
            </a:pPr>
            <a:r>
              <a:rPr lang="en-US" dirty="0">
                <a:solidFill>
                  <a:srgbClr val="000000"/>
                </a:solidFill>
                <a:effectLst>
                  <a:outerShdw blurRad="38100" dist="38100" dir="2700000" algn="tl">
                    <a:srgbClr val="FFFFFF"/>
                  </a:outerShdw>
                </a:effectLst>
                <a:latin typeface="Arial Narrow" charset="0"/>
                <a:cs typeface="+mn-cs"/>
              </a:rPr>
              <a:t>Radiation poisoning, birth defects and contamination would have negative effects on the population.</a:t>
            </a:r>
          </a:p>
          <a:p>
            <a:pPr algn="ctr" eaLnBrk="1" hangingPunct="1">
              <a:lnSpc>
                <a:spcPct val="80000"/>
              </a:lnSpc>
              <a:spcBef>
                <a:spcPct val="0"/>
              </a:spcBef>
              <a:defRPr/>
            </a:pPr>
            <a:endParaRPr lang="en-US" dirty="0">
              <a:solidFill>
                <a:srgbClr val="000000"/>
              </a:solidFill>
              <a:effectLst>
                <a:outerShdw blurRad="38100" dist="38100" dir="2700000" algn="tl">
                  <a:srgbClr val="FFFFFF"/>
                </a:outerShdw>
              </a:effectLst>
              <a:latin typeface="Arial Narrow" charset="0"/>
              <a:cs typeface="+mn-cs"/>
            </a:endParaRPr>
          </a:p>
          <a:p>
            <a:pPr algn="ctr" eaLnBrk="1" hangingPunct="1">
              <a:lnSpc>
                <a:spcPct val="80000"/>
              </a:lnSpc>
              <a:spcBef>
                <a:spcPct val="0"/>
              </a:spcBef>
              <a:defRPr/>
            </a:pPr>
            <a:r>
              <a:rPr lang="en-US" dirty="0">
                <a:solidFill>
                  <a:srgbClr val="000000"/>
                </a:solidFill>
                <a:effectLst>
                  <a:outerShdw blurRad="38100" dist="38100" dir="2700000" algn="tl">
                    <a:srgbClr val="FFFFFF"/>
                  </a:outerShdw>
                </a:effectLst>
                <a:latin typeface="Arial Narrow" charset="0"/>
                <a:cs typeface="+mn-cs"/>
              </a:rPr>
              <a:t>Would set a precedent about using weapons of mass destruction in war</a:t>
            </a:r>
          </a:p>
          <a:p>
            <a:pPr algn="ctr" eaLnBrk="1" hangingPunct="1">
              <a:lnSpc>
                <a:spcPct val="80000"/>
              </a:lnSpc>
              <a:spcBef>
                <a:spcPct val="0"/>
              </a:spcBef>
              <a:buFont typeface="Wingdings" charset="0"/>
              <a:buNone/>
              <a:defRPr/>
            </a:pPr>
            <a:r>
              <a:rPr lang="en-US" sz="1800" dirty="0">
                <a:latin typeface="Arial Black" charset="0"/>
                <a:cs typeface="+mn-cs"/>
              </a:rPr>
              <a:t> </a:t>
            </a:r>
          </a:p>
        </p:txBody>
      </p:sp>
      <p:sp>
        <p:nvSpPr>
          <p:cNvPr id="165891" name="WordArt 4"/>
          <p:cNvSpPr>
            <a:spLocks noChangeArrowheads="1" noChangeShapeType="1" noTextEdit="1"/>
          </p:cNvSpPr>
          <p:nvPr/>
        </p:nvSpPr>
        <p:spPr bwMode="auto">
          <a:xfrm>
            <a:off x="381000" y="76200"/>
            <a:ext cx="8305800" cy="381000"/>
          </a:xfrm>
          <a:prstGeom prst="rect">
            <a:avLst/>
          </a:prstGeom>
        </p:spPr>
        <p:txBody>
          <a:bodyPr wrap="none" fromWordArt="1">
            <a:prstTxWarp prst="textPlain">
              <a:avLst>
                <a:gd name="adj" fmla="val 50000"/>
              </a:avLst>
            </a:prstTxWarp>
          </a:bodyPr>
          <a:lstStyle/>
          <a:p>
            <a:pPr algn="ctr"/>
            <a:r>
              <a:rPr lang="pt-BR" sz="3600" kern="10">
                <a:ln w="22225">
                  <a:solidFill>
                    <a:schemeClr val="tx1"/>
                  </a:solid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chemeClr val="bg1">
                      <a:alpha val="74997"/>
                    </a:schemeClr>
                  </a:outerShdw>
                </a:effectLst>
                <a:latin typeface="Impact"/>
                <a:ea typeface="Impact"/>
                <a:cs typeface="Impact"/>
              </a:rPr>
              <a:t>ATOMIC BOMB</a:t>
            </a:r>
            <a:endParaRPr lang="en-US" sz="3600" kern="10">
              <a:ln w="22225">
                <a:solidFill>
                  <a:schemeClr val="tx1"/>
                </a:solid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chemeClr val="bg1">
                    <a:alpha val="74997"/>
                  </a:schemeClr>
                </a:outerShdw>
              </a:effectLst>
              <a:latin typeface="Impact"/>
              <a:ea typeface="Impact"/>
              <a:cs typeface="Impact"/>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27330">
                                            <p:txEl>
                                              <p:pRg st="0" end="0"/>
                                            </p:txEl>
                                          </p:spTgt>
                                        </p:tgtEl>
                                        <p:attrNameLst>
                                          <p:attrName>style.visibility</p:attrName>
                                        </p:attrNameLst>
                                      </p:cBhvr>
                                      <p:to>
                                        <p:strVal val="visible"/>
                                      </p:to>
                                    </p:set>
                                    <p:anim calcmode="lin" valueType="num">
                                      <p:cBhvr additive="base">
                                        <p:cTn id="7" dur="500" fill="hold"/>
                                        <p:tgtEl>
                                          <p:spTgt spid="2273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733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 presetClass="entr" presetSubtype="8" fill="hold" grpId="0" nodeType="afterEffect">
                                  <p:stCondLst>
                                    <p:cond delay="3000"/>
                                  </p:stCondLst>
                                  <p:childTnLst>
                                    <p:set>
                                      <p:cBhvr>
                                        <p:cTn id="11" dur="1" fill="hold">
                                          <p:stCondLst>
                                            <p:cond delay="0"/>
                                          </p:stCondLst>
                                        </p:cTn>
                                        <p:tgtEl>
                                          <p:spTgt spid="227330">
                                            <p:txEl>
                                              <p:pRg st="1" end="1"/>
                                            </p:txEl>
                                          </p:spTgt>
                                        </p:tgtEl>
                                        <p:attrNameLst>
                                          <p:attrName>style.visibility</p:attrName>
                                        </p:attrNameLst>
                                      </p:cBhvr>
                                      <p:to>
                                        <p:strVal val="visible"/>
                                      </p:to>
                                    </p:set>
                                    <p:anim calcmode="lin" valueType="num">
                                      <p:cBhvr additive="base">
                                        <p:cTn id="12" dur="500" fill="hold"/>
                                        <p:tgtEl>
                                          <p:spTgt spid="2273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73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7000"/>
                            </p:stCondLst>
                            <p:childTnLst>
                              <p:par>
                                <p:cTn id="15" presetID="2" presetClass="entr" presetSubtype="8" fill="hold" grpId="0" nodeType="afterEffect">
                                  <p:stCondLst>
                                    <p:cond delay="3000"/>
                                  </p:stCondLst>
                                  <p:childTnLst>
                                    <p:set>
                                      <p:cBhvr>
                                        <p:cTn id="16" dur="1" fill="hold">
                                          <p:stCondLst>
                                            <p:cond delay="0"/>
                                          </p:stCondLst>
                                        </p:cTn>
                                        <p:tgtEl>
                                          <p:spTgt spid="227330">
                                            <p:txEl>
                                              <p:pRg st="2" end="2"/>
                                            </p:txEl>
                                          </p:spTgt>
                                        </p:tgtEl>
                                        <p:attrNameLst>
                                          <p:attrName>style.visibility</p:attrName>
                                        </p:attrNameLst>
                                      </p:cBhvr>
                                      <p:to>
                                        <p:strVal val="visible"/>
                                      </p:to>
                                    </p:set>
                                    <p:anim calcmode="lin" valueType="num">
                                      <p:cBhvr additive="base">
                                        <p:cTn id="17" dur="500" fill="hold"/>
                                        <p:tgtEl>
                                          <p:spTgt spid="2273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73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500"/>
                            </p:stCondLst>
                            <p:childTnLst>
                              <p:par>
                                <p:cTn id="20" presetID="2" presetClass="entr" presetSubtype="8" fill="hold" grpId="0" nodeType="afterEffect">
                                  <p:stCondLst>
                                    <p:cond delay="3000"/>
                                  </p:stCondLst>
                                  <p:childTnLst>
                                    <p:set>
                                      <p:cBhvr>
                                        <p:cTn id="21" dur="1" fill="hold">
                                          <p:stCondLst>
                                            <p:cond delay="0"/>
                                          </p:stCondLst>
                                        </p:cTn>
                                        <p:tgtEl>
                                          <p:spTgt spid="227330">
                                            <p:txEl>
                                              <p:pRg st="4" end="4"/>
                                            </p:txEl>
                                          </p:spTgt>
                                        </p:tgtEl>
                                        <p:attrNameLst>
                                          <p:attrName>style.visibility</p:attrName>
                                        </p:attrNameLst>
                                      </p:cBhvr>
                                      <p:to>
                                        <p:strVal val="visible"/>
                                      </p:to>
                                    </p:set>
                                    <p:anim calcmode="lin" valueType="num">
                                      <p:cBhvr additive="base">
                                        <p:cTn id="22" dur="500" fill="hold"/>
                                        <p:tgtEl>
                                          <p:spTgt spid="227330">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27330">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4000"/>
                            </p:stCondLst>
                            <p:childTnLst>
                              <p:par>
                                <p:cTn id="25" presetID="2" presetClass="entr" presetSubtype="8" fill="hold" grpId="0" nodeType="afterEffect">
                                  <p:stCondLst>
                                    <p:cond delay="3000"/>
                                  </p:stCondLst>
                                  <p:childTnLst>
                                    <p:set>
                                      <p:cBhvr>
                                        <p:cTn id="26" dur="1" fill="hold">
                                          <p:stCondLst>
                                            <p:cond delay="0"/>
                                          </p:stCondLst>
                                        </p:cTn>
                                        <p:tgtEl>
                                          <p:spTgt spid="227330">
                                            <p:txEl>
                                              <p:pRg st="5" end="5"/>
                                            </p:txEl>
                                          </p:spTgt>
                                        </p:tgtEl>
                                        <p:attrNameLst>
                                          <p:attrName>style.visibility</p:attrName>
                                        </p:attrNameLst>
                                      </p:cBhvr>
                                      <p:to>
                                        <p:strVal val="visible"/>
                                      </p:to>
                                    </p:set>
                                    <p:anim calcmode="lin" valueType="num">
                                      <p:cBhvr additive="base">
                                        <p:cTn id="27" dur="500" fill="hold"/>
                                        <p:tgtEl>
                                          <p:spTgt spid="227330">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7330">
                                            <p:txEl>
                                              <p:pRg st="5" end="5"/>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7500"/>
                            </p:stCondLst>
                            <p:childTnLst>
                              <p:par>
                                <p:cTn id="30" presetID="2" presetClass="entr" presetSubtype="8" fill="hold" grpId="0" nodeType="afterEffect">
                                  <p:stCondLst>
                                    <p:cond delay="3000"/>
                                  </p:stCondLst>
                                  <p:childTnLst>
                                    <p:set>
                                      <p:cBhvr>
                                        <p:cTn id="31" dur="1" fill="hold">
                                          <p:stCondLst>
                                            <p:cond delay="0"/>
                                          </p:stCondLst>
                                        </p:cTn>
                                        <p:tgtEl>
                                          <p:spTgt spid="227331">
                                            <p:txEl>
                                              <p:pRg st="0" end="0"/>
                                            </p:txEl>
                                          </p:spTgt>
                                        </p:tgtEl>
                                        <p:attrNameLst>
                                          <p:attrName>style.visibility</p:attrName>
                                        </p:attrNameLst>
                                      </p:cBhvr>
                                      <p:to>
                                        <p:strVal val="visible"/>
                                      </p:to>
                                    </p:set>
                                    <p:anim calcmode="lin" valueType="num">
                                      <p:cBhvr additive="base">
                                        <p:cTn id="32" dur="500" fill="hold"/>
                                        <p:tgtEl>
                                          <p:spTgt spid="227331">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27331">
                                            <p:txEl>
                                              <p:pRg st="0" end="0"/>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1000"/>
                            </p:stCondLst>
                            <p:childTnLst>
                              <p:par>
                                <p:cTn id="35" presetID="2" presetClass="entr" presetSubtype="8" fill="hold" grpId="0" nodeType="afterEffect">
                                  <p:stCondLst>
                                    <p:cond delay="3000"/>
                                  </p:stCondLst>
                                  <p:childTnLst>
                                    <p:set>
                                      <p:cBhvr>
                                        <p:cTn id="36" dur="1" fill="hold">
                                          <p:stCondLst>
                                            <p:cond delay="0"/>
                                          </p:stCondLst>
                                        </p:cTn>
                                        <p:tgtEl>
                                          <p:spTgt spid="227331">
                                            <p:txEl>
                                              <p:pRg st="2" end="2"/>
                                            </p:txEl>
                                          </p:spTgt>
                                        </p:tgtEl>
                                        <p:attrNameLst>
                                          <p:attrName>style.visibility</p:attrName>
                                        </p:attrNameLst>
                                      </p:cBhvr>
                                      <p:to>
                                        <p:strVal val="visible"/>
                                      </p:to>
                                    </p:set>
                                    <p:anim calcmode="lin" valueType="num">
                                      <p:cBhvr additive="base">
                                        <p:cTn id="37" dur="500" fill="hold"/>
                                        <p:tgtEl>
                                          <p:spTgt spid="227331">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7331">
                                            <p:txEl>
                                              <p:pRg st="2" end="2"/>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4500"/>
                            </p:stCondLst>
                            <p:childTnLst>
                              <p:par>
                                <p:cTn id="40" presetID="2" presetClass="entr" presetSubtype="8" fill="hold" grpId="0" nodeType="afterEffect">
                                  <p:stCondLst>
                                    <p:cond delay="3000"/>
                                  </p:stCondLst>
                                  <p:childTnLst>
                                    <p:set>
                                      <p:cBhvr>
                                        <p:cTn id="41" dur="1" fill="hold">
                                          <p:stCondLst>
                                            <p:cond delay="0"/>
                                          </p:stCondLst>
                                        </p:cTn>
                                        <p:tgtEl>
                                          <p:spTgt spid="227331">
                                            <p:txEl>
                                              <p:pRg st="4" end="4"/>
                                            </p:txEl>
                                          </p:spTgt>
                                        </p:tgtEl>
                                        <p:attrNameLst>
                                          <p:attrName>style.visibility</p:attrName>
                                        </p:attrNameLst>
                                      </p:cBhvr>
                                      <p:to>
                                        <p:strVal val="visible"/>
                                      </p:to>
                                    </p:set>
                                    <p:anim calcmode="lin" valueType="num">
                                      <p:cBhvr additive="base">
                                        <p:cTn id="42" dur="500" fill="hold"/>
                                        <p:tgtEl>
                                          <p:spTgt spid="227331">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27331">
                                            <p:txEl>
                                              <p:pRg st="4" end="4"/>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28000"/>
                            </p:stCondLst>
                            <p:childTnLst>
                              <p:par>
                                <p:cTn id="45" presetID="2" presetClass="entr" presetSubtype="8" fill="hold" grpId="0" nodeType="afterEffect">
                                  <p:stCondLst>
                                    <p:cond delay="3000"/>
                                  </p:stCondLst>
                                  <p:childTnLst>
                                    <p:set>
                                      <p:cBhvr>
                                        <p:cTn id="46" dur="1" fill="hold">
                                          <p:stCondLst>
                                            <p:cond delay="0"/>
                                          </p:stCondLst>
                                        </p:cTn>
                                        <p:tgtEl>
                                          <p:spTgt spid="227331">
                                            <p:txEl>
                                              <p:pRg st="6" end="6"/>
                                            </p:txEl>
                                          </p:spTgt>
                                        </p:tgtEl>
                                        <p:attrNameLst>
                                          <p:attrName>style.visibility</p:attrName>
                                        </p:attrNameLst>
                                      </p:cBhvr>
                                      <p:to>
                                        <p:strVal val="visible"/>
                                      </p:to>
                                    </p:set>
                                    <p:anim calcmode="lin" valueType="num">
                                      <p:cBhvr additive="base">
                                        <p:cTn id="47" dur="500" fill="hold"/>
                                        <p:tgtEl>
                                          <p:spTgt spid="227331">
                                            <p:txEl>
                                              <p:pRg st="6" end="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27331">
                                            <p:txEl>
                                              <p:pRg st="6" end="6"/>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31500"/>
                            </p:stCondLst>
                            <p:childTnLst>
                              <p:par>
                                <p:cTn id="50" presetID="2" presetClass="entr" presetSubtype="8" fill="hold" grpId="0" nodeType="afterEffect">
                                  <p:stCondLst>
                                    <p:cond delay="3000"/>
                                  </p:stCondLst>
                                  <p:childTnLst>
                                    <p:set>
                                      <p:cBhvr>
                                        <p:cTn id="51" dur="1" fill="hold">
                                          <p:stCondLst>
                                            <p:cond delay="0"/>
                                          </p:stCondLst>
                                        </p:cTn>
                                        <p:tgtEl>
                                          <p:spTgt spid="227331">
                                            <p:txEl>
                                              <p:pRg st="8" end="8"/>
                                            </p:txEl>
                                          </p:spTgt>
                                        </p:tgtEl>
                                        <p:attrNameLst>
                                          <p:attrName>style.visibility</p:attrName>
                                        </p:attrNameLst>
                                      </p:cBhvr>
                                      <p:to>
                                        <p:strVal val="visible"/>
                                      </p:to>
                                    </p:set>
                                    <p:anim calcmode="lin" valueType="num">
                                      <p:cBhvr additive="base">
                                        <p:cTn id="52" dur="500" fill="hold"/>
                                        <p:tgtEl>
                                          <p:spTgt spid="227331">
                                            <p:txEl>
                                              <p:pRg st="8" end="8"/>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27331">
                                            <p:txEl>
                                              <p:pRg st="8" end="8"/>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35000"/>
                            </p:stCondLst>
                            <p:childTnLst>
                              <p:par>
                                <p:cTn id="55" presetID="2" presetClass="entr" presetSubtype="8" fill="hold" grpId="0" nodeType="afterEffect">
                                  <p:stCondLst>
                                    <p:cond delay="3000"/>
                                  </p:stCondLst>
                                  <p:childTnLst>
                                    <p:set>
                                      <p:cBhvr>
                                        <p:cTn id="56" dur="1" fill="hold">
                                          <p:stCondLst>
                                            <p:cond delay="0"/>
                                          </p:stCondLst>
                                        </p:cTn>
                                        <p:tgtEl>
                                          <p:spTgt spid="227331">
                                            <p:txEl>
                                              <p:pRg st="9" end="9"/>
                                            </p:txEl>
                                          </p:spTgt>
                                        </p:tgtEl>
                                        <p:attrNameLst>
                                          <p:attrName>style.visibility</p:attrName>
                                        </p:attrNameLst>
                                      </p:cBhvr>
                                      <p:to>
                                        <p:strVal val="visible"/>
                                      </p:to>
                                    </p:set>
                                    <p:anim calcmode="lin" valueType="num">
                                      <p:cBhvr additive="base">
                                        <p:cTn id="57" dur="500" fill="hold"/>
                                        <p:tgtEl>
                                          <p:spTgt spid="227331">
                                            <p:txEl>
                                              <p:pRg st="9" end="9"/>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2733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build="p" bldLvl="5" autoUpdateAnimBg="0" advAuto="3000"/>
      <p:bldP spid="227331" grpId="0" build="p" bldLvl="5" autoUpdateAnimBg="0" advAuto="300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6324600"/>
            <a:ext cx="7239000" cy="533400"/>
          </a:xfrm>
        </p:spPr>
        <p:txBody>
          <a:bodyPr/>
          <a:lstStyle/>
          <a:p>
            <a:pPr eaLnBrk="1" hangingPunct="1">
              <a:defRPr/>
            </a:pPr>
            <a:r>
              <a:rPr lang="en-US" sz="2400">
                <a:latin typeface="Georgia" charset="0"/>
                <a:cs typeface="+mj-cs"/>
              </a:rPr>
              <a:t>Surrender ceremonies on the </a:t>
            </a:r>
            <a:r>
              <a:rPr lang="en-US" sz="2400" i="1">
                <a:latin typeface="Georgia" charset="0"/>
                <a:cs typeface="+mj-cs"/>
              </a:rPr>
              <a:t>USS Missouri</a:t>
            </a:r>
          </a:p>
        </p:txBody>
      </p:sp>
      <p:pic>
        <p:nvPicPr>
          <p:cNvPr id="167938" name="Picture 3" descr="00000191">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228600"/>
            <a:ext cx="8763000" cy="6196013"/>
          </a:xfrm>
          <a:ln w="28575">
            <a:solidFill>
              <a:srgbClr val="F0E4B2"/>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6477000"/>
            <a:ext cx="8229600" cy="381000"/>
          </a:xfrm>
        </p:spPr>
        <p:txBody>
          <a:bodyPr/>
          <a:lstStyle/>
          <a:p>
            <a:pPr eaLnBrk="1" hangingPunct="1">
              <a:defRPr/>
            </a:pPr>
            <a:r>
              <a:rPr lang="en-US" sz="2400">
                <a:latin typeface="Georgia" charset="0"/>
                <a:cs typeface="+mj-cs"/>
              </a:rPr>
              <a:t>Japanese Surrender </a:t>
            </a:r>
            <a:r>
              <a:rPr lang="en-US" sz="2000">
                <a:latin typeface="Georgia" charset="0"/>
                <a:cs typeface="+mj-cs"/>
              </a:rPr>
              <a:t>on the </a:t>
            </a:r>
            <a:r>
              <a:rPr lang="en-US" sz="2000" i="1">
                <a:latin typeface="Georgia" charset="0"/>
                <a:cs typeface="+mj-cs"/>
              </a:rPr>
              <a:t>USS Missouri</a:t>
            </a:r>
            <a:r>
              <a:rPr lang="en-US" sz="2400">
                <a:latin typeface="Georgia" charset="0"/>
                <a:cs typeface="+mj-cs"/>
              </a:rPr>
              <a:t> Sept 2, 1945</a:t>
            </a:r>
          </a:p>
        </p:txBody>
      </p:sp>
      <p:pic>
        <p:nvPicPr>
          <p:cNvPr id="169986" name="Picture 3" descr="COPIC007"/>
          <p:cNvPicPr>
            <a:picLocks noChangeAspect="1" noChangeArrowheads="1"/>
          </p:cNvPicPr>
          <p:nvPr/>
        </p:nvPicPr>
        <p:blipFill>
          <a:blip r:embed="rId3">
            <a:extLst>
              <a:ext uri="{28A0092B-C50C-407E-A947-70E740481C1C}">
                <a14:useLocalDpi xmlns:a14="http://schemas.microsoft.com/office/drawing/2010/main" val="0"/>
              </a:ext>
            </a:extLst>
          </a:blip>
          <a:srcRect t="2376" b="2376"/>
          <a:stretch>
            <a:fillRect/>
          </a:stretch>
        </p:blipFill>
        <p:spPr bwMode="auto">
          <a:xfrm>
            <a:off x="457200" y="152400"/>
            <a:ext cx="8305800" cy="6291263"/>
          </a:xfrm>
          <a:prstGeom prst="rect">
            <a:avLst/>
          </a:prstGeom>
          <a:noFill/>
          <a:ln w="28575">
            <a:solidFill>
              <a:srgbClr val="F0E4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304800"/>
            <a:ext cx="8077200" cy="1066800"/>
          </a:xfrm>
        </p:spPr>
        <p:txBody>
          <a:bodyPr/>
          <a:lstStyle/>
          <a:p>
            <a:pPr eaLnBrk="1" hangingPunct="1">
              <a:defRPr/>
            </a:pPr>
            <a:r>
              <a:rPr lang="en-US" sz="3600" smtClean="0">
                <a:ea typeface="+mj-ea"/>
                <a:cs typeface="+mj-cs"/>
              </a:rPr>
              <a:t>RESULTS OF THE SECOND WORLD WAR</a:t>
            </a:r>
          </a:p>
        </p:txBody>
      </p:sp>
      <p:sp>
        <p:nvSpPr>
          <p:cNvPr id="287747" name="Rectangle 3"/>
          <p:cNvSpPr>
            <a:spLocks noGrp="1" noChangeArrowheads="1"/>
          </p:cNvSpPr>
          <p:nvPr>
            <p:ph type="body" idx="1"/>
          </p:nvPr>
        </p:nvSpPr>
        <p:spPr>
          <a:xfrm>
            <a:off x="609600" y="1371600"/>
            <a:ext cx="8382000" cy="4953000"/>
          </a:xfrm>
        </p:spPr>
        <p:txBody>
          <a:bodyPr/>
          <a:lstStyle/>
          <a:p>
            <a:pPr eaLnBrk="1" hangingPunct="1">
              <a:lnSpc>
                <a:spcPct val="80000"/>
              </a:lnSpc>
              <a:buFont typeface="Wingdings" charset="0"/>
              <a:buNone/>
              <a:defRPr/>
            </a:pPr>
            <a:endParaRPr lang="en-US">
              <a:latin typeface="Arial Narrow" charset="0"/>
              <a:cs typeface="+mn-cs"/>
            </a:endParaRPr>
          </a:p>
          <a:p>
            <a:pPr eaLnBrk="1" hangingPunct="1">
              <a:lnSpc>
                <a:spcPct val="80000"/>
              </a:lnSpc>
              <a:defRPr/>
            </a:pPr>
            <a:r>
              <a:rPr lang="en-US">
                <a:latin typeface="Arial Narrow" charset="0"/>
                <a:cs typeface="+mn-cs"/>
              </a:rPr>
              <a:t>300,000 dead, over 800K wounded</a:t>
            </a:r>
          </a:p>
          <a:p>
            <a:pPr eaLnBrk="1" hangingPunct="1">
              <a:lnSpc>
                <a:spcPct val="80000"/>
              </a:lnSpc>
              <a:defRPr/>
            </a:pPr>
            <a:r>
              <a:rPr lang="en-US">
                <a:latin typeface="Arial Narrow" charset="0"/>
                <a:cs typeface="+mn-cs"/>
              </a:rPr>
              <a:t>$320 billion cost</a:t>
            </a:r>
          </a:p>
          <a:p>
            <a:pPr eaLnBrk="1" hangingPunct="1">
              <a:lnSpc>
                <a:spcPct val="80000"/>
              </a:lnSpc>
              <a:defRPr/>
            </a:pPr>
            <a:r>
              <a:rPr lang="en-US">
                <a:latin typeface="Arial Narrow" charset="0"/>
                <a:cs typeface="+mn-cs"/>
              </a:rPr>
              <a:t>National debt rose from $50 Billion in 1941 to $250 billion by 1945</a:t>
            </a:r>
          </a:p>
          <a:p>
            <a:pPr eaLnBrk="1" hangingPunct="1">
              <a:lnSpc>
                <a:spcPct val="80000"/>
              </a:lnSpc>
              <a:defRPr/>
            </a:pPr>
            <a:r>
              <a:rPr lang="en-US">
                <a:latin typeface="Arial Narrow" charset="0"/>
                <a:cs typeface="+mn-cs"/>
              </a:rPr>
              <a:t>End of Depression</a:t>
            </a:r>
          </a:p>
          <a:p>
            <a:pPr algn="just" eaLnBrk="1" hangingPunct="1">
              <a:lnSpc>
                <a:spcPct val="80000"/>
              </a:lnSpc>
              <a:defRPr/>
            </a:pPr>
            <a:r>
              <a:rPr lang="en-US">
                <a:latin typeface="Arial Narrow" charset="0"/>
                <a:cs typeface="+mn-cs"/>
              </a:rPr>
              <a:t>Joined United Nations</a:t>
            </a:r>
          </a:p>
          <a:p>
            <a:pPr eaLnBrk="1" hangingPunct="1">
              <a:lnSpc>
                <a:spcPct val="80000"/>
              </a:lnSpc>
              <a:defRPr/>
            </a:pPr>
            <a:r>
              <a:rPr lang="en-US">
                <a:latin typeface="Arial Narrow" charset="0"/>
                <a:cs typeface="+mn-cs"/>
              </a:rPr>
              <a:t>Only major power without significant physical damage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76200" y="152400"/>
            <a:ext cx="906780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a:defRPr>
                <a:solidFill>
                  <a:schemeClr val="tx1"/>
                </a:solidFill>
                <a:latin typeface="Arial Narrow" charset="0"/>
                <a:ea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eaLnBrk="0" fontAlgn="base" hangingPunct="0">
              <a:spcBef>
                <a:spcPct val="0"/>
              </a:spcBef>
              <a:spcAft>
                <a:spcPct val="0"/>
              </a:spcAft>
              <a:defRPr>
                <a:solidFill>
                  <a:schemeClr val="tx1"/>
                </a:solidFill>
                <a:latin typeface="Arial Narrow" charset="0"/>
                <a:ea typeface="ＭＳ Ｐゴシック" charset="0"/>
              </a:defRPr>
            </a:lvl6pPr>
            <a:lvl7pPr marL="2971800" indent="-228600" eaLnBrk="0" fontAlgn="base" hangingPunct="0">
              <a:spcBef>
                <a:spcPct val="0"/>
              </a:spcBef>
              <a:spcAft>
                <a:spcPct val="0"/>
              </a:spcAft>
              <a:defRPr>
                <a:solidFill>
                  <a:schemeClr val="tx1"/>
                </a:solidFill>
                <a:latin typeface="Arial Narrow" charset="0"/>
                <a:ea typeface="ＭＳ Ｐゴシック" charset="0"/>
              </a:defRPr>
            </a:lvl7pPr>
            <a:lvl8pPr marL="3429000" indent="-228600" eaLnBrk="0" fontAlgn="base" hangingPunct="0">
              <a:spcBef>
                <a:spcPct val="0"/>
              </a:spcBef>
              <a:spcAft>
                <a:spcPct val="0"/>
              </a:spcAft>
              <a:defRPr>
                <a:solidFill>
                  <a:schemeClr val="tx1"/>
                </a:solidFill>
                <a:latin typeface="Arial Narrow" charset="0"/>
                <a:ea typeface="ＭＳ Ｐゴシック" charset="0"/>
              </a:defRPr>
            </a:lvl8pPr>
            <a:lvl9pPr marL="3886200" indent="-228600" eaLnBrk="0" fontAlgn="base" hangingPunct="0">
              <a:spcBef>
                <a:spcPct val="0"/>
              </a:spcBef>
              <a:spcAft>
                <a:spcPct val="0"/>
              </a:spcAft>
              <a:defRPr>
                <a:solidFill>
                  <a:schemeClr val="tx1"/>
                </a:solidFill>
                <a:latin typeface="Arial Narrow" charset="0"/>
                <a:ea typeface="ＭＳ Ｐゴシック" charset="0"/>
              </a:defRPr>
            </a:lvl9pPr>
          </a:lstStyle>
          <a:p>
            <a:pPr algn="ctr" eaLnBrk="1" hangingPunct="1">
              <a:spcBef>
                <a:spcPct val="50000"/>
              </a:spcBef>
              <a:defRPr/>
            </a:pPr>
            <a:r>
              <a:rPr lang="en-US" sz="4000" b="1" smtClean="0">
                <a:solidFill>
                  <a:srgbClr val="FF9966"/>
                </a:solidFill>
                <a:effectLst>
                  <a:outerShdw blurRad="38100" dist="38100" dir="2700000" algn="tl">
                    <a:srgbClr val="000000"/>
                  </a:outerShdw>
                </a:effectLst>
                <a:cs typeface="+mn-cs"/>
              </a:rPr>
              <a:t>WWII Memorial, Washington, DC</a:t>
            </a:r>
          </a:p>
        </p:txBody>
      </p:sp>
      <p:pic>
        <p:nvPicPr>
          <p:cNvPr id="175106" name="Picture 3" descr="WW2 Memorial"/>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52400" y="990600"/>
            <a:ext cx="8839200" cy="5011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24" name="Text Box 4"/>
          <p:cNvSpPr txBox="1">
            <a:spLocks noChangeArrowheads="1"/>
          </p:cNvSpPr>
          <p:nvPr/>
        </p:nvSpPr>
        <p:spPr bwMode="auto">
          <a:xfrm>
            <a:off x="914400" y="6172200"/>
            <a:ext cx="7467600"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Arial Narrow" charset="0"/>
                <a:ea typeface="ＭＳ Ｐゴシック" charset="0"/>
              </a:defRPr>
            </a:lvl1pPr>
            <a:lvl2pPr>
              <a:defRPr sz="2800">
                <a:solidFill>
                  <a:schemeClr val="tx1"/>
                </a:solidFill>
                <a:latin typeface="Arial Narrow" charset="0"/>
                <a:ea typeface="ＭＳ Ｐゴシック" charset="0"/>
              </a:defRPr>
            </a:lvl2pPr>
            <a:lvl3pPr>
              <a:defRPr sz="2400">
                <a:solidFill>
                  <a:srgbClr val="F0E4B2"/>
                </a:solidFill>
                <a:latin typeface="Arial Narrow" charset="0"/>
                <a:ea typeface="ＭＳ Ｐゴシック" charset="0"/>
              </a:defRPr>
            </a:lvl3pPr>
            <a:lvl4pPr>
              <a:defRPr sz="2000">
                <a:solidFill>
                  <a:srgbClr val="F0E4B2"/>
                </a:solidFill>
                <a:latin typeface="Arial Narrow" charset="0"/>
                <a:ea typeface="ＭＳ Ｐゴシック" charset="0"/>
              </a:defRPr>
            </a:lvl4pPr>
            <a:lvl5pPr>
              <a:defRPr sz="2000">
                <a:solidFill>
                  <a:srgbClr val="F0E4B2"/>
                </a:solidFill>
                <a:latin typeface="Arial Narrow" charset="0"/>
                <a:ea typeface="ＭＳ Ｐゴシック" charset="0"/>
              </a:defRPr>
            </a:lvl5pPr>
            <a:lvl6pPr eaLnBrk="0" hangingPunct="0">
              <a:defRPr sz="2000">
                <a:solidFill>
                  <a:srgbClr val="F0E4B2"/>
                </a:solidFill>
                <a:latin typeface="Arial Narrow" charset="0"/>
                <a:ea typeface="ＭＳ Ｐゴシック" charset="0"/>
              </a:defRPr>
            </a:lvl6pPr>
            <a:lvl7pPr eaLnBrk="0" hangingPunct="0">
              <a:defRPr sz="2000">
                <a:solidFill>
                  <a:srgbClr val="F0E4B2"/>
                </a:solidFill>
                <a:latin typeface="Arial Narrow" charset="0"/>
                <a:ea typeface="ＭＳ Ｐゴシック" charset="0"/>
              </a:defRPr>
            </a:lvl7pPr>
            <a:lvl8pPr eaLnBrk="0" hangingPunct="0">
              <a:defRPr sz="2000">
                <a:solidFill>
                  <a:srgbClr val="F0E4B2"/>
                </a:solidFill>
                <a:latin typeface="Arial Narrow" charset="0"/>
                <a:ea typeface="ＭＳ Ｐゴシック" charset="0"/>
              </a:defRPr>
            </a:lvl8pPr>
            <a:lvl9pPr eaLnBrk="0" hangingPunct="0">
              <a:defRPr sz="2000">
                <a:solidFill>
                  <a:srgbClr val="F0E4B2"/>
                </a:solidFill>
                <a:latin typeface="Arial Narrow" charset="0"/>
                <a:ea typeface="ＭＳ Ｐゴシック" charset="0"/>
              </a:defRPr>
            </a:lvl9pPr>
          </a:lstStyle>
          <a:p>
            <a:pPr algn="ctr" eaLnBrk="1" hangingPunct="1">
              <a:spcBef>
                <a:spcPct val="50000"/>
              </a:spcBef>
              <a:defRPr/>
            </a:pPr>
            <a:r>
              <a:rPr lang="en-US" sz="2800" b="1" smtClean="0">
                <a:solidFill>
                  <a:schemeClr val="tx2"/>
                </a:solidFill>
                <a:cs typeface="+mn-cs"/>
              </a:rPr>
              <a:t>Dedicated on April 29, 2004</a:t>
            </a:r>
          </a:p>
        </p:txBody>
      </p:sp>
    </p:spTree>
  </p:cSld>
  <p:clrMapOvr>
    <a:masterClrMapping/>
  </p:clrMapOvr>
  <p:transition xmlns:p14="http://schemas.microsoft.com/office/powerpoint/2010/main" spd="slow" advClick="0">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5524"/>
                                        </p:tgtEl>
                                        <p:attrNameLst>
                                          <p:attrName>style.visibility</p:attrName>
                                        </p:attrNameLst>
                                      </p:cBhvr>
                                      <p:to>
                                        <p:strVal val="visible"/>
                                      </p:to>
                                    </p:set>
                                    <p:animEffect transition="in" filter="dissolve">
                                      <p:cBhvr>
                                        <p:cTn id="7" dur="1000"/>
                                        <p:tgtEl>
                                          <p:spTgt spid="235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219200" y="319088"/>
            <a:ext cx="7620000" cy="73183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rgbClr val="000000"/>
                </a:solidFill>
                <a:latin typeface="+mj-lt"/>
              </a:rPr>
              <a:t>Japanese A-Bomb Survivors</a:t>
            </a:r>
          </a:p>
        </p:txBody>
      </p:sp>
      <p:pic>
        <p:nvPicPr>
          <p:cNvPr id="177154" name="Picture 4" descr="Japanese A-bomb survivor-skin burn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276350" y="1676400"/>
            <a:ext cx="375285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7155" name="Picture 5" descr="A-bom victi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1219200"/>
            <a:ext cx="3514725"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447800" y="152400"/>
            <a:ext cx="72390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Hiroshima Memorials</a:t>
            </a:r>
          </a:p>
        </p:txBody>
      </p:sp>
      <p:pic>
        <p:nvPicPr>
          <p:cNvPr id="178178" name="Picture 4" descr="Hiroshima Memorial"/>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143000" y="1066800"/>
            <a:ext cx="3733800" cy="259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8179" name="Picture 5" descr="Hiroshima Memorial-1"/>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029200" y="1404938"/>
            <a:ext cx="3962400" cy="1795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8180" name="Picture 6" descr="Hiroshima Memorial-Peace Musem"/>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1828800" y="4038600"/>
            <a:ext cx="6477000" cy="237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4038600" y="274638"/>
            <a:ext cx="5084763" cy="193833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r" eaLnBrk="1" hangingPunct="1">
              <a:spcBef>
                <a:spcPct val="50000"/>
              </a:spcBef>
              <a:defRPr/>
            </a:pPr>
            <a:r>
              <a:rPr lang="en-US" sz="4000" b="1" dirty="0" smtClean="0">
                <a:solidFill>
                  <a:srgbClr val="000000"/>
                </a:solidFill>
                <a:latin typeface="+mj-lt"/>
              </a:rPr>
              <a:t>Germany Invades the Rhineland</a:t>
            </a:r>
            <a:br>
              <a:rPr lang="en-US" sz="4000" b="1" dirty="0" smtClean="0">
                <a:solidFill>
                  <a:srgbClr val="000000"/>
                </a:solidFill>
                <a:latin typeface="+mj-lt"/>
              </a:rPr>
            </a:br>
            <a:r>
              <a:rPr lang="en-US" sz="4000" b="1" dirty="0" smtClean="0">
                <a:solidFill>
                  <a:srgbClr val="000000"/>
                </a:solidFill>
                <a:latin typeface="+mj-lt"/>
              </a:rPr>
              <a:t>March 7, 1936</a:t>
            </a:r>
          </a:p>
        </p:txBody>
      </p:sp>
      <p:pic>
        <p:nvPicPr>
          <p:cNvPr id="31746" name="Picture 8" descr="German troops march into the Rhineland"/>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76200" y="381000"/>
            <a:ext cx="3352800" cy="2584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965450"/>
            <a:ext cx="6067425" cy="369093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066800" y="152400"/>
            <a:ext cx="80772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D80000"/>
                </a:solidFill>
                <a:latin typeface="+mj-lt"/>
              </a:rPr>
              <a:t>V-J Day (September 2, 1945)</a:t>
            </a:r>
          </a:p>
        </p:txBody>
      </p:sp>
      <p:pic>
        <p:nvPicPr>
          <p:cNvPr id="179202" name="Picture 5" descr="MacArthur signs armistice"/>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752600" y="1066800"/>
            <a:ext cx="3200400" cy="2289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9203" name="Picture 7" descr="JapSurrender-2"/>
          <p:cNvPicPr>
            <a:picLocks noChangeAspect="1" noChangeArrowheads="1"/>
          </p:cNvPicPr>
          <p:nvPr/>
        </p:nvPicPr>
        <p:blipFill>
          <a:blip r:embed="rId3">
            <a:lum contrast="6000"/>
            <a:extLst>
              <a:ext uri="{28A0092B-C50C-407E-A947-70E740481C1C}">
                <a14:useLocalDpi xmlns:a14="http://schemas.microsoft.com/office/drawing/2010/main" val="0"/>
              </a:ext>
            </a:extLst>
          </a:blip>
          <a:srcRect l="3108" b="1740"/>
          <a:stretch>
            <a:fillRect/>
          </a:stretch>
        </p:blipFill>
        <p:spPr bwMode="auto">
          <a:xfrm>
            <a:off x="2743200" y="3505200"/>
            <a:ext cx="47498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9204" name="Picture 4" descr="photo-USS Missouris-Tokyo-Sept2-1945"/>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3940"/>
          <a:stretch>
            <a:fillRect/>
          </a:stretch>
        </p:blipFill>
        <p:spPr bwMode="auto">
          <a:xfrm>
            <a:off x="5638800" y="1143000"/>
            <a:ext cx="3048000" cy="241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371600" y="242888"/>
            <a:ext cx="7315200" cy="73183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rgbClr val="000000"/>
                </a:solidFill>
                <a:latin typeface="+mj-lt"/>
              </a:rPr>
              <a:t>Japanese POWs, Guam</a:t>
            </a:r>
          </a:p>
        </p:txBody>
      </p:sp>
      <p:pic>
        <p:nvPicPr>
          <p:cNvPr id="180226" name="Picture 4" descr="Japanese POWs-Gu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66800"/>
            <a:ext cx="5715000" cy="544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219200" y="228600"/>
            <a:ext cx="74676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D80000"/>
                </a:solidFill>
                <a:latin typeface="+mj-lt"/>
              </a:rPr>
              <a:t>V-J Day in Times Square,</a:t>
            </a:r>
            <a:r>
              <a:rPr lang="en-US" sz="4000" b="1" dirty="0" smtClean="0">
                <a:solidFill>
                  <a:srgbClr val="D80000"/>
                </a:solidFill>
                <a:latin typeface="+mj-lt"/>
              </a:rPr>
              <a:t> </a:t>
            </a:r>
            <a:r>
              <a:rPr lang="en-US" b="1" dirty="0" smtClean="0">
                <a:solidFill>
                  <a:srgbClr val="D80000"/>
                </a:solidFill>
                <a:latin typeface="+mj-lt"/>
              </a:rPr>
              <a:t>NYC</a:t>
            </a:r>
          </a:p>
        </p:txBody>
      </p:sp>
      <p:pic>
        <p:nvPicPr>
          <p:cNvPr id="187395" name="Picture 3" descr="Time Square kiss"/>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b="2817"/>
          <a:stretch>
            <a:fillRect/>
          </a:stretch>
        </p:blipFill>
        <p:spPr bwMode="auto">
          <a:xfrm>
            <a:off x="2419350" y="1143000"/>
            <a:ext cx="512445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fade">
                                      <p:cBhvr>
                                        <p:cTn id="7" dur="2000"/>
                                        <p:tgtEl>
                                          <p:spTgt spid="187395"/>
                                        </p:tgtEl>
                                      </p:cBhvr>
                                    </p:animEffect>
                                  </p:childTnLst>
                                  <p:subTnLst>
                                    <p:audio>
                                      <p:cMediaNode>
                                        <p:cTn display="0" masterRel="sameClick">
                                          <p:stCondLst>
                                            <p:cond evt="begin" delay="0">
                                              <p:tn val="5"/>
                                            </p:cond>
                                          </p:stCondLst>
                                          <p:endCondLst>
                                            <p:cond evt="onStopAudio" delay="0">
                                              <p:tgtEl>
                                                <p:sldTgt/>
                                              </p:tgtEl>
                                            </p:cond>
                                          </p:endCondLst>
                                        </p:cTn>
                                        <p:tgtEl>
                                          <p:sndTgt r:embed="rId2" name="Cheer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WordArt 2" descr="blood_dripping"/>
          <p:cNvSpPr>
            <a:spLocks noChangeArrowheads="1" noChangeShapeType="1" noTextEdit="1"/>
          </p:cNvSpPr>
          <p:nvPr/>
        </p:nvSpPr>
        <p:spPr bwMode="auto">
          <a:xfrm>
            <a:off x="2514600" y="304800"/>
            <a:ext cx="6324600" cy="5029200"/>
          </a:xfrm>
          <a:prstGeom prst="rect">
            <a:avLst/>
          </a:prstGeom>
        </p:spPr>
        <p:txBody>
          <a:bodyPr wrap="none" fromWordArt="1">
            <a:prstTxWarp prst="textPlain">
              <a:avLst>
                <a:gd name="adj" fmla="val 50000"/>
              </a:avLst>
            </a:prstTxWarp>
          </a:bodyPr>
          <a:lstStyle/>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Results</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of</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World War II</a:t>
            </a:r>
          </a:p>
        </p:txBody>
      </p:sp>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1676400" y="76200"/>
            <a:ext cx="68580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WW II Casualties: Europe</a:t>
            </a:r>
          </a:p>
        </p:txBody>
      </p:sp>
      <p:sp>
        <p:nvSpPr>
          <p:cNvPr id="183298" name="Rectangle 3"/>
          <p:cNvSpPr>
            <a:spLocks noChangeArrowheads="1"/>
          </p:cNvSpPr>
          <p:nvPr/>
        </p:nvSpPr>
        <p:spPr bwMode="auto">
          <a:xfrm>
            <a:off x="0" y="-547688"/>
            <a:ext cx="0"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53958" rIns="0" bIns="53958" anchor="ctr">
            <a:spAutoFit/>
          </a:bodyPr>
          <a:lstStyle/>
          <a:p>
            <a:pPr eaLnBrk="1" hangingPunct="1"/>
            <a:endParaRPr lang="en-US" sz="1600" b="1">
              <a:latin typeface="Lucida" charset="0"/>
              <a:cs typeface="Microsoft New Tai Lue" charset="0"/>
            </a:endParaRPr>
          </a:p>
          <a:p>
            <a:endParaRPr lang="en-US">
              <a:latin typeface="Arial" charset="0"/>
              <a:cs typeface="Microsoft New Tai Lue" charset="0"/>
            </a:endParaRPr>
          </a:p>
        </p:txBody>
      </p:sp>
      <p:pic>
        <p:nvPicPr>
          <p:cNvPr id="183299" name="Picture 153" descr="map-losses in WW2-Europe"/>
          <p:cNvPicPr>
            <a:picLocks noChangeAspect="1" noChangeArrowheads="1"/>
          </p:cNvPicPr>
          <p:nvPr/>
        </p:nvPicPr>
        <p:blipFill>
          <a:blip r:embed="rId2">
            <a:lum bright="30000" contrast="12000"/>
            <a:extLst>
              <a:ext uri="{28A0092B-C50C-407E-A947-70E740481C1C}">
                <a14:useLocalDpi xmlns:a14="http://schemas.microsoft.com/office/drawing/2010/main" val="0"/>
              </a:ext>
            </a:extLst>
          </a:blip>
          <a:srcRect/>
          <a:stretch>
            <a:fillRect/>
          </a:stretch>
        </p:blipFill>
        <p:spPr bwMode="auto">
          <a:xfrm>
            <a:off x="1295400" y="857250"/>
            <a:ext cx="5505450" cy="5848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3300" name="Rectangle 154"/>
          <p:cNvSpPr>
            <a:spLocks noChangeArrowheads="1"/>
          </p:cNvSpPr>
          <p:nvPr/>
        </p:nvSpPr>
        <p:spPr bwMode="auto">
          <a:xfrm>
            <a:off x="7010400" y="4406900"/>
            <a:ext cx="19685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algn="ctr" eaLnBrk="1" hangingPunct="1"/>
            <a:r>
              <a:rPr lang="en-US" sz="1400" b="1">
                <a:latin typeface="Arial" charset="0"/>
                <a:cs typeface="Microsoft New Tai Lue" charset="0"/>
              </a:rPr>
              <a:t>Each symbol indicates 100,000 dead in the appropriate theater of operations</a:t>
            </a:r>
          </a:p>
        </p:txBody>
      </p:sp>
      <p:sp>
        <p:nvSpPr>
          <p:cNvPr id="183301" name="Rectangle 160"/>
          <p:cNvSpPr>
            <a:spLocks noChangeArrowheads="1"/>
          </p:cNvSpPr>
          <p:nvPr/>
        </p:nvSpPr>
        <p:spPr bwMode="auto">
          <a:xfrm>
            <a:off x="6934200" y="1814513"/>
            <a:ext cx="990600" cy="685800"/>
          </a:xfrm>
          <a:prstGeom prst="rect">
            <a:avLst/>
          </a:prstGeom>
          <a:solidFill>
            <a:schemeClr val="tx1"/>
          </a:solidFill>
          <a:ln w="12700">
            <a:solidFill>
              <a:schemeClr val="tx1"/>
            </a:solidFill>
            <a:miter lim="800000"/>
            <a:headEnd type="none" w="sm" len="sm"/>
            <a:tailEnd type="none" w="sm" len="sm"/>
          </a:ln>
        </p:spPr>
        <p:txBody>
          <a:bodyPr wrap="none" anchor="ctr"/>
          <a:lstStyle/>
          <a:p>
            <a:pPr eaLnBrk="1" hangingPunct="1"/>
            <a:endParaRPr lang="en-US">
              <a:cs typeface="Microsoft New Tai Lue" charset="0"/>
            </a:endParaRPr>
          </a:p>
        </p:txBody>
      </p:sp>
      <p:pic>
        <p:nvPicPr>
          <p:cNvPr id="183302" name="Picture 159" descr="ww2-2"/>
          <p:cNvPicPr>
            <a:picLocks noChangeAspect="1" noChangeArrowheads="1"/>
          </p:cNvPicPr>
          <p:nvPr/>
        </p:nvPicPr>
        <p:blipFill>
          <a:blip r:embed="rId3">
            <a:extLst>
              <a:ext uri="{28A0092B-C50C-407E-A947-70E740481C1C}">
                <a14:useLocalDpi xmlns:a14="http://schemas.microsoft.com/office/drawing/2010/main" val="0"/>
              </a:ext>
            </a:extLst>
          </a:blip>
          <a:srcRect r="82869"/>
          <a:stretch>
            <a:fillRect/>
          </a:stretch>
        </p:blipFill>
        <p:spPr bwMode="auto">
          <a:xfrm>
            <a:off x="6934200" y="1947863"/>
            <a:ext cx="762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Rectangle 161"/>
          <p:cNvSpPr>
            <a:spLocks noChangeArrowheads="1"/>
          </p:cNvSpPr>
          <p:nvPr/>
        </p:nvSpPr>
        <p:spPr bwMode="auto">
          <a:xfrm>
            <a:off x="6934200" y="2500313"/>
            <a:ext cx="2057400" cy="990600"/>
          </a:xfrm>
          <a:prstGeom prst="rect">
            <a:avLst/>
          </a:prstGeom>
          <a:solidFill>
            <a:schemeClr val="tx1"/>
          </a:solidFill>
          <a:ln w="12700">
            <a:solidFill>
              <a:schemeClr val="tx1"/>
            </a:solidFill>
            <a:miter lim="800000"/>
            <a:headEnd type="none" w="sm" len="sm"/>
            <a:tailEnd type="none" w="sm" len="sm"/>
          </a:ln>
        </p:spPr>
        <p:txBody>
          <a:bodyPr wrap="none" anchor="ctr"/>
          <a:lstStyle/>
          <a:p>
            <a:pPr eaLnBrk="1" hangingPunct="1"/>
            <a:endParaRPr lang="en-US">
              <a:cs typeface="Microsoft New Tai Lue" charset="0"/>
            </a:endParaRPr>
          </a:p>
        </p:txBody>
      </p:sp>
      <p:pic>
        <p:nvPicPr>
          <p:cNvPr id="183304" name="Picture 158" descr="ww2-2"/>
          <p:cNvPicPr>
            <a:picLocks noChangeAspect="1" noChangeArrowheads="1"/>
          </p:cNvPicPr>
          <p:nvPr/>
        </p:nvPicPr>
        <p:blipFill>
          <a:blip r:embed="rId3">
            <a:extLst>
              <a:ext uri="{28A0092B-C50C-407E-A947-70E740481C1C}">
                <a14:useLocalDpi xmlns:a14="http://schemas.microsoft.com/office/drawing/2010/main" val="0"/>
              </a:ext>
            </a:extLst>
          </a:blip>
          <a:srcRect l="17131" r="36617"/>
          <a:stretch>
            <a:fillRect/>
          </a:stretch>
        </p:blipFill>
        <p:spPr bwMode="auto">
          <a:xfrm>
            <a:off x="6934200" y="2576513"/>
            <a:ext cx="2057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5" name="Rectangle 162"/>
          <p:cNvSpPr>
            <a:spLocks noChangeArrowheads="1"/>
          </p:cNvSpPr>
          <p:nvPr/>
        </p:nvSpPr>
        <p:spPr bwMode="auto">
          <a:xfrm>
            <a:off x="6934200" y="3490913"/>
            <a:ext cx="2057400" cy="762000"/>
          </a:xfrm>
          <a:prstGeom prst="rect">
            <a:avLst/>
          </a:prstGeom>
          <a:solidFill>
            <a:schemeClr val="tx1"/>
          </a:solidFill>
          <a:ln w="12700">
            <a:solidFill>
              <a:schemeClr val="tx1"/>
            </a:solidFill>
            <a:miter lim="800000"/>
            <a:headEnd type="none" w="sm" len="sm"/>
            <a:tailEnd type="none" w="sm" len="sm"/>
          </a:ln>
        </p:spPr>
        <p:txBody>
          <a:bodyPr wrap="none" anchor="ctr"/>
          <a:lstStyle/>
          <a:p>
            <a:pPr eaLnBrk="1" hangingPunct="1"/>
            <a:endParaRPr lang="en-US">
              <a:cs typeface="Microsoft New Tai Lue" charset="0"/>
            </a:endParaRPr>
          </a:p>
        </p:txBody>
      </p:sp>
      <p:pic>
        <p:nvPicPr>
          <p:cNvPr id="183306" name="Picture 155" descr="ww2-2"/>
          <p:cNvPicPr>
            <a:picLocks noChangeAspect="1" noChangeArrowheads="1"/>
          </p:cNvPicPr>
          <p:nvPr/>
        </p:nvPicPr>
        <p:blipFill>
          <a:blip r:embed="rId3">
            <a:extLst>
              <a:ext uri="{28A0092B-C50C-407E-A947-70E740481C1C}">
                <a14:useLocalDpi xmlns:a14="http://schemas.microsoft.com/office/drawing/2010/main" val="0"/>
              </a:ext>
            </a:extLst>
          </a:blip>
          <a:srcRect l="63383" r="18843"/>
          <a:stretch>
            <a:fillRect/>
          </a:stretch>
        </p:blipFill>
        <p:spPr bwMode="auto">
          <a:xfrm>
            <a:off x="7134225" y="3414713"/>
            <a:ext cx="790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7" name="Picture 163" descr="ww2-2"/>
          <p:cNvPicPr>
            <a:picLocks noChangeAspect="1" noChangeArrowheads="1"/>
          </p:cNvPicPr>
          <p:nvPr/>
        </p:nvPicPr>
        <p:blipFill>
          <a:blip r:embed="rId3">
            <a:extLst>
              <a:ext uri="{28A0092B-C50C-407E-A947-70E740481C1C}">
                <a14:useLocalDpi xmlns:a14="http://schemas.microsoft.com/office/drawing/2010/main" val="0"/>
              </a:ext>
            </a:extLst>
          </a:blip>
          <a:srcRect l="80515"/>
          <a:stretch>
            <a:fillRect/>
          </a:stretch>
        </p:blipFill>
        <p:spPr bwMode="auto">
          <a:xfrm>
            <a:off x="8077200" y="3395663"/>
            <a:ext cx="8667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676400" y="319088"/>
            <a:ext cx="6858000" cy="67151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WW II Casualties: Asia</a:t>
            </a:r>
          </a:p>
        </p:txBody>
      </p:sp>
      <p:sp>
        <p:nvSpPr>
          <p:cNvPr id="184322" name="Rectangle 3"/>
          <p:cNvSpPr>
            <a:spLocks noChangeArrowheads="1"/>
          </p:cNvSpPr>
          <p:nvPr/>
        </p:nvSpPr>
        <p:spPr bwMode="auto">
          <a:xfrm>
            <a:off x="0" y="-547688"/>
            <a:ext cx="0"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53958" rIns="0" bIns="53958" anchor="ctr">
            <a:spAutoFit/>
          </a:bodyPr>
          <a:lstStyle/>
          <a:p>
            <a:pPr eaLnBrk="1" hangingPunct="1"/>
            <a:endParaRPr lang="en-US" sz="1600" b="1">
              <a:latin typeface="Lucida" charset="0"/>
              <a:cs typeface="Microsoft New Tai Lue" charset="0"/>
            </a:endParaRPr>
          </a:p>
          <a:p>
            <a:endParaRPr lang="en-US">
              <a:latin typeface="Arial" charset="0"/>
              <a:cs typeface="Microsoft New Tai Lue" charset="0"/>
            </a:endParaRPr>
          </a:p>
        </p:txBody>
      </p:sp>
      <p:sp>
        <p:nvSpPr>
          <p:cNvPr id="184323" name="Rectangle 5"/>
          <p:cNvSpPr>
            <a:spLocks noChangeArrowheads="1"/>
          </p:cNvSpPr>
          <p:nvPr/>
        </p:nvSpPr>
        <p:spPr bwMode="auto">
          <a:xfrm>
            <a:off x="6858000" y="4787900"/>
            <a:ext cx="19685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algn="ctr" eaLnBrk="1" hangingPunct="1"/>
            <a:r>
              <a:rPr lang="en-US" sz="1400" b="1">
                <a:latin typeface="Arial" charset="0"/>
                <a:cs typeface="Microsoft New Tai Lue" charset="0"/>
              </a:rPr>
              <a:t>Each symbol indicates 100,000 dead in the appropriate theater of operations</a:t>
            </a:r>
          </a:p>
        </p:txBody>
      </p:sp>
      <p:sp>
        <p:nvSpPr>
          <p:cNvPr id="184324" name="Rectangle 6"/>
          <p:cNvSpPr>
            <a:spLocks noChangeArrowheads="1"/>
          </p:cNvSpPr>
          <p:nvPr/>
        </p:nvSpPr>
        <p:spPr bwMode="auto">
          <a:xfrm>
            <a:off x="6781800" y="2195513"/>
            <a:ext cx="990600" cy="685800"/>
          </a:xfrm>
          <a:prstGeom prst="rect">
            <a:avLst/>
          </a:prstGeom>
          <a:solidFill>
            <a:schemeClr val="tx1"/>
          </a:solidFill>
          <a:ln w="12700">
            <a:solidFill>
              <a:schemeClr val="tx1"/>
            </a:solidFill>
            <a:miter lim="800000"/>
            <a:headEnd type="none" w="sm" len="sm"/>
            <a:tailEnd type="none" w="sm" len="sm"/>
          </a:ln>
        </p:spPr>
        <p:txBody>
          <a:bodyPr wrap="none" anchor="ctr"/>
          <a:lstStyle/>
          <a:p>
            <a:pPr eaLnBrk="1" hangingPunct="1"/>
            <a:endParaRPr lang="en-US">
              <a:cs typeface="Microsoft New Tai Lue" charset="0"/>
            </a:endParaRPr>
          </a:p>
        </p:txBody>
      </p:sp>
      <p:pic>
        <p:nvPicPr>
          <p:cNvPr id="184325" name="Picture 7" descr="ww2-2"/>
          <p:cNvPicPr>
            <a:picLocks noChangeAspect="1" noChangeArrowheads="1"/>
          </p:cNvPicPr>
          <p:nvPr/>
        </p:nvPicPr>
        <p:blipFill>
          <a:blip r:embed="rId2">
            <a:extLst>
              <a:ext uri="{28A0092B-C50C-407E-A947-70E740481C1C}">
                <a14:useLocalDpi xmlns:a14="http://schemas.microsoft.com/office/drawing/2010/main" val="0"/>
              </a:ext>
            </a:extLst>
          </a:blip>
          <a:srcRect r="82869"/>
          <a:stretch>
            <a:fillRect/>
          </a:stretch>
        </p:blipFill>
        <p:spPr bwMode="auto">
          <a:xfrm>
            <a:off x="6781800" y="2328863"/>
            <a:ext cx="762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Rectangle 8"/>
          <p:cNvSpPr>
            <a:spLocks noChangeArrowheads="1"/>
          </p:cNvSpPr>
          <p:nvPr/>
        </p:nvSpPr>
        <p:spPr bwMode="auto">
          <a:xfrm>
            <a:off x="6781800" y="2881313"/>
            <a:ext cx="2057400" cy="990600"/>
          </a:xfrm>
          <a:prstGeom prst="rect">
            <a:avLst/>
          </a:prstGeom>
          <a:solidFill>
            <a:schemeClr val="tx1"/>
          </a:solidFill>
          <a:ln w="12700">
            <a:solidFill>
              <a:schemeClr val="tx1"/>
            </a:solidFill>
            <a:miter lim="800000"/>
            <a:headEnd type="none" w="sm" len="sm"/>
            <a:tailEnd type="none" w="sm" len="sm"/>
          </a:ln>
        </p:spPr>
        <p:txBody>
          <a:bodyPr wrap="none" anchor="ctr"/>
          <a:lstStyle/>
          <a:p>
            <a:pPr eaLnBrk="1" hangingPunct="1"/>
            <a:endParaRPr lang="en-US">
              <a:cs typeface="Microsoft New Tai Lue" charset="0"/>
            </a:endParaRPr>
          </a:p>
        </p:txBody>
      </p:sp>
      <p:pic>
        <p:nvPicPr>
          <p:cNvPr id="184327" name="Picture 9" descr="ww2-2"/>
          <p:cNvPicPr>
            <a:picLocks noChangeAspect="1" noChangeArrowheads="1"/>
          </p:cNvPicPr>
          <p:nvPr/>
        </p:nvPicPr>
        <p:blipFill>
          <a:blip r:embed="rId2">
            <a:extLst>
              <a:ext uri="{28A0092B-C50C-407E-A947-70E740481C1C}">
                <a14:useLocalDpi xmlns:a14="http://schemas.microsoft.com/office/drawing/2010/main" val="0"/>
              </a:ext>
            </a:extLst>
          </a:blip>
          <a:srcRect l="17131" r="36617"/>
          <a:stretch>
            <a:fillRect/>
          </a:stretch>
        </p:blipFill>
        <p:spPr bwMode="auto">
          <a:xfrm>
            <a:off x="6781800" y="2957513"/>
            <a:ext cx="2057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8" name="Rectangle 10"/>
          <p:cNvSpPr>
            <a:spLocks noChangeArrowheads="1"/>
          </p:cNvSpPr>
          <p:nvPr/>
        </p:nvSpPr>
        <p:spPr bwMode="auto">
          <a:xfrm>
            <a:off x="6781800" y="3871913"/>
            <a:ext cx="2057400" cy="762000"/>
          </a:xfrm>
          <a:prstGeom prst="rect">
            <a:avLst/>
          </a:prstGeom>
          <a:solidFill>
            <a:schemeClr val="tx1"/>
          </a:solidFill>
          <a:ln w="12700">
            <a:solidFill>
              <a:schemeClr val="tx1"/>
            </a:solidFill>
            <a:miter lim="800000"/>
            <a:headEnd type="none" w="sm" len="sm"/>
            <a:tailEnd type="none" w="sm" len="sm"/>
          </a:ln>
        </p:spPr>
        <p:txBody>
          <a:bodyPr wrap="none" anchor="ctr"/>
          <a:lstStyle/>
          <a:p>
            <a:pPr eaLnBrk="1" hangingPunct="1"/>
            <a:endParaRPr lang="en-US">
              <a:cs typeface="Microsoft New Tai Lue" charset="0"/>
            </a:endParaRPr>
          </a:p>
        </p:txBody>
      </p:sp>
      <p:pic>
        <p:nvPicPr>
          <p:cNvPr id="184329" name="Picture 11" descr="ww2-2"/>
          <p:cNvPicPr>
            <a:picLocks noChangeAspect="1" noChangeArrowheads="1"/>
          </p:cNvPicPr>
          <p:nvPr/>
        </p:nvPicPr>
        <p:blipFill>
          <a:blip r:embed="rId2">
            <a:extLst>
              <a:ext uri="{28A0092B-C50C-407E-A947-70E740481C1C}">
                <a14:useLocalDpi xmlns:a14="http://schemas.microsoft.com/office/drawing/2010/main" val="0"/>
              </a:ext>
            </a:extLst>
          </a:blip>
          <a:srcRect l="63383" r="18843"/>
          <a:stretch>
            <a:fillRect/>
          </a:stretch>
        </p:blipFill>
        <p:spPr bwMode="auto">
          <a:xfrm>
            <a:off x="6981825" y="3795713"/>
            <a:ext cx="790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0" name="Picture 12" descr="ww2-2"/>
          <p:cNvPicPr>
            <a:picLocks noChangeAspect="1" noChangeArrowheads="1"/>
          </p:cNvPicPr>
          <p:nvPr/>
        </p:nvPicPr>
        <p:blipFill>
          <a:blip r:embed="rId2">
            <a:extLst>
              <a:ext uri="{28A0092B-C50C-407E-A947-70E740481C1C}">
                <a14:useLocalDpi xmlns:a14="http://schemas.microsoft.com/office/drawing/2010/main" val="0"/>
              </a:ext>
            </a:extLst>
          </a:blip>
          <a:srcRect l="80515"/>
          <a:stretch>
            <a:fillRect/>
          </a:stretch>
        </p:blipFill>
        <p:spPr bwMode="auto">
          <a:xfrm>
            <a:off x="7924800" y="3776663"/>
            <a:ext cx="8667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1" name="Picture 14" descr="map-losses in WW2-Asia"/>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a:stretch>
            <a:fillRect/>
          </a:stretch>
        </p:blipFill>
        <p:spPr bwMode="auto">
          <a:xfrm>
            <a:off x="1447800" y="1347788"/>
            <a:ext cx="5029200" cy="4824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6142038" y="228600"/>
            <a:ext cx="2971800" cy="13716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rgbClr val="000000"/>
                </a:solidFill>
                <a:latin typeface="+mj-lt"/>
              </a:rPr>
              <a:t>WW II Casualties</a:t>
            </a:r>
          </a:p>
        </p:txBody>
      </p:sp>
      <p:sp>
        <p:nvSpPr>
          <p:cNvPr id="185346" name="Rectangle 5"/>
          <p:cNvSpPr>
            <a:spLocks noChangeArrowheads="1"/>
          </p:cNvSpPr>
          <p:nvPr/>
        </p:nvSpPr>
        <p:spPr bwMode="auto">
          <a:xfrm>
            <a:off x="0" y="-547688"/>
            <a:ext cx="0"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53958" rIns="0" bIns="53958" anchor="ctr">
            <a:spAutoFit/>
          </a:bodyPr>
          <a:lstStyle/>
          <a:p>
            <a:pPr eaLnBrk="1" hangingPunct="1"/>
            <a:endParaRPr lang="en-US" sz="1600" b="1">
              <a:latin typeface="Lucida" charset="0"/>
              <a:cs typeface="Microsoft New Tai Lue" charset="0"/>
            </a:endParaRPr>
          </a:p>
          <a:p>
            <a:endParaRPr lang="en-US">
              <a:latin typeface="Arial" charset="0"/>
              <a:cs typeface="Microsoft New Tai Lue" charset="0"/>
            </a:endParaRPr>
          </a:p>
        </p:txBody>
      </p:sp>
      <p:graphicFrame>
        <p:nvGraphicFramePr>
          <p:cNvPr id="206568" name="Group 744"/>
          <p:cNvGraphicFramePr>
            <a:graphicFrameLocks noGrp="1"/>
          </p:cNvGraphicFramePr>
          <p:nvPr/>
        </p:nvGraphicFramePr>
        <p:xfrm>
          <a:off x="838200" y="39688"/>
          <a:ext cx="4724401" cy="6827828"/>
        </p:xfrm>
        <a:graphic>
          <a:graphicData uri="http://schemas.openxmlformats.org/drawingml/2006/table">
            <a:tbl>
              <a:tblPr/>
              <a:tblGrid>
                <a:gridCol w="1431333"/>
                <a:gridCol w="1029293"/>
                <a:gridCol w="1251166"/>
                <a:gridCol w="1012609"/>
              </a:tblGrid>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D82900"/>
                          </a:solidFill>
                          <a:effectLst>
                            <a:outerShdw blurRad="38100" dist="38100" dir="2700000" algn="tl">
                              <a:srgbClr val="DDDDDD"/>
                            </a:outerShdw>
                          </a:effectLst>
                          <a:latin typeface="Comic Sans MS" charset="0"/>
                          <a:ea typeface="ＭＳ Ｐゴシック" charset="0"/>
                        </a:rPr>
                        <a:t>Country </a:t>
                      </a:r>
                    </a:p>
                  </a:txBody>
                  <a:tcPr marT="45723" marB="45723"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D82900"/>
                          </a:solidFill>
                          <a:effectLst>
                            <a:outerShdw blurRad="38100" dist="38100" dir="2700000" algn="tl">
                              <a:srgbClr val="DDDDDD"/>
                            </a:outerShdw>
                          </a:effectLst>
                          <a:latin typeface="Comic Sans MS" charset="0"/>
                          <a:ea typeface="ＭＳ Ｐゴシック" charset="0"/>
                        </a:rPr>
                        <a:t>Men in war </a:t>
                      </a:r>
                    </a:p>
                  </a:txBody>
                  <a:tcPr marT="45723" marB="45723"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D82900"/>
                          </a:solidFill>
                          <a:effectLst>
                            <a:outerShdw blurRad="38100" dist="38100" dir="2700000" algn="tl">
                              <a:srgbClr val="DDDDDD"/>
                            </a:outerShdw>
                          </a:effectLst>
                          <a:latin typeface="Comic Sans MS" charset="0"/>
                          <a:ea typeface="ＭＳ Ｐゴシック" charset="0"/>
                        </a:rPr>
                        <a:t>Battle deaths </a:t>
                      </a:r>
                    </a:p>
                  </a:txBody>
                  <a:tcPr marT="45723" marB="45723"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D82900"/>
                          </a:solidFill>
                          <a:effectLst>
                            <a:outerShdw blurRad="38100" dist="38100" dir="2700000" algn="tl">
                              <a:srgbClr val="DDDDDD"/>
                            </a:outerShdw>
                          </a:effectLst>
                          <a:latin typeface="Comic Sans MS" charset="0"/>
                          <a:ea typeface="ＭＳ Ｐゴシック" charset="0"/>
                        </a:rPr>
                        <a:t>Wounded</a:t>
                      </a:r>
                    </a:p>
                  </a:txBody>
                  <a:tcPr marT="45723" marB="45723"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Australia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1,000,000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26,976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180,864</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Austria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800,000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280,000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350,117</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Belgium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625,000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8,460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55,513</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1</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Brazil</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2</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40,334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943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4,222</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Bulgaria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339,760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6,671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21,878</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Canada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1,086,343</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7</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42,042</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7</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53,145</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China</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3</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17,250,521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1,324,516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1,762,006</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Czechoslovakia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6,683</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4</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8,017</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Denmark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4,339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Finland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500,000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79,047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50,000</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France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201,568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400,000</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D82900"/>
                          </a:solidFill>
                          <a:effectLst>
                            <a:outerShdw blurRad="38100" dist="38100" dir="2700000" algn="tl">
                              <a:srgbClr val="DDDDDD"/>
                            </a:outerShdw>
                          </a:effectLst>
                          <a:latin typeface="Comic Sans MS" charset="0"/>
                          <a:ea typeface="ＭＳ Ｐゴシック" charset="0"/>
                        </a:rPr>
                        <a:t>Germany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D82900"/>
                          </a:solidFill>
                          <a:effectLst>
                            <a:outerShdw blurRad="38100" dist="38100" dir="2700000" algn="tl">
                              <a:srgbClr val="DDDDDD"/>
                            </a:outerShdw>
                          </a:effectLst>
                          <a:latin typeface="Comic Sans MS" charset="0"/>
                          <a:ea typeface="ＭＳ Ｐゴシック" charset="0"/>
                        </a:rPr>
                        <a:t>20,000,000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D82900"/>
                          </a:solidFill>
                          <a:effectLst>
                            <a:outerShdw blurRad="38100" dist="38100" dir="2700000" algn="tl">
                              <a:srgbClr val="DDDDDD"/>
                            </a:outerShdw>
                          </a:effectLst>
                          <a:latin typeface="Comic Sans MS" charset="0"/>
                          <a:ea typeface="ＭＳ Ｐゴシック" charset="0"/>
                        </a:rPr>
                        <a:t>3,250,000</a:t>
                      </a:r>
                      <a:r>
                        <a:rPr kumimoji="0" lang="en-US" sz="1000" b="1" i="0" u="none" strike="noStrike" cap="none" normalizeH="0" baseline="30000" dirty="0">
                          <a:ln>
                            <a:noFill/>
                          </a:ln>
                          <a:solidFill>
                            <a:srgbClr val="D82900"/>
                          </a:solidFill>
                          <a:effectLst>
                            <a:outerShdw blurRad="38100" dist="38100" dir="2700000" algn="tl">
                              <a:srgbClr val="DDDDDD"/>
                            </a:outerShdw>
                          </a:effectLst>
                          <a:latin typeface="Comic Sans MS" charset="0"/>
                          <a:ea typeface="ＭＳ Ｐゴシック" charset="0"/>
                        </a:rPr>
                        <a:t>4</a:t>
                      </a:r>
                      <a:r>
                        <a:rPr kumimoji="0" lang="en-US" sz="1000" b="1" i="0" u="none" strike="noStrike" cap="none" normalizeH="0" baseline="0" dirty="0">
                          <a:ln>
                            <a:noFill/>
                          </a:ln>
                          <a:solidFill>
                            <a:srgbClr val="D82900"/>
                          </a:solidFill>
                          <a:effectLst>
                            <a:outerShdw blurRad="38100" dist="38100" dir="2700000" algn="tl">
                              <a:srgbClr val="DDDDDD"/>
                            </a:outerShdw>
                          </a:effectLst>
                          <a:latin typeface="Comic Sans MS" charset="0"/>
                          <a:ea typeface="ＭＳ Ｐゴシック" charset="0"/>
                        </a:rPr>
                        <a:t>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D82900"/>
                          </a:solidFill>
                          <a:effectLst>
                            <a:outerShdw blurRad="38100" dist="38100" dir="2700000" algn="tl">
                              <a:srgbClr val="DDDDDD"/>
                            </a:outerShdw>
                          </a:effectLst>
                          <a:latin typeface="Comic Sans MS" charset="0"/>
                          <a:ea typeface="ＭＳ Ｐゴシック" charset="0"/>
                        </a:rPr>
                        <a:t>7,250,000</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Greece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17,024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47,290</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Hungary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147,435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89,313</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India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2,393,891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32,121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64,354</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Italy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3,100,000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149,496</a:t>
                      </a:r>
                      <a:r>
                        <a:rPr kumimoji="0" lang="en-US" sz="1000" b="1" i="0" u="none" strike="noStrike" cap="none" normalizeH="0" baseline="30000" dirty="0">
                          <a:ln>
                            <a:noFill/>
                          </a:ln>
                          <a:solidFill>
                            <a:srgbClr val="FF0000"/>
                          </a:solidFill>
                          <a:effectLst>
                            <a:outerShdw blurRad="38100" dist="38100" dir="2700000" algn="tl">
                              <a:srgbClr val="DDDDDD"/>
                            </a:outerShdw>
                          </a:effectLst>
                          <a:latin typeface="Comic Sans MS" charset="0"/>
                          <a:ea typeface="ＭＳ Ｐゴシック" charset="0"/>
                        </a:rPr>
                        <a:t>4</a:t>
                      </a: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66,716</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Japan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9,700,000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1,270,000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140,000</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Netherlands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280,000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6,500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2,860</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New Zealand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194,000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11,625</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4</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17,000</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Norway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75,000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Poland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664,000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530,000</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Romania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650,000</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5</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350,000</a:t>
                      </a:r>
                      <a:r>
                        <a:rPr kumimoji="0" lang="en-US" sz="1000" b="1" i="0" u="none" strike="noStrike" cap="none" normalizeH="0" baseline="30000">
                          <a:ln>
                            <a:noFill/>
                          </a:ln>
                          <a:solidFill>
                            <a:srgbClr val="000000"/>
                          </a:solidFill>
                          <a:effectLst>
                            <a:outerShdw blurRad="38100" dist="38100" dir="2700000" algn="tl">
                              <a:srgbClr val="DDDDDD"/>
                            </a:outerShdw>
                          </a:effectLst>
                          <a:latin typeface="Comic Sans MS" charset="0"/>
                          <a:ea typeface="ＭＳ Ｐゴシック" charset="0"/>
                        </a:rPr>
                        <a:t>6</a:t>
                      </a: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South Africa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410,056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2,473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U.S.S.R.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6,115,000</a:t>
                      </a:r>
                      <a:r>
                        <a:rPr kumimoji="0" lang="en-US" sz="1000" b="1" i="0" u="none" strike="noStrike" cap="none" normalizeH="0" baseline="30000" dirty="0">
                          <a:ln>
                            <a:noFill/>
                          </a:ln>
                          <a:solidFill>
                            <a:srgbClr val="FF0000"/>
                          </a:solidFill>
                          <a:effectLst>
                            <a:outerShdw blurRad="38100" dist="38100" dir="2700000" algn="tl">
                              <a:srgbClr val="DDDDDD"/>
                            </a:outerShdw>
                          </a:effectLst>
                          <a:latin typeface="Comic Sans MS" charset="0"/>
                          <a:ea typeface="ＭＳ Ｐゴシック" charset="0"/>
                        </a:rPr>
                        <a:t>4</a:t>
                      </a: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0000"/>
                          </a:solidFill>
                          <a:effectLst>
                            <a:outerShdw blurRad="38100" dist="38100" dir="2700000" algn="tl">
                              <a:srgbClr val="DDDDDD"/>
                            </a:outerShdw>
                          </a:effectLst>
                          <a:latin typeface="Comic Sans MS" charset="0"/>
                          <a:ea typeface="ＭＳ Ｐゴシック" charset="0"/>
                        </a:rPr>
                        <a:t>14,012,000</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United Kingdom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5,896,000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357,116</a:t>
                      </a:r>
                      <a:r>
                        <a:rPr kumimoji="0" lang="en-US" sz="1000" b="1" i="0" u="none" strike="noStrike" cap="none" normalizeH="0" baseline="30000" dirty="0">
                          <a:ln>
                            <a:noFill/>
                          </a:ln>
                          <a:solidFill>
                            <a:srgbClr val="0000FF"/>
                          </a:solidFill>
                          <a:effectLst>
                            <a:outerShdw blurRad="38100" dist="38100" dir="2700000" algn="tl">
                              <a:srgbClr val="DDDDDD"/>
                            </a:outerShdw>
                          </a:effectLst>
                          <a:latin typeface="Comic Sans MS" charset="0"/>
                          <a:ea typeface="ＭＳ Ｐゴシック" charset="0"/>
                        </a:rPr>
                        <a:t>4</a:t>
                      </a: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369,267</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United States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16,112,566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291,557 </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FF"/>
                          </a:solidFill>
                          <a:effectLst>
                            <a:outerShdw blurRad="38100" dist="38100" dir="2700000" algn="tl">
                              <a:srgbClr val="DDDDDD"/>
                            </a:outerShdw>
                          </a:effectLst>
                          <a:latin typeface="Comic Sans MS" charset="0"/>
                          <a:ea typeface="ＭＳ Ｐゴシック" charset="0"/>
                        </a:rPr>
                        <a:t>670,846</a:t>
                      </a: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2438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Yugoslavia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outerShdw blurRad="38100" dist="38100" dir="2700000" algn="tl">
                              <a:srgbClr val="DDDDDD"/>
                            </a:outerShdw>
                          </a:effectLst>
                          <a:latin typeface="Comic Sans MS" charset="0"/>
                          <a:ea typeface="ＭＳ Ｐゴシック" charset="0"/>
                        </a:rPr>
                        <a:t>3,741,000 </a:t>
                      </a:r>
                      <a:endParaRPr kumimoji="0" lang="en-US" sz="10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outerShdw blurRad="38100" dist="38100" dir="2700000" algn="tl">
                              <a:srgbClr val="DDDDDD"/>
                            </a:outerShdw>
                          </a:effectLst>
                          <a:latin typeface="Comic Sans MS" charset="0"/>
                          <a:ea typeface="ＭＳ Ｐゴシック" charset="0"/>
                        </a:rPr>
                        <a:t>305,000 </a:t>
                      </a:r>
                      <a:endParaRPr kumimoji="0" lang="en-US" sz="1000" b="1" i="0" u="none" strike="noStrike" cap="none" normalizeH="0" baseline="0" dirty="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outerShdw blurRad="38100" dist="38100" dir="2700000" algn="tl">
                              <a:srgbClr val="DDDDDD"/>
                            </a:outerShdw>
                          </a:effectLst>
                          <a:latin typeface="Comic Sans MS" charset="0"/>
                          <a:ea typeface="ＭＳ Ｐゴシック" charset="0"/>
                        </a:rPr>
                        <a:t>425,000</a:t>
                      </a:r>
                      <a:endParaRPr kumimoji="0" lang="en-US" sz="1000" b="1" i="0" u="none" strike="noStrike" cap="none" normalizeH="0" baseline="0" dirty="0">
                        <a:ln>
                          <a:noFill/>
                        </a:ln>
                        <a:solidFill>
                          <a:schemeClr val="tx1"/>
                        </a:solidFill>
                        <a:effectLst>
                          <a:outerShdw blurRad="38100" dist="38100" dir="2700000" algn="tl">
                            <a:srgbClr val="DDDDDD"/>
                          </a:outerShdw>
                        </a:effectLst>
                        <a:latin typeface="Comic Sans MS" charset="0"/>
                        <a:ea typeface="ＭＳ Ｐゴシック" charset="0"/>
                      </a:endParaRPr>
                    </a:p>
                  </a:txBody>
                  <a:tcPr marT="45723" marB="45723"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185494" name="Rectangle 732"/>
          <p:cNvSpPr>
            <a:spLocks noChangeArrowheads="1"/>
          </p:cNvSpPr>
          <p:nvPr/>
        </p:nvSpPr>
        <p:spPr bwMode="auto">
          <a:xfrm>
            <a:off x="6553200" y="2057400"/>
            <a:ext cx="2590800" cy="3944938"/>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pPr marL="290513" indent="-290513" eaLnBrk="1" hangingPunct="1">
              <a:buFontTx/>
              <a:buAutoNum type="arabicPeriod"/>
            </a:pPr>
            <a:r>
              <a:rPr lang="en-US" sz="1200" b="1">
                <a:solidFill>
                  <a:srgbClr val="000000"/>
                </a:solidFill>
                <a:latin typeface="Comic Sans MS" charset="0"/>
                <a:cs typeface="Microsoft New Tai Lue" charset="0"/>
              </a:rPr>
              <a:t>Civilians only.</a:t>
            </a:r>
          </a:p>
          <a:p>
            <a:pPr marL="290513" indent="-290513">
              <a:buFontTx/>
              <a:buAutoNum type="arabicPeriod"/>
            </a:pPr>
            <a:r>
              <a:rPr lang="en-US" sz="1200" b="1">
                <a:solidFill>
                  <a:srgbClr val="000000"/>
                </a:solidFill>
                <a:latin typeface="Comic Sans MS" charset="0"/>
                <a:cs typeface="Microsoft New Tai Lue" charset="0"/>
              </a:rPr>
              <a:t>Army and navy figures.</a:t>
            </a:r>
          </a:p>
          <a:p>
            <a:pPr marL="290513" indent="-290513">
              <a:buFontTx/>
              <a:buAutoNum type="arabicPeriod"/>
            </a:pPr>
            <a:r>
              <a:rPr lang="en-US" sz="1200" b="1">
                <a:solidFill>
                  <a:srgbClr val="000000"/>
                </a:solidFill>
                <a:latin typeface="Comic Sans MS" charset="0"/>
                <a:cs typeface="Microsoft New Tai Lue" charset="0"/>
              </a:rPr>
              <a:t>Figures cover period July 7, 1937 to  Sept. 2, 1945, and concern only Chinese regular troops. They do not include casualties suffered by guerrillas and local military corps.</a:t>
            </a:r>
          </a:p>
          <a:p>
            <a:pPr marL="290513" indent="-290513">
              <a:buFontTx/>
              <a:buAutoNum type="arabicPeriod"/>
            </a:pPr>
            <a:r>
              <a:rPr lang="en-US" sz="1200" b="1">
                <a:solidFill>
                  <a:srgbClr val="000000"/>
                </a:solidFill>
                <a:latin typeface="Comic Sans MS" charset="0"/>
                <a:cs typeface="Microsoft New Tai Lue" charset="0"/>
              </a:rPr>
              <a:t>Deaths from all causes.</a:t>
            </a:r>
          </a:p>
          <a:p>
            <a:pPr marL="290513" indent="-290513">
              <a:buFontTx/>
              <a:buAutoNum type="arabicPeriod"/>
            </a:pPr>
            <a:r>
              <a:rPr lang="en-US" sz="1200" b="1">
                <a:solidFill>
                  <a:srgbClr val="000000"/>
                </a:solidFill>
                <a:latin typeface="Comic Sans MS" charset="0"/>
                <a:cs typeface="Microsoft New Tai Lue" charset="0"/>
              </a:rPr>
              <a:t>Against Soviet Russia; 385,847 </a:t>
            </a:r>
            <a:br>
              <a:rPr lang="en-US" sz="1200" b="1">
                <a:solidFill>
                  <a:srgbClr val="000000"/>
                </a:solidFill>
                <a:latin typeface="Comic Sans MS" charset="0"/>
                <a:cs typeface="Microsoft New Tai Lue" charset="0"/>
              </a:rPr>
            </a:br>
            <a:r>
              <a:rPr lang="en-US" sz="1200" b="1">
                <a:solidFill>
                  <a:srgbClr val="000000"/>
                </a:solidFill>
                <a:latin typeface="Comic Sans MS" charset="0"/>
                <a:cs typeface="Microsoft New Tai Lue" charset="0"/>
              </a:rPr>
              <a:t>against Nazi Germany.</a:t>
            </a:r>
          </a:p>
          <a:p>
            <a:pPr marL="290513" indent="-290513">
              <a:buFontTx/>
              <a:buAutoNum type="arabicPeriod"/>
            </a:pPr>
            <a:r>
              <a:rPr lang="en-US" sz="1200" b="1">
                <a:solidFill>
                  <a:srgbClr val="000000"/>
                </a:solidFill>
                <a:latin typeface="Comic Sans MS" charset="0"/>
                <a:cs typeface="Microsoft New Tai Lue" charset="0"/>
              </a:rPr>
              <a:t>Against Soviet Russia; 169,822</a:t>
            </a:r>
            <a:br>
              <a:rPr lang="en-US" sz="1200" b="1">
                <a:solidFill>
                  <a:srgbClr val="000000"/>
                </a:solidFill>
                <a:latin typeface="Comic Sans MS" charset="0"/>
                <a:cs typeface="Microsoft New Tai Lue" charset="0"/>
              </a:rPr>
            </a:br>
            <a:r>
              <a:rPr lang="en-US" sz="1200" b="1">
                <a:solidFill>
                  <a:srgbClr val="000000"/>
                </a:solidFill>
                <a:latin typeface="Comic Sans MS" charset="0"/>
                <a:cs typeface="Microsoft New Tai Lue" charset="0"/>
              </a:rPr>
              <a:t>against Nazi Germany.</a:t>
            </a:r>
          </a:p>
          <a:p>
            <a:pPr marL="290513" indent="-290513">
              <a:buFontTx/>
              <a:buAutoNum type="arabicPeriod"/>
            </a:pPr>
            <a:r>
              <a:rPr lang="en-US" sz="1200" b="1">
                <a:solidFill>
                  <a:srgbClr val="000000"/>
                </a:solidFill>
                <a:latin typeface="Comic Sans MS" charset="0"/>
                <a:cs typeface="Microsoft New Tai Lue" charset="0"/>
              </a:rPr>
              <a:t>National Defense Ctr., Canadian</a:t>
            </a:r>
            <a:br>
              <a:rPr lang="en-US" sz="1200" b="1">
                <a:solidFill>
                  <a:srgbClr val="000000"/>
                </a:solidFill>
                <a:latin typeface="Comic Sans MS" charset="0"/>
                <a:cs typeface="Microsoft New Tai Lue" charset="0"/>
              </a:rPr>
            </a:br>
            <a:r>
              <a:rPr lang="en-US" sz="1200" b="1">
                <a:solidFill>
                  <a:srgbClr val="000000"/>
                </a:solidFill>
                <a:latin typeface="Comic Sans MS" charset="0"/>
                <a:cs typeface="Microsoft New Tai Lue" charset="0"/>
              </a:rPr>
              <a:t>Forces Hq., Director of History.</a:t>
            </a:r>
            <a:endParaRPr lang="en-US" sz="1200" b="1">
              <a:latin typeface="Comic Sans MS" charset="0"/>
              <a:cs typeface="Microsoft New Tai Lue" charset="0"/>
            </a:endParaRPr>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990600" y="76200"/>
            <a:ext cx="8001000" cy="7318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chemeClr val="tx1"/>
                </a:solidFill>
                <a:latin typeface="+mj-lt"/>
              </a:rPr>
              <a:t>Massive Human Dislocations</a:t>
            </a:r>
          </a:p>
        </p:txBody>
      </p:sp>
      <p:sp>
        <p:nvSpPr>
          <p:cNvPr id="186370" name="Rectangle 3"/>
          <p:cNvSpPr>
            <a:spLocks noChangeArrowheads="1"/>
          </p:cNvSpPr>
          <p:nvPr/>
        </p:nvSpPr>
        <p:spPr bwMode="auto">
          <a:xfrm>
            <a:off x="0" y="-547688"/>
            <a:ext cx="0"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53958" rIns="0" bIns="53958" anchor="ctr">
            <a:spAutoFit/>
          </a:bodyPr>
          <a:lstStyle/>
          <a:p>
            <a:pPr eaLnBrk="1" hangingPunct="1"/>
            <a:endParaRPr lang="en-US" sz="1600" b="1">
              <a:latin typeface="Lucida" charset="0"/>
              <a:cs typeface="Microsoft New Tai Lue" charset="0"/>
            </a:endParaRPr>
          </a:p>
          <a:p>
            <a:endParaRPr lang="en-US">
              <a:latin typeface="Arial" charset="0"/>
              <a:cs typeface="Microsoft New Tai Lue" charset="0"/>
            </a:endParaRPr>
          </a:p>
        </p:txBody>
      </p:sp>
      <p:pic>
        <p:nvPicPr>
          <p:cNvPr id="186371" name="Picture 14" descr="postww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828800" y="876300"/>
            <a:ext cx="42672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16" descr="postww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095375"/>
            <a:ext cx="16192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295400" y="152400"/>
            <a:ext cx="7543800" cy="11382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400" b="1" dirty="0" smtClean="0">
                <a:solidFill>
                  <a:srgbClr val="000000"/>
                </a:solidFill>
                <a:latin typeface="+mj-lt"/>
              </a:rPr>
              <a:t>The </a:t>
            </a:r>
            <a:r>
              <a:rPr lang="en-US" sz="3400" b="1" dirty="0" smtClean="0">
                <a:solidFill>
                  <a:srgbClr val="0000FF"/>
                </a:solidFill>
                <a:latin typeface="+mj-lt"/>
              </a:rPr>
              <a:t>U.S. </a:t>
            </a:r>
            <a:r>
              <a:rPr lang="en-US" sz="3400" b="1" dirty="0" smtClean="0">
                <a:solidFill>
                  <a:srgbClr val="000000"/>
                </a:solidFill>
                <a:latin typeface="+mj-lt"/>
              </a:rPr>
              <a:t>&amp; the </a:t>
            </a:r>
            <a:r>
              <a:rPr lang="en-US" sz="3400" b="1" dirty="0" smtClean="0">
                <a:solidFill>
                  <a:srgbClr val="FF0000"/>
                </a:solidFill>
                <a:latin typeface="+mj-lt"/>
              </a:rPr>
              <a:t>U.S.S.R.</a:t>
            </a:r>
            <a:r>
              <a:rPr lang="en-US" sz="3400" b="1" dirty="0" smtClean="0">
                <a:solidFill>
                  <a:srgbClr val="000000"/>
                </a:solidFill>
                <a:latin typeface="+mj-lt"/>
              </a:rPr>
              <a:t> Emerged as the Two Superpowers of the later 20</a:t>
            </a:r>
            <a:r>
              <a:rPr lang="en-US" sz="3400" b="1" baseline="30000" dirty="0" smtClean="0">
                <a:solidFill>
                  <a:srgbClr val="000000"/>
                </a:solidFill>
                <a:latin typeface="+mj-lt"/>
              </a:rPr>
              <a:t>c</a:t>
            </a:r>
          </a:p>
        </p:txBody>
      </p:sp>
      <p:pic>
        <p:nvPicPr>
          <p:cNvPr id="187394" name="Picture 3" descr="Soviet flag"/>
          <p:cNvPicPr>
            <a:picLocks noChangeAspect="1" noChangeArrowheads="1"/>
          </p:cNvPicPr>
          <p:nvPr/>
        </p:nvPicPr>
        <p:blipFill>
          <a:blip r:embed="rId2">
            <a:lum contrast="6000"/>
            <a:extLst>
              <a:ext uri="{28A0092B-C50C-407E-A947-70E740481C1C}">
                <a14:useLocalDpi xmlns:a14="http://schemas.microsoft.com/office/drawing/2010/main" val="0"/>
              </a:ext>
            </a:extLst>
          </a:blip>
          <a:srcRect b="6757"/>
          <a:stretch>
            <a:fillRect/>
          </a:stretch>
        </p:blipFill>
        <p:spPr bwMode="auto">
          <a:xfrm>
            <a:off x="4876800" y="4419600"/>
            <a:ext cx="3733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7395" name="Picture 4" descr="US Flag"/>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00200" y="2057400"/>
            <a:ext cx="3733800" cy="2176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1219200" y="76200"/>
            <a:ext cx="7696200" cy="1189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D80000"/>
                </a:solidFill>
                <a:latin typeface="+mj-lt"/>
              </a:rPr>
              <a:t>The </a:t>
            </a:r>
            <a:r>
              <a:rPr lang="en-US" sz="3800" b="1" dirty="0" smtClean="0">
                <a:solidFill>
                  <a:srgbClr val="333399"/>
                </a:solidFill>
                <a:latin typeface="+mj-lt"/>
              </a:rPr>
              <a:t>Bi-Polarization </a:t>
            </a:r>
            <a:r>
              <a:rPr lang="en-US" sz="3800" b="1" dirty="0" smtClean="0">
                <a:solidFill>
                  <a:srgbClr val="D80000"/>
                </a:solidFill>
                <a:latin typeface="+mj-lt"/>
              </a:rPr>
              <a:t>of Europe:  </a:t>
            </a:r>
            <a:r>
              <a:rPr lang="en-US" sz="3400" b="1" dirty="0" smtClean="0">
                <a:solidFill>
                  <a:srgbClr val="D80000"/>
                </a:solidFill>
                <a:latin typeface="+mj-lt"/>
              </a:rPr>
              <a:t>The Beginning of the Cold War</a:t>
            </a:r>
          </a:p>
        </p:txBody>
      </p:sp>
      <p:pic>
        <p:nvPicPr>
          <p:cNvPr id="188418" name="Picture 4" descr="map-EarlyColdWarEuropean"/>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1447800" y="1371600"/>
            <a:ext cx="7315200"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066800" y="152400"/>
            <a:ext cx="79248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U. S. Neutrality Acts:</a:t>
            </a:r>
            <a:br>
              <a:rPr lang="en-US" sz="4400" b="1" dirty="0" smtClean="0">
                <a:solidFill>
                  <a:srgbClr val="000000"/>
                </a:solidFill>
                <a:latin typeface="+mj-lt"/>
              </a:rPr>
            </a:br>
            <a:r>
              <a:rPr lang="en-US" sz="3600" b="1" dirty="0" smtClean="0">
                <a:solidFill>
                  <a:srgbClr val="000000"/>
                </a:solidFill>
                <a:latin typeface="+mj-lt"/>
              </a:rPr>
              <a:t>1934, 1935, 1937, 1939</a:t>
            </a:r>
          </a:p>
        </p:txBody>
      </p:sp>
      <p:pic>
        <p:nvPicPr>
          <p:cNvPr id="32770" name="Picture 5" descr="Isolationism"/>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381000" y="1524000"/>
            <a:ext cx="82296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371600" y="152400"/>
            <a:ext cx="73152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The Division of Germany:</a:t>
            </a:r>
            <a:br>
              <a:rPr lang="en-US" sz="3800" b="1" dirty="0" smtClean="0">
                <a:solidFill>
                  <a:srgbClr val="000000"/>
                </a:solidFill>
                <a:latin typeface="+mj-lt"/>
              </a:rPr>
            </a:br>
            <a:r>
              <a:rPr lang="en-US" sz="3800" b="1" dirty="0" smtClean="0">
                <a:solidFill>
                  <a:srgbClr val="000000"/>
                </a:solidFill>
                <a:latin typeface="+mj-lt"/>
              </a:rPr>
              <a:t>1945 - 1990</a:t>
            </a:r>
          </a:p>
        </p:txBody>
      </p:sp>
      <p:pic>
        <p:nvPicPr>
          <p:cNvPr id="189442" name="Picture 3" descr="map-Division of Germany-1945"/>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r="342"/>
          <a:stretch>
            <a:fillRect/>
          </a:stretch>
        </p:blipFill>
        <p:spPr bwMode="auto">
          <a:xfrm>
            <a:off x="1752600" y="1524000"/>
            <a:ext cx="66294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1295400" y="152400"/>
            <a:ext cx="7543800" cy="7318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rgbClr val="000000"/>
                </a:solidFill>
                <a:latin typeface="+mj-lt"/>
              </a:rPr>
              <a:t>The Creation of the U. N.</a:t>
            </a:r>
          </a:p>
        </p:txBody>
      </p:sp>
      <p:pic>
        <p:nvPicPr>
          <p:cNvPr id="190466" name="Picture 3" descr="chart-United Nations organization structure"/>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362200" y="990600"/>
            <a:ext cx="534035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295400" y="76200"/>
            <a:ext cx="7543800" cy="1189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chemeClr val="tx1"/>
                </a:solidFill>
                <a:latin typeface="+mj-lt"/>
              </a:rPr>
              <a:t>The Nuremberg War Trials:</a:t>
            </a:r>
            <a:br>
              <a:rPr lang="en-US" sz="3800" b="1" dirty="0" smtClean="0">
                <a:solidFill>
                  <a:schemeClr val="tx1"/>
                </a:solidFill>
                <a:latin typeface="+mj-lt"/>
              </a:rPr>
            </a:br>
            <a:r>
              <a:rPr lang="en-US" sz="3400" b="1" i="1" dirty="0" smtClean="0">
                <a:solidFill>
                  <a:schemeClr val="tx1"/>
                </a:solidFill>
                <a:latin typeface="+mj-lt"/>
              </a:rPr>
              <a:t>Crimes Against Humanity</a:t>
            </a:r>
          </a:p>
        </p:txBody>
      </p:sp>
      <p:pic>
        <p:nvPicPr>
          <p:cNvPr id="191490" name="Picture 5" descr="Nuremberg Trials"/>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752600" y="1422400"/>
            <a:ext cx="6553200" cy="520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1295400" y="152400"/>
            <a:ext cx="75438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Japanese War Crimes Trials</a:t>
            </a:r>
          </a:p>
        </p:txBody>
      </p:sp>
      <p:pic>
        <p:nvPicPr>
          <p:cNvPr id="192514" name="Picture 3" descr="Tojo on Trial"/>
          <p:cNvPicPr>
            <a:picLocks noChangeAspect="1" noChangeArrowheads="1"/>
          </p:cNvPicPr>
          <p:nvPr/>
        </p:nvPicPr>
        <p:blipFill>
          <a:blip r:embed="rId2">
            <a:lum contrast="6000"/>
            <a:extLst>
              <a:ext uri="{28A0092B-C50C-407E-A947-70E740481C1C}">
                <a14:useLocalDpi xmlns:a14="http://schemas.microsoft.com/office/drawing/2010/main" val="0"/>
              </a:ext>
            </a:extLst>
          </a:blip>
          <a:srcRect l="2000" t="2000" r="53999" b="3500"/>
          <a:stretch>
            <a:fillRect/>
          </a:stretch>
        </p:blipFill>
        <p:spPr bwMode="auto">
          <a:xfrm>
            <a:off x="6200775" y="2667000"/>
            <a:ext cx="2714625"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2515" name="Picture 4" descr="Jap War Crimes Trial"/>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295400" y="990600"/>
            <a:ext cx="45720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05" name="Rectangle 5"/>
          <p:cNvSpPr>
            <a:spLocks noChangeArrowheads="1"/>
          </p:cNvSpPr>
          <p:nvPr/>
        </p:nvSpPr>
        <p:spPr bwMode="auto">
          <a:xfrm>
            <a:off x="6477000" y="1768475"/>
            <a:ext cx="2286000" cy="822325"/>
          </a:xfrm>
          <a:prstGeom prst="rect">
            <a:avLst/>
          </a:prstGeom>
          <a:noFill/>
          <a:ln w="12700">
            <a:noFill/>
            <a:miter lim="800000"/>
            <a:headEnd type="none" w="sm" len="sm"/>
            <a:tailEnd type="none" w="sm" len="sm"/>
          </a:ln>
          <a:effectLst/>
        </p:spPr>
        <p:txBody>
          <a:bodyPr>
            <a:spAutoFit/>
          </a:bodyPr>
          <a:lstStyle/>
          <a:p>
            <a:pPr algn="ctr" eaLnBrk="1" hangingPunct="1">
              <a:defRPr/>
            </a:pPr>
            <a:r>
              <a:rPr lang="en-US" b="1">
                <a:effectLst>
                  <a:outerShdw blurRad="38100" dist="38100" dir="2700000" algn="tl">
                    <a:srgbClr val="DDDDDD"/>
                  </a:outerShdw>
                </a:effectLst>
                <a:latin typeface="Comic Sans MS" charset="0"/>
                <a:cs typeface="+mn-cs"/>
              </a:rPr>
              <a:t>General </a:t>
            </a:r>
            <a:br>
              <a:rPr lang="en-US" b="1">
                <a:effectLst>
                  <a:outerShdw blurRad="38100" dist="38100" dir="2700000" algn="tl">
                    <a:srgbClr val="DDDDDD"/>
                  </a:outerShdw>
                </a:effectLst>
                <a:latin typeface="Comic Sans MS" charset="0"/>
                <a:cs typeface="+mn-cs"/>
              </a:rPr>
            </a:br>
            <a:r>
              <a:rPr lang="en-US" b="1">
                <a:effectLst>
                  <a:outerShdw blurRad="38100" dist="38100" dir="2700000" algn="tl">
                    <a:srgbClr val="DDDDDD"/>
                  </a:outerShdw>
                </a:effectLst>
                <a:latin typeface="Comic Sans MS" charset="0"/>
                <a:cs typeface="+mn-cs"/>
              </a:rPr>
              <a:t>Hideki Tojo</a:t>
            </a:r>
          </a:p>
        </p:txBody>
      </p:sp>
      <p:sp>
        <p:nvSpPr>
          <p:cNvPr id="204806" name="Rectangle 6"/>
          <p:cNvSpPr>
            <a:spLocks noChangeArrowheads="1"/>
          </p:cNvSpPr>
          <p:nvPr/>
        </p:nvSpPr>
        <p:spPr bwMode="auto">
          <a:xfrm>
            <a:off x="1600200" y="5257800"/>
            <a:ext cx="2286000" cy="822325"/>
          </a:xfrm>
          <a:prstGeom prst="rect">
            <a:avLst/>
          </a:prstGeom>
          <a:noFill/>
          <a:ln w="12700">
            <a:noFill/>
            <a:miter lim="800000"/>
            <a:headEnd type="none" w="sm" len="sm"/>
            <a:tailEnd type="none" w="sm" len="sm"/>
          </a:ln>
          <a:effectLst/>
        </p:spPr>
        <p:txBody>
          <a:bodyPr>
            <a:spAutoFit/>
          </a:bodyPr>
          <a:lstStyle/>
          <a:p>
            <a:pPr algn="ctr" eaLnBrk="1" hangingPunct="1">
              <a:defRPr/>
            </a:pPr>
            <a:r>
              <a:rPr lang="en-US" b="1">
                <a:effectLst>
                  <a:outerShdw blurRad="38100" dist="38100" dir="2700000" algn="tl">
                    <a:srgbClr val="DDDDDD"/>
                  </a:outerShdw>
                </a:effectLst>
                <a:latin typeface="Comic Sans MS" charset="0"/>
                <a:cs typeface="+mn-cs"/>
              </a:rPr>
              <a:t>Bio-Chemical Experiments</a:t>
            </a:r>
          </a:p>
        </p:txBody>
      </p:sp>
      <p:pic>
        <p:nvPicPr>
          <p:cNvPr id="204807" name="Picture 7" descr="m3sxzkLxLI="/>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3836988" y="4191000"/>
            <a:ext cx="1420812"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04806"/>
                                        </p:tgtEl>
                                        <p:attrNameLst>
                                          <p:attrName>style.visibility</p:attrName>
                                        </p:attrNameLst>
                                      </p:cBhvr>
                                      <p:to>
                                        <p:strVal val="visible"/>
                                      </p:to>
                                    </p:set>
                                    <p:animEffect transition="in" filter="checkerboard(down)">
                                      <p:cBhvr>
                                        <p:cTn id="7" dur="2000"/>
                                        <p:tgtEl>
                                          <p:spTgt spid="204806"/>
                                        </p:tgtEl>
                                      </p:cBhvr>
                                    </p:animEffect>
                                  </p:childTnLst>
                                </p:cTn>
                              </p:par>
                              <p:par>
                                <p:cTn id="8" presetID="5" presetClass="entr" presetSubtype="5" fill="hold" nodeType="withEffect">
                                  <p:stCondLst>
                                    <p:cond delay="0"/>
                                  </p:stCondLst>
                                  <p:childTnLst>
                                    <p:set>
                                      <p:cBhvr>
                                        <p:cTn id="9" dur="1" fill="hold">
                                          <p:stCondLst>
                                            <p:cond delay="0"/>
                                          </p:stCondLst>
                                        </p:cTn>
                                        <p:tgtEl>
                                          <p:spTgt spid="204807"/>
                                        </p:tgtEl>
                                        <p:attrNameLst>
                                          <p:attrName>style.visibility</p:attrName>
                                        </p:attrNameLst>
                                      </p:cBhvr>
                                      <p:to>
                                        <p:strVal val="visible"/>
                                      </p:to>
                                    </p:set>
                                    <p:animEffect transition="in" filter="checkerboard(down)">
                                      <p:cBhvr>
                                        <p:cTn id="10" dur="2000"/>
                                        <p:tgtEl>
                                          <p:spTgt spid="204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143000" y="228600"/>
            <a:ext cx="7924800" cy="10779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400" b="1" dirty="0" smtClean="0">
                <a:solidFill>
                  <a:srgbClr val="000000"/>
                </a:solidFill>
                <a:latin typeface="+mj-lt"/>
              </a:rPr>
              <a:t>7 Future American Presidents Served in </a:t>
            </a:r>
            <a:r>
              <a:rPr lang="en-US" sz="3000" b="1" dirty="0" smtClean="0">
                <a:solidFill>
                  <a:srgbClr val="000000"/>
                </a:solidFill>
                <a:latin typeface="+mj-lt"/>
              </a:rPr>
              <a:t>World War II</a:t>
            </a:r>
          </a:p>
        </p:txBody>
      </p:sp>
      <p:pic>
        <p:nvPicPr>
          <p:cNvPr id="153605" name="Picture 5" descr="Gerry Ford"/>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8890" t="3572" r="2222" b="3572"/>
          <a:stretch>
            <a:fillRect/>
          </a:stretch>
        </p:blipFill>
        <p:spPr bwMode="auto">
          <a:xfrm>
            <a:off x="1447800" y="4572000"/>
            <a:ext cx="15240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6" name="Picture 6" descr="Nixon"/>
          <p:cNvPicPr>
            <a:picLocks noChangeAspect="1" noChangeArrowheads="1"/>
          </p:cNvPicPr>
          <p:nvPr/>
        </p:nvPicPr>
        <p:blipFill>
          <a:blip r:embed="rId3">
            <a:lum contrast="6000"/>
            <a:extLst>
              <a:ext uri="{28A0092B-C50C-407E-A947-70E740481C1C}">
                <a14:useLocalDpi xmlns:a14="http://schemas.microsoft.com/office/drawing/2010/main" val="0"/>
              </a:ext>
            </a:extLst>
          </a:blip>
          <a:srcRect l="4646"/>
          <a:stretch>
            <a:fillRect/>
          </a:stretch>
        </p:blipFill>
        <p:spPr bwMode="auto">
          <a:xfrm>
            <a:off x="7239000" y="1538288"/>
            <a:ext cx="1563688" cy="2043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7" name="Picture 7" descr="Ronald Reagan"/>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t="3464" r="4329"/>
          <a:stretch>
            <a:fillRect/>
          </a:stretch>
        </p:blipFill>
        <p:spPr bwMode="auto">
          <a:xfrm>
            <a:off x="5173663" y="4495800"/>
            <a:ext cx="1684337" cy="2124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8" name="Picture 8" descr="JFK-PT109"/>
          <p:cNvPicPr>
            <a:picLocks noChangeAspect="1" noChangeArrowheads="1"/>
          </p:cNvPicPr>
          <p:nvPr/>
        </p:nvPicPr>
        <p:blipFill>
          <a:blip r:embed="rId5">
            <a:lum bright="6000"/>
            <a:extLst>
              <a:ext uri="{28A0092B-C50C-407E-A947-70E740481C1C}">
                <a14:useLocalDpi xmlns:a14="http://schemas.microsoft.com/office/drawing/2010/main" val="0"/>
              </a:ext>
            </a:extLst>
          </a:blip>
          <a:srcRect t="662"/>
          <a:stretch>
            <a:fillRect/>
          </a:stretch>
        </p:blipFill>
        <p:spPr bwMode="auto">
          <a:xfrm>
            <a:off x="1600200" y="1676400"/>
            <a:ext cx="29718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9" name="Picture 9" descr="LBJ"/>
          <p:cNvPicPr>
            <a:picLocks noChangeAspect="1" noChangeArrowheads="1"/>
          </p:cNvPicPr>
          <p:nvPr/>
        </p:nvPicPr>
        <p:blipFill>
          <a:blip r:embed="rId6">
            <a:extLst>
              <a:ext uri="{28A0092B-C50C-407E-A947-70E740481C1C}">
                <a14:useLocalDpi xmlns:a14="http://schemas.microsoft.com/office/drawing/2010/main" val="0"/>
              </a:ext>
            </a:extLst>
          </a:blip>
          <a:srcRect r="4839"/>
          <a:stretch>
            <a:fillRect/>
          </a:stretch>
        </p:blipFill>
        <p:spPr bwMode="auto">
          <a:xfrm>
            <a:off x="5105400" y="1752600"/>
            <a:ext cx="16716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0" name="Picture 10" descr="Jimmy Carter"/>
          <p:cNvPicPr>
            <a:picLocks noChangeAspect="1" noChangeArrowheads="1"/>
          </p:cNvPicPr>
          <p:nvPr/>
        </p:nvPicPr>
        <p:blipFill>
          <a:blip r:embed="rId7">
            <a:extLst>
              <a:ext uri="{28A0092B-C50C-407E-A947-70E740481C1C}">
                <a14:useLocalDpi xmlns:a14="http://schemas.microsoft.com/office/drawing/2010/main" val="0"/>
              </a:ext>
            </a:extLst>
          </a:blip>
          <a:srcRect l="11366" b="13889"/>
          <a:stretch>
            <a:fillRect/>
          </a:stretch>
        </p:blipFill>
        <p:spPr bwMode="auto">
          <a:xfrm>
            <a:off x="3200400" y="3962400"/>
            <a:ext cx="1668463"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4" name="Picture 4" descr="George HW Bush"/>
          <p:cNvPicPr>
            <a:picLocks noChangeAspect="1" noChangeArrowheads="1"/>
          </p:cNvPicPr>
          <p:nvPr/>
        </p:nvPicPr>
        <p:blipFill>
          <a:blip r:embed="rId8">
            <a:lum contrast="6000"/>
            <a:extLst>
              <a:ext uri="{28A0092B-C50C-407E-A947-70E740481C1C}">
                <a14:useLocalDpi xmlns:a14="http://schemas.microsoft.com/office/drawing/2010/main" val="0"/>
              </a:ext>
            </a:extLst>
          </a:blip>
          <a:srcRect/>
          <a:stretch>
            <a:fillRect/>
          </a:stretch>
        </p:blipFill>
        <p:spPr bwMode="auto">
          <a:xfrm>
            <a:off x="7239000" y="3962400"/>
            <a:ext cx="1682750" cy="2319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53608"/>
                                        </p:tgtEl>
                                        <p:attrNameLst>
                                          <p:attrName>style.visibility</p:attrName>
                                        </p:attrNameLst>
                                      </p:cBhvr>
                                      <p:to>
                                        <p:strVal val="visible"/>
                                      </p:to>
                                    </p:set>
                                    <p:animEffect transition="in" filter="dissolve">
                                      <p:cBhvr>
                                        <p:cTn id="7" dur="2000"/>
                                        <p:tgtEl>
                                          <p:spTgt spid="153608"/>
                                        </p:tgtEl>
                                      </p:cBhvr>
                                    </p:animEffect>
                                  </p:childTnLst>
                                </p:cTn>
                              </p:par>
                            </p:childTnLst>
                          </p:cTn>
                        </p:par>
                        <p:par>
                          <p:cTn id="8" fill="hold" nodeType="afterGroup">
                            <p:stCondLst>
                              <p:cond delay="2000"/>
                            </p:stCondLst>
                            <p:childTnLst>
                              <p:par>
                                <p:cTn id="9" presetID="3" presetClass="entr" presetSubtype="5" fill="hold" nodeType="afterEffect">
                                  <p:stCondLst>
                                    <p:cond delay="0"/>
                                  </p:stCondLst>
                                  <p:childTnLst>
                                    <p:set>
                                      <p:cBhvr>
                                        <p:cTn id="10" dur="1" fill="hold">
                                          <p:stCondLst>
                                            <p:cond delay="0"/>
                                          </p:stCondLst>
                                        </p:cTn>
                                        <p:tgtEl>
                                          <p:spTgt spid="153609"/>
                                        </p:tgtEl>
                                        <p:attrNameLst>
                                          <p:attrName>style.visibility</p:attrName>
                                        </p:attrNameLst>
                                      </p:cBhvr>
                                      <p:to>
                                        <p:strVal val="visible"/>
                                      </p:to>
                                    </p:set>
                                    <p:animEffect transition="in" filter="blinds(vertical)">
                                      <p:cBhvr>
                                        <p:cTn id="11" dur="2000"/>
                                        <p:tgtEl>
                                          <p:spTgt spid="153609"/>
                                        </p:tgtEl>
                                      </p:cBhvr>
                                    </p:animEffect>
                                  </p:childTnLst>
                                </p:cTn>
                              </p:par>
                            </p:childTnLst>
                          </p:cTn>
                        </p:par>
                        <p:par>
                          <p:cTn id="12" fill="hold" nodeType="afterGroup">
                            <p:stCondLst>
                              <p:cond delay="4000"/>
                            </p:stCondLst>
                            <p:childTnLst>
                              <p:par>
                                <p:cTn id="13" presetID="7" presetClass="entr" presetSubtype="2" fill="hold" nodeType="afterEffect">
                                  <p:stCondLst>
                                    <p:cond delay="0"/>
                                  </p:stCondLst>
                                  <p:childTnLst>
                                    <p:set>
                                      <p:cBhvr>
                                        <p:cTn id="14" dur="1" fill="hold">
                                          <p:stCondLst>
                                            <p:cond delay="0"/>
                                          </p:stCondLst>
                                        </p:cTn>
                                        <p:tgtEl>
                                          <p:spTgt spid="153606"/>
                                        </p:tgtEl>
                                        <p:attrNameLst>
                                          <p:attrName>style.visibility</p:attrName>
                                        </p:attrNameLst>
                                      </p:cBhvr>
                                      <p:to>
                                        <p:strVal val="visible"/>
                                      </p:to>
                                    </p:set>
                                    <p:anim calcmode="lin" valueType="num">
                                      <p:cBhvr additive="base">
                                        <p:cTn id="15" dur="1000" fill="hold"/>
                                        <p:tgtEl>
                                          <p:spTgt spid="153606"/>
                                        </p:tgtEl>
                                        <p:attrNameLst>
                                          <p:attrName>ppt_x</p:attrName>
                                        </p:attrNameLst>
                                      </p:cBhvr>
                                      <p:tavLst>
                                        <p:tav tm="0">
                                          <p:val>
                                            <p:strVal val="1+#ppt_w/2"/>
                                          </p:val>
                                        </p:tav>
                                        <p:tav tm="100000">
                                          <p:val>
                                            <p:strVal val="#ppt_x"/>
                                          </p:val>
                                        </p:tav>
                                      </p:tavLst>
                                    </p:anim>
                                    <p:anim calcmode="lin" valueType="num">
                                      <p:cBhvr additive="base">
                                        <p:cTn id="16" dur="1000" fill="hold"/>
                                        <p:tgtEl>
                                          <p:spTgt spid="153606"/>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153605"/>
                                        </p:tgtEl>
                                        <p:attrNameLst>
                                          <p:attrName>style.visibility</p:attrName>
                                        </p:attrNameLst>
                                      </p:cBhvr>
                                      <p:to>
                                        <p:strVal val="visible"/>
                                      </p:to>
                                    </p:set>
                                    <p:anim calcmode="lin" valueType="num">
                                      <p:cBhvr>
                                        <p:cTn id="20" dur="1000" fill="hold"/>
                                        <p:tgtEl>
                                          <p:spTgt spid="153605"/>
                                        </p:tgtEl>
                                        <p:attrNameLst>
                                          <p:attrName>ppt_w</p:attrName>
                                        </p:attrNameLst>
                                      </p:cBhvr>
                                      <p:tavLst>
                                        <p:tav tm="0">
                                          <p:val>
                                            <p:fltVal val="0"/>
                                          </p:val>
                                        </p:tav>
                                        <p:tav tm="100000">
                                          <p:val>
                                            <p:strVal val="#ppt_w"/>
                                          </p:val>
                                        </p:tav>
                                      </p:tavLst>
                                    </p:anim>
                                    <p:anim calcmode="lin" valueType="num">
                                      <p:cBhvr>
                                        <p:cTn id="21" dur="1000" fill="hold"/>
                                        <p:tgtEl>
                                          <p:spTgt spid="153605"/>
                                        </p:tgtEl>
                                        <p:attrNameLst>
                                          <p:attrName>ppt_h</p:attrName>
                                        </p:attrNameLst>
                                      </p:cBhvr>
                                      <p:tavLst>
                                        <p:tav tm="0">
                                          <p:val>
                                            <p:fltVal val="0"/>
                                          </p:val>
                                        </p:tav>
                                        <p:tav tm="100000">
                                          <p:val>
                                            <p:strVal val="#ppt_h"/>
                                          </p:val>
                                        </p:tav>
                                      </p:tavLst>
                                    </p:anim>
                                    <p:anim calcmode="lin" valueType="num">
                                      <p:cBhvr>
                                        <p:cTn id="22" dur="1000" fill="hold"/>
                                        <p:tgtEl>
                                          <p:spTgt spid="153605"/>
                                        </p:tgtEl>
                                        <p:attrNameLst>
                                          <p:attrName>style.rotation</p:attrName>
                                        </p:attrNameLst>
                                      </p:cBhvr>
                                      <p:tavLst>
                                        <p:tav tm="0">
                                          <p:val>
                                            <p:fltVal val="90"/>
                                          </p:val>
                                        </p:tav>
                                        <p:tav tm="100000">
                                          <p:val>
                                            <p:fltVal val="0"/>
                                          </p:val>
                                        </p:tav>
                                      </p:tavLst>
                                    </p:anim>
                                    <p:animEffect transition="in" filter="fade">
                                      <p:cBhvr>
                                        <p:cTn id="23" dur="1000"/>
                                        <p:tgtEl>
                                          <p:spTgt spid="153605"/>
                                        </p:tgtEl>
                                      </p:cBhvr>
                                    </p:animEffect>
                                  </p:childTnLst>
                                </p:cTn>
                              </p:par>
                            </p:childTnLst>
                          </p:cTn>
                        </p:par>
                        <p:par>
                          <p:cTn id="24" fill="hold" nodeType="afterGroup">
                            <p:stCondLst>
                              <p:cond delay="6000"/>
                            </p:stCondLst>
                            <p:childTnLst>
                              <p:par>
                                <p:cTn id="25" presetID="12" presetClass="entr" presetSubtype="1" fill="hold" nodeType="afterEffect">
                                  <p:stCondLst>
                                    <p:cond delay="0"/>
                                  </p:stCondLst>
                                  <p:childTnLst>
                                    <p:set>
                                      <p:cBhvr>
                                        <p:cTn id="26" dur="1" fill="hold">
                                          <p:stCondLst>
                                            <p:cond delay="0"/>
                                          </p:stCondLst>
                                        </p:cTn>
                                        <p:tgtEl>
                                          <p:spTgt spid="153610"/>
                                        </p:tgtEl>
                                        <p:attrNameLst>
                                          <p:attrName>style.visibility</p:attrName>
                                        </p:attrNameLst>
                                      </p:cBhvr>
                                      <p:to>
                                        <p:strVal val="visible"/>
                                      </p:to>
                                    </p:set>
                                    <p:animEffect transition="in" filter="slide(fromTop)">
                                      <p:cBhvr>
                                        <p:cTn id="27" dur="2000"/>
                                        <p:tgtEl>
                                          <p:spTgt spid="153610"/>
                                        </p:tgtEl>
                                      </p:cBhvr>
                                    </p:animEffect>
                                  </p:childTnLst>
                                </p:cTn>
                              </p:par>
                            </p:childTnLst>
                          </p:cTn>
                        </p:par>
                        <p:par>
                          <p:cTn id="28" fill="hold" nodeType="afterGroup">
                            <p:stCondLst>
                              <p:cond delay="8000"/>
                            </p:stCondLst>
                            <p:childTnLst>
                              <p:par>
                                <p:cTn id="29" presetID="35" presetClass="entr" presetSubtype="0" fill="hold" nodeType="afterEffect">
                                  <p:stCondLst>
                                    <p:cond delay="0"/>
                                  </p:stCondLst>
                                  <p:childTnLst>
                                    <p:set>
                                      <p:cBhvr>
                                        <p:cTn id="30" dur="1" fill="hold">
                                          <p:stCondLst>
                                            <p:cond delay="0"/>
                                          </p:stCondLst>
                                        </p:cTn>
                                        <p:tgtEl>
                                          <p:spTgt spid="153607"/>
                                        </p:tgtEl>
                                        <p:attrNameLst>
                                          <p:attrName>style.visibility</p:attrName>
                                        </p:attrNameLst>
                                      </p:cBhvr>
                                      <p:to>
                                        <p:strVal val="visible"/>
                                      </p:to>
                                    </p:set>
                                    <p:animEffect transition="in" filter="fade">
                                      <p:cBhvr>
                                        <p:cTn id="31" dur="1000"/>
                                        <p:tgtEl>
                                          <p:spTgt spid="153607"/>
                                        </p:tgtEl>
                                      </p:cBhvr>
                                    </p:animEffect>
                                    <p:anim calcmode="lin" valueType="num">
                                      <p:cBhvr>
                                        <p:cTn id="32" dur="1000" fill="hold"/>
                                        <p:tgtEl>
                                          <p:spTgt spid="153607"/>
                                        </p:tgtEl>
                                        <p:attrNameLst>
                                          <p:attrName>style.rotation</p:attrName>
                                        </p:attrNameLst>
                                      </p:cBhvr>
                                      <p:tavLst>
                                        <p:tav tm="0">
                                          <p:val>
                                            <p:fltVal val="720"/>
                                          </p:val>
                                        </p:tav>
                                        <p:tav tm="100000">
                                          <p:val>
                                            <p:fltVal val="0"/>
                                          </p:val>
                                        </p:tav>
                                      </p:tavLst>
                                    </p:anim>
                                    <p:anim calcmode="lin" valueType="num">
                                      <p:cBhvr>
                                        <p:cTn id="33" dur="1000" fill="hold"/>
                                        <p:tgtEl>
                                          <p:spTgt spid="153607"/>
                                        </p:tgtEl>
                                        <p:attrNameLst>
                                          <p:attrName>ppt_h</p:attrName>
                                        </p:attrNameLst>
                                      </p:cBhvr>
                                      <p:tavLst>
                                        <p:tav tm="0">
                                          <p:val>
                                            <p:fltVal val="0"/>
                                          </p:val>
                                        </p:tav>
                                        <p:tav tm="100000">
                                          <p:val>
                                            <p:strVal val="#ppt_h"/>
                                          </p:val>
                                        </p:tav>
                                      </p:tavLst>
                                    </p:anim>
                                    <p:anim calcmode="lin" valueType="num">
                                      <p:cBhvr>
                                        <p:cTn id="34" dur="1000" fill="hold"/>
                                        <p:tgtEl>
                                          <p:spTgt spid="153607"/>
                                        </p:tgtEl>
                                        <p:attrNameLst>
                                          <p:attrName>ppt_w</p:attrName>
                                        </p:attrNameLst>
                                      </p:cBhvr>
                                      <p:tavLst>
                                        <p:tav tm="0">
                                          <p:val>
                                            <p:fltVal val="0"/>
                                          </p:val>
                                        </p:tav>
                                        <p:tav tm="100000">
                                          <p:val>
                                            <p:strVal val="#ppt_w"/>
                                          </p:val>
                                        </p:tav>
                                      </p:tavLst>
                                    </p:anim>
                                  </p:childTnLst>
                                </p:cTn>
                              </p:par>
                            </p:childTnLst>
                          </p:cTn>
                        </p:par>
                        <p:par>
                          <p:cTn id="35" fill="hold" nodeType="afterGroup">
                            <p:stCondLst>
                              <p:cond delay="9000"/>
                            </p:stCondLst>
                            <p:childTnLst>
                              <p:par>
                                <p:cTn id="36" presetID="2" presetClass="entr" presetSubtype="9" fill="hold" nodeType="afterEffect">
                                  <p:stCondLst>
                                    <p:cond delay="0"/>
                                  </p:stCondLst>
                                  <p:childTnLst>
                                    <p:set>
                                      <p:cBhvr>
                                        <p:cTn id="37" dur="1" fill="hold">
                                          <p:stCondLst>
                                            <p:cond delay="0"/>
                                          </p:stCondLst>
                                        </p:cTn>
                                        <p:tgtEl>
                                          <p:spTgt spid="153604"/>
                                        </p:tgtEl>
                                        <p:attrNameLst>
                                          <p:attrName>style.visibility</p:attrName>
                                        </p:attrNameLst>
                                      </p:cBhvr>
                                      <p:to>
                                        <p:strVal val="visible"/>
                                      </p:to>
                                    </p:set>
                                    <p:anim calcmode="lin" valueType="num">
                                      <p:cBhvr additive="base">
                                        <p:cTn id="38" dur="2000" fill="hold"/>
                                        <p:tgtEl>
                                          <p:spTgt spid="153604"/>
                                        </p:tgtEl>
                                        <p:attrNameLst>
                                          <p:attrName>ppt_x</p:attrName>
                                        </p:attrNameLst>
                                      </p:cBhvr>
                                      <p:tavLst>
                                        <p:tav tm="0">
                                          <p:val>
                                            <p:strVal val="0-#ppt_w/2"/>
                                          </p:val>
                                        </p:tav>
                                        <p:tav tm="100000">
                                          <p:val>
                                            <p:strVal val="#ppt_x"/>
                                          </p:val>
                                        </p:tav>
                                      </p:tavLst>
                                    </p:anim>
                                    <p:anim calcmode="lin" valueType="num">
                                      <p:cBhvr additive="base">
                                        <p:cTn id="39" dur="2000" fill="hold"/>
                                        <p:tgtEl>
                                          <p:spTgt spid="1536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4724400" y="609600"/>
            <a:ext cx="3962400" cy="13716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rgbClr val="000000"/>
                </a:solidFill>
                <a:latin typeface="+mj-lt"/>
              </a:rPr>
              <a:t>The Race for Space</a:t>
            </a:r>
          </a:p>
        </p:txBody>
      </p:sp>
      <p:pic>
        <p:nvPicPr>
          <p:cNvPr id="194562" name="Picture 3" descr="Gagarin"/>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371600" y="609600"/>
            <a:ext cx="2771775" cy="3652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63" name="Picture 4" descr="Man on Moon"/>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962400" y="3048000"/>
            <a:ext cx="4953000" cy="3335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1295400" y="152400"/>
            <a:ext cx="75438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 Early Computer Technology</a:t>
            </a:r>
            <a:br>
              <a:rPr lang="en-US" sz="3800" b="1" dirty="0" smtClean="0">
                <a:solidFill>
                  <a:srgbClr val="000000"/>
                </a:solidFill>
                <a:latin typeface="+mj-lt"/>
              </a:rPr>
            </a:br>
            <a:r>
              <a:rPr lang="en-US" sz="3800" b="1" dirty="0" smtClean="0">
                <a:solidFill>
                  <a:srgbClr val="000000"/>
                </a:solidFill>
                <a:latin typeface="+mj-lt"/>
              </a:rPr>
              <a:t> Came Out of WW II</a:t>
            </a:r>
          </a:p>
        </p:txBody>
      </p:sp>
      <p:sp>
        <p:nvSpPr>
          <p:cNvPr id="182277" name="Rectangle 5"/>
          <p:cNvSpPr>
            <a:spLocks noChangeArrowheads="1"/>
          </p:cNvSpPr>
          <p:nvPr/>
        </p:nvSpPr>
        <p:spPr bwMode="auto">
          <a:xfrm>
            <a:off x="1752600" y="3962400"/>
            <a:ext cx="2514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200" b="1">
                <a:latin typeface="Comic Sans MS" charset="0"/>
                <a:cs typeface="Microsoft New Tai Lue" charset="0"/>
              </a:rPr>
              <a:t>Mark I, 1944</a:t>
            </a:r>
          </a:p>
        </p:txBody>
      </p:sp>
      <p:sp>
        <p:nvSpPr>
          <p:cNvPr id="182278" name="Rectangle 6"/>
          <p:cNvSpPr>
            <a:spLocks noChangeArrowheads="1"/>
          </p:cNvSpPr>
          <p:nvPr/>
        </p:nvSpPr>
        <p:spPr bwMode="auto">
          <a:xfrm>
            <a:off x="4953000" y="5486400"/>
            <a:ext cx="3429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200" b="1">
                <a:latin typeface="Comic Sans MS" charset="0"/>
                <a:cs typeface="Microsoft New Tai Lue" charset="0"/>
              </a:rPr>
              <a:t>Admiral Grace Hooper, 1944-1992</a:t>
            </a:r>
            <a:br>
              <a:rPr lang="en-US" sz="2200" b="1">
                <a:latin typeface="Comic Sans MS" charset="0"/>
                <a:cs typeface="Microsoft New Tai Lue" charset="0"/>
              </a:rPr>
            </a:br>
            <a:r>
              <a:rPr lang="en-US" sz="2200" b="1">
                <a:latin typeface="Comic Sans MS" charset="0"/>
                <a:cs typeface="Microsoft New Tai Lue" charset="0"/>
              </a:rPr>
              <a:t>COBOL language</a:t>
            </a:r>
          </a:p>
        </p:txBody>
      </p:sp>
      <p:sp>
        <p:nvSpPr>
          <p:cNvPr id="182279" name="Rectangle 7"/>
          <p:cNvSpPr>
            <a:spLocks noChangeArrowheads="1"/>
          </p:cNvSpPr>
          <p:nvPr/>
        </p:nvSpPr>
        <p:spPr bwMode="auto">
          <a:xfrm>
            <a:off x="5867400" y="1584325"/>
            <a:ext cx="2514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200" b="1">
                <a:latin typeface="Comic Sans MS" charset="0"/>
                <a:cs typeface="Microsoft New Tai Lue" charset="0"/>
              </a:rPr>
              <a:t>Colossus, 1941</a:t>
            </a:r>
          </a:p>
        </p:txBody>
      </p:sp>
      <p:pic>
        <p:nvPicPr>
          <p:cNvPr id="182280" name="Picture 8" descr="Grace Hooper"/>
          <p:cNvPicPr>
            <a:picLocks noChangeAspect="1" noChangeArrowheads="1"/>
          </p:cNvPicPr>
          <p:nvPr/>
        </p:nvPicPr>
        <p:blipFill>
          <a:blip r:embed="rId2">
            <a:lum contrast="6000"/>
            <a:extLst>
              <a:ext uri="{28A0092B-C50C-407E-A947-70E740481C1C}">
                <a14:useLocalDpi xmlns:a14="http://schemas.microsoft.com/office/drawing/2010/main" val="0"/>
              </a:ext>
            </a:extLst>
          </a:blip>
          <a:srcRect t="3334"/>
          <a:stretch>
            <a:fillRect/>
          </a:stretch>
        </p:blipFill>
        <p:spPr bwMode="auto">
          <a:xfrm>
            <a:off x="3048000" y="4495800"/>
            <a:ext cx="1946275"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2281" name="Picture 9" descr="Colos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57400"/>
            <a:ext cx="3752850" cy="248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2282" name="Picture 10" descr="Mark I"/>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1371600" y="1462088"/>
            <a:ext cx="3276600" cy="2424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28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82277"/>
                                        </p:tgtEl>
                                        <p:attrNameLst>
                                          <p:attrName>style.visibility</p:attrName>
                                        </p:attrNameLst>
                                      </p:cBhvr>
                                      <p:to>
                                        <p:strVal val="visible"/>
                                      </p:to>
                                    </p:set>
                                    <p:animEffect transition="in" filter="wedge">
                                      <p:cBhvr>
                                        <p:cTn id="13" dur="500"/>
                                        <p:tgtEl>
                                          <p:spTgt spid="182277"/>
                                        </p:tgtEl>
                                      </p:cBhvr>
                                    </p:animEffect>
                                  </p:childTnLst>
                                </p:cTn>
                              </p:par>
                              <p:par>
                                <p:cTn id="14" presetID="20" presetClass="entr" presetSubtype="0" fill="hold" nodeType="withEffect">
                                  <p:stCondLst>
                                    <p:cond delay="0"/>
                                  </p:stCondLst>
                                  <p:childTnLst>
                                    <p:set>
                                      <p:cBhvr>
                                        <p:cTn id="15" dur="1" fill="hold">
                                          <p:stCondLst>
                                            <p:cond delay="0"/>
                                          </p:stCondLst>
                                        </p:cTn>
                                        <p:tgtEl>
                                          <p:spTgt spid="182282"/>
                                        </p:tgtEl>
                                        <p:attrNameLst>
                                          <p:attrName>style.visibility</p:attrName>
                                        </p:attrNameLst>
                                      </p:cBhvr>
                                      <p:to>
                                        <p:strVal val="visible"/>
                                      </p:to>
                                    </p:set>
                                    <p:animEffect transition="in" filter="wedge">
                                      <p:cBhvr>
                                        <p:cTn id="16" dur="500"/>
                                        <p:tgtEl>
                                          <p:spTgt spid="18228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82278"/>
                                        </p:tgtEl>
                                        <p:attrNameLst>
                                          <p:attrName>style.visibility</p:attrName>
                                        </p:attrNameLst>
                                      </p:cBhvr>
                                      <p:to>
                                        <p:strVal val="visible"/>
                                      </p:to>
                                    </p:set>
                                    <p:animEffect transition="in" filter="dissolve">
                                      <p:cBhvr>
                                        <p:cTn id="21" dur="1000"/>
                                        <p:tgtEl>
                                          <p:spTgt spid="182278"/>
                                        </p:tgtEl>
                                      </p:cBhvr>
                                    </p:animEffect>
                                  </p:childTnLst>
                                </p:cTn>
                              </p:par>
                              <p:par>
                                <p:cTn id="22" presetID="9" presetClass="entr" presetSubtype="0" fill="hold" nodeType="withEffect">
                                  <p:stCondLst>
                                    <p:cond delay="0"/>
                                  </p:stCondLst>
                                  <p:childTnLst>
                                    <p:set>
                                      <p:cBhvr>
                                        <p:cTn id="23" dur="1" fill="hold">
                                          <p:stCondLst>
                                            <p:cond delay="0"/>
                                          </p:stCondLst>
                                        </p:cTn>
                                        <p:tgtEl>
                                          <p:spTgt spid="182280"/>
                                        </p:tgtEl>
                                        <p:attrNameLst>
                                          <p:attrName>style.visibility</p:attrName>
                                        </p:attrNameLst>
                                      </p:cBhvr>
                                      <p:to>
                                        <p:strVal val="visible"/>
                                      </p:to>
                                    </p:set>
                                    <p:animEffect transition="in" filter="dissolve">
                                      <p:cBhvr>
                                        <p:cTn id="24" dur="1000"/>
                                        <p:tgtEl>
                                          <p:spTgt spid="182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p:bldP spid="182278" grpId="0"/>
      <p:bldP spid="182279"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295400" y="76200"/>
            <a:ext cx="75438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The Emergence of Third World Nationalist Movements</a:t>
            </a:r>
          </a:p>
        </p:txBody>
      </p:sp>
      <p:pic>
        <p:nvPicPr>
          <p:cNvPr id="207875" name="Picture 3" descr="Gandhi &amp; Nehru"/>
          <p:cNvPicPr>
            <a:picLocks noChangeAspect="1" noChangeArrowheads="1"/>
          </p:cNvPicPr>
          <p:nvPr/>
        </p:nvPicPr>
        <p:blipFill>
          <a:blip r:embed="rId2">
            <a:lum contrast="6000"/>
            <a:extLst>
              <a:ext uri="{28A0092B-C50C-407E-A947-70E740481C1C}">
                <a14:useLocalDpi xmlns:a14="http://schemas.microsoft.com/office/drawing/2010/main" val="0"/>
              </a:ext>
            </a:extLst>
          </a:blip>
          <a:srcRect b="14575"/>
          <a:stretch>
            <a:fillRect/>
          </a:stretch>
        </p:blipFill>
        <p:spPr bwMode="auto">
          <a:xfrm>
            <a:off x="1371600" y="1427163"/>
            <a:ext cx="3124200" cy="2611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7877" name="Picture 5" descr="Araf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00200"/>
            <a:ext cx="1500188"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7878" name="Picture 6" descr="Mau M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24200"/>
            <a:ext cx="1766888"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7879" name="Picture 7" descr="Fid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267200"/>
            <a:ext cx="1738313"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7880" name="Picture 8" descr="Vietcong"/>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1600200" y="4419600"/>
            <a:ext cx="3000375" cy="2038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1000"/>
                                  </p:stCondLst>
                                  <p:childTnLst>
                                    <p:set>
                                      <p:cBhvr>
                                        <p:cTn id="6" dur="1" fill="hold">
                                          <p:stCondLst>
                                            <p:cond delay="0"/>
                                          </p:stCondLst>
                                        </p:cTn>
                                        <p:tgtEl>
                                          <p:spTgt spid="207875"/>
                                        </p:tgtEl>
                                        <p:attrNameLst>
                                          <p:attrName>style.visibility</p:attrName>
                                        </p:attrNameLst>
                                      </p:cBhvr>
                                      <p:to>
                                        <p:strVal val="visible"/>
                                      </p:to>
                                    </p:set>
                                    <p:animEffect transition="in" filter="blinds(vertical)">
                                      <p:cBhvr>
                                        <p:cTn id="7" dur="1000"/>
                                        <p:tgtEl>
                                          <p:spTgt spid="207875"/>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07879"/>
                                        </p:tgtEl>
                                        <p:attrNameLst>
                                          <p:attrName>style.visibility</p:attrName>
                                        </p:attrNameLst>
                                      </p:cBhvr>
                                      <p:to>
                                        <p:strVal val="visible"/>
                                      </p:to>
                                    </p:set>
                                    <p:animEffect transition="in" filter="fade">
                                      <p:cBhvr>
                                        <p:cTn id="11" dur="1000"/>
                                        <p:tgtEl>
                                          <p:spTgt spid="207879"/>
                                        </p:tgtEl>
                                      </p:cBhvr>
                                    </p:animEffect>
                                  </p:childTnLst>
                                </p:cTn>
                              </p:par>
                            </p:childTnLst>
                          </p:cTn>
                        </p:par>
                        <p:par>
                          <p:cTn id="12" fill="hold" nodeType="afterGroup">
                            <p:stCondLst>
                              <p:cond delay="3000"/>
                            </p:stCondLst>
                            <p:childTnLst>
                              <p:par>
                                <p:cTn id="13" presetID="2" presetClass="entr" presetSubtype="3" fill="hold" nodeType="afterEffect">
                                  <p:stCondLst>
                                    <p:cond delay="1000"/>
                                  </p:stCondLst>
                                  <p:childTnLst>
                                    <p:set>
                                      <p:cBhvr>
                                        <p:cTn id="14" dur="1" fill="hold">
                                          <p:stCondLst>
                                            <p:cond delay="0"/>
                                          </p:stCondLst>
                                        </p:cTn>
                                        <p:tgtEl>
                                          <p:spTgt spid="207878"/>
                                        </p:tgtEl>
                                        <p:attrNameLst>
                                          <p:attrName>style.visibility</p:attrName>
                                        </p:attrNameLst>
                                      </p:cBhvr>
                                      <p:to>
                                        <p:strVal val="visible"/>
                                      </p:to>
                                    </p:set>
                                    <p:anim calcmode="lin" valueType="num">
                                      <p:cBhvr additive="base">
                                        <p:cTn id="15" dur="1000" fill="hold"/>
                                        <p:tgtEl>
                                          <p:spTgt spid="207878"/>
                                        </p:tgtEl>
                                        <p:attrNameLst>
                                          <p:attrName>ppt_x</p:attrName>
                                        </p:attrNameLst>
                                      </p:cBhvr>
                                      <p:tavLst>
                                        <p:tav tm="0">
                                          <p:val>
                                            <p:strVal val="1+#ppt_w/2"/>
                                          </p:val>
                                        </p:tav>
                                        <p:tav tm="100000">
                                          <p:val>
                                            <p:strVal val="#ppt_x"/>
                                          </p:val>
                                        </p:tav>
                                      </p:tavLst>
                                    </p:anim>
                                    <p:anim calcmode="lin" valueType="num">
                                      <p:cBhvr additive="base">
                                        <p:cTn id="16" dur="1000" fill="hold"/>
                                        <p:tgtEl>
                                          <p:spTgt spid="207878"/>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5000"/>
                            </p:stCondLst>
                            <p:childTnLst>
                              <p:par>
                                <p:cTn id="18" presetID="22" presetClass="entr" presetSubtype="8" fill="hold" nodeType="afterEffect">
                                  <p:stCondLst>
                                    <p:cond delay="0"/>
                                  </p:stCondLst>
                                  <p:childTnLst>
                                    <p:set>
                                      <p:cBhvr>
                                        <p:cTn id="19" dur="1" fill="hold">
                                          <p:stCondLst>
                                            <p:cond delay="0"/>
                                          </p:stCondLst>
                                        </p:cTn>
                                        <p:tgtEl>
                                          <p:spTgt spid="207880"/>
                                        </p:tgtEl>
                                        <p:attrNameLst>
                                          <p:attrName>style.visibility</p:attrName>
                                        </p:attrNameLst>
                                      </p:cBhvr>
                                      <p:to>
                                        <p:strVal val="visible"/>
                                      </p:to>
                                    </p:set>
                                    <p:animEffect transition="in" filter="wipe(left)">
                                      <p:cBhvr>
                                        <p:cTn id="20" dur="1000"/>
                                        <p:tgtEl>
                                          <p:spTgt spid="207880"/>
                                        </p:tgtEl>
                                      </p:cBhvr>
                                    </p:animEffect>
                                  </p:childTnLst>
                                </p:cTn>
                              </p:par>
                            </p:childTnLst>
                          </p:cTn>
                        </p:par>
                        <p:par>
                          <p:cTn id="21" fill="hold" nodeType="afterGroup">
                            <p:stCondLst>
                              <p:cond delay="6000"/>
                            </p:stCondLst>
                            <p:childTnLst>
                              <p:par>
                                <p:cTn id="22" presetID="31" presetClass="entr" presetSubtype="0" fill="hold" nodeType="afterEffect">
                                  <p:stCondLst>
                                    <p:cond delay="0"/>
                                  </p:stCondLst>
                                  <p:iterate type="lt">
                                    <p:tmPct val="5000"/>
                                  </p:iterate>
                                  <p:childTnLst>
                                    <p:set>
                                      <p:cBhvr>
                                        <p:cTn id="23" dur="1" fill="hold">
                                          <p:stCondLst>
                                            <p:cond delay="0"/>
                                          </p:stCondLst>
                                        </p:cTn>
                                        <p:tgtEl>
                                          <p:spTgt spid="207877"/>
                                        </p:tgtEl>
                                        <p:attrNameLst>
                                          <p:attrName>style.visibility</p:attrName>
                                        </p:attrNameLst>
                                      </p:cBhvr>
                                      <p:to>
                                        <p:strVal val="visible"/>
                                      </p:to>
                                    </p:set>
                                    <p:anim calcmode="lin" valueType="num">
                                      <p:cBhvr>
                                        <p:cTn id="24" dur="1000" fill="hold"/>
                                        <p:tgtEl>
                                          <p:spTgt spid="207877"/>
                                        </p:tgtEl>
                                        <p:attrNameLst>
                                          <p:attrName>ppt_w</p:attrName>
                                        </p:attrNameLst>
                                      </p:cBhvr>
                                      <p:tavLst>
                                        <p:tav tm="0">
                                          <p:val>
                                            <p:fltVal val="0"/>
                                          </p:val>
                                        </p:tav>
                                        <p:tav tm="100000">
                                          <p:val>
                                            <p:strVal val="#ppt_w"/>
                                          </p:val>
                                        </p:tav>
                                      </p:tavLst>
                                    </p:anim>
                                    <p:anim calcmode="lin" valueType="num">
                                      <p:cBhvr>
                                        <p:cTn id="25" dur="1000" fill="hold"/>
                                        <p:tgtEl>
                                          <p:spTgt spid="207877"/>
                                        </p:tgtEl>
                                        <p:attrNameLst>
                                          <p:attrName>ppt_h</p:attrName>
                                        </p:attrNameLst>
                                      </p:cBhvr>
                                      <p:tavLst>
                                        <p:tav tm="0">
                                          <p:val>
                                            <p:fltVal val="0"/>
                                          </p:val>
                                        </p:tav>
                                        <p:tav tm="100000">
                                          <p:val>
                                            <p:strVal val="#ppt_h"/>
                                          </p:val>
                                        </p:tav>
                                      </p:tavLst>
                                    </p:anim>
                                    <p:anim calcmode="lin" valueType="num">
                                      <p:cBhvr>
                                        <p:cTn id="26" dur="1000" fill="hold"/>
                                        <p:tgtEl>
                                          <p:spTgt spid="207877"/>
                                        </p:tgtEl>
                                        <p:attrNameLst>
                                          <p:attrName>style.rotation</p:attrName>
                                        </p:attrNameLst>
                                      </p:cBhvr>
                                      <p:tavLst>
                                        <p:tav tm="0">
                                          <p:val>
                                            <p:fltVal val="90"/>
                                          </p:val>
                                        </p:tav>
                                        <p:tav tm="100000">
                                          <p:val>
                                            <p:fltVal val="0"/>
                                          </p:val>
                                        </p:tav>
                                      </p:tavLst>
                                    </p:anim>
                                    <p:animEffect transition="in" filter="fade">
                                      <p:cBhvr>
                                        <p:cTn id="27" dur="10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1295400" y="15875"/>
            <a:ext cx="7543800" cy="11382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400" b="1" dirty="0" smtClean="0">
                <a:solidFill>
                  <a:srgbClr val="000000"/>
                </a:solidFill>
                <a:latin typeface="+mj-lt"/>
              </a:rPr>
              <a:t>The De-Colonization of </a:t>
            </a:r>
            <a:br>
              <a:rPr lang="en-US" sz="3400" b="1" dirty="0" smtClean="0">
                <a:solidFill>
                  <a:srgbClr val="000000"/>
                </a:solidFill>
                <a:latin typeface="+mj-lt"/>
              </a:rPr>
            </a:br>
            <a:r>
              <a:rPr lang="en-US" sz="3400" b="1" dirty="0" smtClean="0">
                <a:solidFill>
                  <a:srgbClr val="000000"/>
                </a:solidFill>
                <a:latin typeface="+mj-lt"/>
              </a:rPr>
              <a:t>European Empires</a:t>
            </a:r>
          </a:p>
        </p:txBody>
      </p:sp>
      <p:pic>
        <p:nvPicPr>
          <p:cNvPr id="197634" name="Picture 3" descr="map-Global Decolonization"/>
          <p:cNvPicPr>
            <a:picLocks noChangeAspect="1" noChangeArrowheads="1"/>
          </p:cNvPicPr>
          <p:nvPr/>
        </p:nvPicPr>
        <p:blipFill>
          <a:blip r:embed="rId2">
            <a:lum contrast="6000"/>
            <a:extLst>
              <a:ext uri="{28A0092B-C50C-407E-A947-70E740481C1C}">
                <a14:useLocalDpi xmlns:a14="http://schemas.microsoft.com/office/drawing/2010/main" val="0"/>
              </a:ext>
            </a:extLst>
          </a:blip>
          <a:srcRect t="4103"/>
          <a:stretch>
            <a:fillRect/>
          </a:stretch>
        </p:blipFill>
        <p:spPr bwMode="auto">
          <a:xfrm>
            <a:off x="1295400" y="1219200"/>
            <a:ext cx="7620000" cy="534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WordArt 2" descr="blood_dripping"/>
          <p:cNvSpPr>
            <a:spLocks noChangeArrowheads="1" noChangeShapeType="1" noTextEdit="1"/>
          </p:cNvSpPr>
          <p:nvPr/>
        </p:nvSpPr>
        <p:spPr bwMode="auto">
          <a:xfrm>
            <a:off x="1600200" y="609600"/>
            <a:ext cx="6858000" cy="5715000"/>
          </a:xfrm>
          <a:prstGeom prst="rect">
            <a:avLst/>
          </a:prstGeom>
        </p:spPr>
        <p:txBody>
          <a:bodyPr wrap="none" fromWordArt="1">
            <a:prstTxWarp prst="textPlain">
              <a:avLst>
                <a:gd name="adj" fmla="val 50000"/>
              </a:avLst>
            </a:prstTxWarp>
          </a:bodyPr>
          <a:lstStyle/>
          <a:p>
            <a:pPr algn="ctr"/>
            <a:r>
              <a:rPr lang="en-US" sz="60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The World </a:t>
            </a:r>
          </a:p>
          <a:p>
            <a:pPr algn="ctr"/>
            <a:r>
              <a:rPr lang="en-US" sz="60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We Live in Today</a:t>
            </a:r>
          </a:p>
          <a:p>
            <a:pPr algn="ctr"/>
            <a:r>
              <a:rPr lang="en-US" sz="60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Was Formed </a:t>
            </a:r>
          </a:p>
          <a:p>
            <a:pPr algn="ctr"/>
            <a:r>
              <a:rPr lang="en-US" sz="60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by the Events </a:t>
            </a:r>
          </a:p>
          <a:p>
            <a:pPr algn="ctr"/>
            <a:r>
              <a:rPr lang="en-US" sz="60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of World War II &amp; its</a:t>
            </a:r>
          </a:p>
          <a:p>
            <a:pPr algn="ctr"/>
            <a:r>
              <a:rPr lang="en-US" sz="60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immediate aftermath!</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WordArt 2" descr="blood_dripping"/>
          <p:cNvSpPr>
            <a:spLocks noChangeArrowheads="1" noChangeShapeType="1" noTextEdit="1"/>
          </p:cNvSpPr>
          <p:nvPr/>
        </p:nvSpPr>
        <p:spPr bwMode="auto">
          <a:xfrm>
            <a:off x="3124200" y="381000"/>
            <a:ext cx="4572000" cy="5486400"/>
          </a:xfrm>
          <a:prstGeom prst="rect">
            <a:avLst/>
          </a:prstGeom>
        </p:spPr>
        <p:txBody>
          <a:bodyPr wrap="none" fromWordArt="1">
            <a:prstTxWarp prst="textPlain">
              <a:avLst>
                <a:gd name="adj" fmla="val 50000"/>
              </a:avLst>
            </a:prstTxWarp>
          </a:bodyPr>
          <a:lstStyle/>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The Road</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to</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War:</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1919-1939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U.S. NEUTRALITY in 1930s</a:t>
            </a:r>
            <a:endParaRPr lang="en-US" dirty="0">
              <a:latin typeface="+mj-lt"/>
            </a:endParaRPr>
          </a:p>
        </p:txBody>
      </p:sp>
      <p:sp>
        <p:nvSpPr>
          <p:cNvPr id="199682" name="Content Placeholder 2"/>
          <p:cNvSpPr>
            <a:spLocks noGrp="1"/>
          </p:cNvSpPr>
          <p:nvPr>
            <p:ph idx="1"/>
          </p:nvPr>
        </p:nvSpPr>
        <p:spPr>
          <a:xfrm>
            <a:off x="3200400" y="1905000"/>
            <a:ext cx="5638800" cy="4191000"/>
          </a:xfrm>
        </p:spPr>
        <p:txBody>
          <a:bodyPr/>
          <a:lstStyle/>
          <a:p>
            <a:r>
              <a:rPr lang="en-US">
                <a:latin typeface="Kaiti SC Regular" charset="0"/>
                <a:ea typeface="Kaiti SC Regular" charset="0"/>
                <a:cs typeface="Kaiti SC Regular" charset="0"/>
              </a:rPr>
              <a:t>based on the widespread disillusionment with World War I in the early 1930s and the belief that the United States had been drawn into the war through loans and trade with the Allies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381000"/>
            <a:ext cx="79248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America-First Committee</a:t>
            </a:r>
            <a:endParaRPr lang="en-US" sz="3600" b="1" dirty="0" smtClean="0">
              <a:solidFill>
                <a:srgbClr val="000000"/>
              </a:solidFill>
              <a:latin typeface="+mj-lt"/>
            </a:endParaRPr>
          </a:p>
        </p:txBody>
      </p:sp>
      <p:pic>
        <p:nvPicPr>
          <p:cNvPr id="33794" name="Picture 4" descr="AmericanFirst2"/>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4876800" y="1371600"/>
            <a:ext cx="1725613"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5" descr="Lindbergh4"/>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5882" t="4950" r="4411" b="4297"/>
          <a:stretch>
            <a:fillRect/>
          </a:stretch>
        </p:blipFill>
        <p:spPr bwMode="auto">
          <a:xfrm>
            <a:off x="609600" y="1295400"/>
            <a:ext cx="3505200" cy="3160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3" name="Text Box 6"/>
          <p:cNvSpPr txBox="1">
            <a:spLocks noChangeArrowheads="1"/>
          </p:cNvSpPr>
          <p:nvPr/>
        </p:nvSpPr>
        <p:spPr bwMode="auto">
          <a:xfrm>
            <a:off x="600075" y="4613275"/>
            <a:ext cx="3505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29783" dir="1514402" algn="ctr" rotWithShape="0">
                    <a:schemeClr val="bg2">
                      <a:alpha val="74998"/>
                    </a:schemeClr>
                  </a:outerShdw>
                </a:effectLst>
              </a14:hiddenEffects>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2800" b="1" smtClean="0">
                <a:solidFill>
                  <a:schemeClr val="tx1"/>
                </a:solidFill>
                <a:latin typeface="Comic Sans MS" charset="0"/>
              </a:rPr>
              <a:t>Charles Lindbergh</a:t>
            </a:r>
          </a:p>
        </p:txBody>
      </p:sp>
      <p:pic>
        <p:nvPicPr>
          <p:cNvPr id="33797" name="Picture 7" descr="AmericanFirst1"/>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6858000" y="3200400"/>
            <a:ext cx="1838325" cy="190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8" name="TextBox 1"/>
          <p:cNvSpPr txBox="1">
            <a:spLocks noChangeArrowheads="1"/>
          </p:cNvSpPr>
          <p:nvPr/>
        </p:nvSpPr>
        <p:spPr bwMode="auto">
          <a:xfrm>
            <a:off x="600075" y="5507038"/>
            <a:ext cx="8001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cs typeface="Microsoft New Tai Lue" charset="0"/>
              </a:rPr>
              <a:t> </a:t>
            </a:r>
            <a:r>
              <a:rPr lang="en-US" b="1">
                <a:latin typeface="Tempus Sans ITC" charset="0"/>
                <a:cs typeface="Microsoft New Tai Lue" charset="0"/>
              </a:rPr>
              <a:t>Largest domestic pressure group against the American entry into World War II.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066800" y="152400"/>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Rome-Berlin </a:t>
            </a:r>
            <a:r>
              <a:rPr lang="en-US" sz="4000" b="1" i="1" dirty="0" smtClean="0">
                <a:solidFill>
                  <a:srgbClr val="000000"/>
                </a:solidFill>
                <a:latin typeface="+mj-lt"/>
              </a:rPr>
              <a:t>Axis</a:t>
            </a:r>
            <a:r>
              <a:rPr lang="en-US" sz="4000" b="1" dirty="0" smtClean="0">
                <a:solidFill>
                  <a:srgbClr val="000000"/>
                </a:solidFill>
                <a:latin typeface="+mj-lt"/>
              </a:rPr>
              <a:t>, 1936</a:t>
            </a:r>
          </a:p>
        </p:txBody>
      </p:sp>
      <p:pic>
        <p:nvPicPr>
          <p:cNvPr id="34818" name="Picture 3" descr="Rome-Berlin Axis-Hitler&amp;Mussolini"/>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04800" y="990600"/>
            <a:ext cx="6715125" cy="498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Rectangle 4"/>
          <p:cNvSpPr>
            <a:spLocks noChangeArrowheads="1"/>
          </p:cNvSpPr>
          <p:nvPr/>
        </p:nvSpPr>
        <p:spPr bwMode="auto">
          <a:xfrm>
            <a:off x="3276600" y="6096000"/>
            <a:ext cx="37338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tx2">
                      <a:alpha val="74998"/>
                    </a:schemeClr>
                  </a:outerShdw>
                </a:effectLst>
              </a14:hiddenEffects>
            </a:ext>
          </a:extLst>
        </p:spPr>
        <p:txBody>
          <a:bodyPr>
            <a:spAutoFit/>
          </a:bodyPr>
          <a:lstStyle/>
          <a:p>
            <a:pPr algn="ctr" eaLnBrk="1" hangingPunct="1">
              <a:defRPr/>
            </a:pPr>
            <a:r>
              <a:rPr lang="en-US" sz="2800" b="1" dirty="0">
                <a:solidFill>
                  <a:srgbClr val="333399"/>
                </a:solidFill>
                <a:latin typeface="Kaiti TC Regular"/>
                <a:cs typeface="Kaiti TC Regular"/>
              </a:rPr>
              <a:t>The “Pact of Steel”</a:t>
            </a:r>
          </a:p>
        </p:txBody>
      </p:sp>
      <p:sp>
        <p:nvSpPr>
          <p:cNvPr id="2" name="TextBox 1"/>
          <p:cNvSpPr txBox="1"/>
          <p:nvPr/>
        </p:nvSpPr>
        <p:spPr>
          <a:xfrm>
            <a:off x="1524000" y="1143000"/>
            <a:ext cx="7010400" cy="461963"/>
          </a:xfrm>
          <a:prstGeom prst="rect">
            <a:avLst/>
          </a:prstGeom>
          <a:noFill/>
        </p:spPr>
        <p:txBody>
          <a:bodyPr>
            <a:spAutoFit/>
          </a:bodyPr>
          <a:lstStyle/>
          <a:p>
            <a:pPr eaLnBrk="1" hangingPunct="1">
              <a:defRPr/>
            </a:pPr>
            <a:r>
              <a:rPr lang="en-US" b="1" dirty="0">
                <a:solidFill>
                  <a:schemeClr val="accent2">
                    <a:lumMod val="20000"/>
                    <a:lumOff val="80000"/>
                  </a:schemeClr>
                </a:solidFill>
                <a:latin typeface="Kaiti TC Bold"/>
                <a:ea typeface="+mn-ea"/>
                <a:cs typeface="Kaiti TC Bold"/>
              </a:rPr>
              <a:t>Informal link - fascist Germany and Italy</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1295400" y="3276600"/>
            <a:ext cx="38862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Clr>
                <a:srgbClr val="D82900"/>
              </a:buClr>
            </a:pPr>
            <a:r>
              <a:rPr lang="en-US" sz="2200">
                <a:latin typeface="Kaiti TC Regular" charset="0"/>
                <a:ea typeface="Kaiti TC Regular" charset="0"/>
                <a:cs typeface="Kaiti TC Regular" charset="0"/>
              </a:rPr>
              <a:t>Carlists [ultra-Catholic </a:t>
            </a:r>
            <a:br>
              <a:rPr lang="en-US" sz="2200">
                <a:latin typeface="Kaiti TC Regular" charset="0"/>
                <a:ea typeface="Kaiti TC Regular" charset="0"/>
                <a:cs typeface="Kaiti TC Regular" charset="0"/>
              </a:rPr>
            </a:br>
            <a:r>
              <a:rPr lang="en-US" sz="2200">
                <a:latin typeface="Kaiti TC Regular" charset="0"/>
                <a:ea typeface="Kaiti TC Regular" charset="0"/>
                <a:cs typeface="Kaiti TC Regular" charset="0"/>
              </a:rPr>
              <a:t>   monarchists].</a:t>
            </a:r>
          </a:p>
          <a:p>
            <a:pPr eaLnBrk="1" hangingPunct="1">
              <a:spcBef>
                <a:spcPct val="50000"/>
              </a:spcBef>
              <a:buClr>
                <a:srgbClr val="D82900"/>
              </a:buClr>
            </a:pPr>
            <a:r>
              <a:rPr lang="en-US" sz="2200">
                <a:latin typeface="Kaiti TC Regular" charset="0"/>
                <a:ea typeface="Kaiti TC Regular" charset="0"/>
                <a:cs typeface="Kaiti TC Regular" charset="0"/>
              </a:rPr>
              <a:t>Catholic Church.</a:t>
            </a:r>
          </a:p>
          <a:p>
            <a:pPr eaLnBrk="1" hangingPunct="1">
              <a:spcBef>
                <a:spcPct val="50000"/>
              </a:spcBef>
              <a:buClr>
                <a:srgbClr val="D82900"/>
              </a:buClr>
            </a:pPr>
            <a:r>
              <a:rPr lang="en-US" sz="2200">
                <a:latin typeface="Kaiti TC Regular" charset="0"/>
                <a:ea typeface="Kaiti TC Regular" charset="0"/>
                <a:cs typeface="Kaiti TC Regular" charset="0"/>
              </a:rPr>
              <a:t>Falange [fascist] Party.</a:t>
            </a:r>
          </a:p>
          <a:p>
            <a:pPr eaLnBrk="1" hangingPunct="1">
              <a:spcBef>
                <a:spcPct val="50000"/>
              </a:spcBef>
              <a:buClr>
                <a:srgbClr val="D82900"/>
              </a:buClr>
            </a:pPr>
            <a:r>
              <a:rPr lang="en-US" sz="2200">
                <a:latin typeface="Kaiti TC Regular" charset="0"/>
                <a:ea typeface="Kaiti TC Regular" charset="0"/>
                <a:cs typeface="Kaiti TC Regular" charset="0"/>
              </a:rPr>
              <a:t>Monarchists.</a:t>
            </a:r>
          </a:p>
        </p:txBody>
      </p:sp>
      <p:sp>
        <p:nvSpPr>
          <p:cNvPr id="197635" name="Text Box 3"/>
          <p:cNvSpPr txBox="1">
            <a:spLocks noChangeArrowheads="1"/>
          </p:cNvSpPr>
          <p:nvPr/>
        </p:nvSpPr>
        <p:spPr bwMode="auto">
          <a:xfrm>
            <a:off x="5334000" y="3259138"/>
            <a:ext cx="3657600" cy="344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eaLnBrk="1" hangingPunct="1">
              <a:spcBef>
                <a:spcPct val="50000"/>
              </a:spcBef>
              <a:buClr>
                <a:srgbClr val="D82900"/>
              </a:buClr>
              <a:defRPr/>
            </a:pPr>
            <a:r>
              <a:rPr lang="en-US" sz="2200" dirty="0" smtClean="0">
                <a:solidFill>
                  <a:schemeClr val="tx1"/>
                </a:solidFill>
                <a:latin typeface="Kaiti TC Regular"/>
                <a:cs typeface="Kaiti TC Regular"/>
              </a:rPr>
              <a:t>Anarcho-Syndicalists.</a:t>
            </a:r>
          </a:p>
          <a:p>
            <a:pPr eaLnBrk="1" hangingPunct="1">
              <a:spcBef>
                <a:spcPct val="50000"/>
              </a:spcBef>
              <a:buClr>
                <a:srgbClr val="D82900"/>
              </a:buClr>
              <a:defRPr/>
            </a:pPr>
            <a:r>
              <a:rPr lang="en-US" sz="2200" dirty="0" smtClean="0">
                <a:solidFill>
                  <a:schemeClr val="tx1"/>
                </a:solidFill>
                <a:latin typeface="Kaiti TC Regular"/>
                <a:cs typeface="Kaiti TC Regular"/>
              </a:rPr>
              <a:t>Basques.</a:t>
            </a:r>
          </a:p>
          <a:p>
            <a:pPr eaLnBrk="1" hangingPunct="1">
              <a:spcBef>
                <a:spcPct val="50000"/>
              </a:spcBef>
              <a:buClr>
                <a:srgbClr val="D82900"/>
              </a:buClr>
              <a:defRPr/>
            </a:pPr>
            <a:r>
              <a:rPr lang="en-US" sz="2200" dirty="0" smtClean="0">
                <a:solidFill>
                  <a:schemeClr val="tx1"/>
                </a:solidFill>
                <a:latin typeface="Kaiti TC Regular"/>
                <a:cs typeface="Kaiti TC Regular"/>
              </a:rPr>
              <a:t>Catalans.</a:t>
            </a:r>
          </a:p>
          <a:p>
            <a:pPr eaLnBrk="1" hangingPunct="1">
              <a:spcBef>
                <a:spcPct val="50000"/>
              </a:spcBef>
              <a:buClr>
                <a:srgbClr val="D82900"/>
              </a:buClr>
              <a:defRPr/>
            </a:pPr>
            <a:r>
              <a:rPr lang="en-US" sz="2200" dirty="0" smtClean="0">
                <a:solidFill>
                  <a:schemeClr val="tx1"/>
                </a:solidFill>
                <a:latin typeface="Kaiti TC Regular"/>
                <a:cs typeface="Kaiti TC Regular"/>
              </a:rPr>
              <a:t>Communists.</a:t>
            </a:r>
          </a:p>
          <a:p>
            <a:pPr eaLnBrk="1" hangingPunct="1">
              <a:spcBef>
                <a:spcPct val="50000"/>
              </a:spcBef>
              <a:buClr>
                <a:srgbClr val="D82900"/>
              </a:buClr>
              <a:defRPr/>
            </a:pPr>
            <a:r>
              <a:rPr lang="en-US" sz="2200" dirty="0" smtClean="0">
                <a:solidFill>
                  <a:schemeClr val="tx1"/>
                </a:solidFill>
                <a:latin typeface="Kaiti TC Regular"/>
                <a:cs typeface="Kaiti TC Regular"/>
              </a:rPr>
              <a:t>Marxists.</a:t>
            </a:r>
          </a:p>
          <a:p>
            <a:pPr eaLnBrk="1" hangingPunct="1">
              <a:spcBef>
                <a:spcPct val="50000"/>
              </a:spcBef>
              <a:buClr>
                <a:srgbClr val="D82900"/>
              </a:buClr>
              <a:defRPr/>
            </a:pPr>
            <a:r>
              <a:rPr lang="en-US" sz="2200" dirty="0" smtClean="0">
                <a:solidFill>
                  <a:schemeClr val="tx1"/>
                </a:solidFill>
                <a:latin typeface="Kaiti TC Regular"/>
                <a:cs typeface="Kaiti TC Regular"/>
              </a:rPr>
              <a:t>Republicans.</a:t>
            </a:r>
          </a:p>
          <a:p>
            <a:pPr eaLnBrk="1" hangingPunct="1">
              <a:spcBef>
                <a:spcPct val="50000"/>
              </a:spcBef>
              <a:buClr>
                <a:srgbClr val="D82900"/>
              </a:buClr>
              <a:defRPr/>
            </a:pPr>
            <a:r>
              <a:rPr lang="en-US" sz="2200" dirty="0" smtClean="0">
                <a:solidFill>
                  <a:schemeClr val="tx1"/>
                </a:solidFill>
                <a:latin typeface="Kaiti TC Regular"/>
                <a:cs typeface="Kaiti TC Regular"/>
              </a:rPr>
              <a:t>Socialists.</a:t>
            </a:r>
          </a:p>
        </p:txBody>
      </p:sp>
      <p:sp>
        <p:nvSpPr>
          <p:cNvPr id="197636" name="Rectangle 4"/>
          <p:cNvSpPr>
            <a:spLocks noChangeArrowheads="1"/>
          </p:cNvSpPr>
          <p:nvPr/>
        </p:nvSpPr>
        <p:spPr bwMode="auto">
          <a:xfrm>
            <a:off x="1981200" y="1554163"/>
            <a:ext cx="1752600" cy="1493837"/>
          </a:xfrm>
          <a:prstGeom prst="rect">
            <a:avLst/>
          </a:prstGeom>
          <a:solidFill>
            <a:srgbClr val="008000"/>
          </a:solidFill>
          <a:ln>
            <a:noFill/>
          </a:ln>
          <a:effectLst>
            <a:outerShdw blurRad="63500" dist="38099" dir="2700000" algn="ctr" rotWithShape="0">
              <a:srgbClr val="333333">
                <a:alpha val="74998"/>
              </a:srgbClr>
            </a:outer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defRPr/>
            </a:pPr>
            <a:r>
              <a:rPr lang="en-US" b="1" dirty="0">
                <a:solidFill>
                  <a:schemeClr val="bg1"/>
                </a:solidFill>
                <a:latin typeface="Modern No. 20"/>
                <a:cs typeface="Modern No. 20"/>
              </a:rPr>
              <a:t>The</a:t>
            </a:r>
          </a:p>
          <a:p>
            <a:pPr algn="ctr" eaLnBrk="1" hangingPunct="1">
              <a:defRPr/>
            </a:pPr>
            <a:r>
              <a:rPr lang="en-US" b="1" dirty="0">
                <a:solidFill>
                  <a:schemeClr val="bg1"/>
                </a:solidFill>
                <a:latin typeface="Modern No. 20"/>
                <a:cs typeface="Modern No. 20"/>
              </a:rPr>
              <a:t>National</a:t>
            </a:r>
          </a:p>
          <a:p>
            <a:pPr algn="ctr" eaLnBrk="1" hangingPunct="1">
              <a:defRPr/>
            </a:pPr>
            <a:r>
              <a:rPr lang="en-US" b="1" dirty="0">
                <a:solidFill>
                  <a:schemeClr val="bg1"/>
                </a:solidFill>
                <a:latin typeface="Modern No. 20"/>
                <a:cs typeface="Modern No. 20"/>
              </a:rPr>
              <a:t>Front</a:t>
            </a:r>
            <a:br>
              <a:rPr lang="en-US" b="1" dirty="0">
                <a:solidFill>
                  <a:schemeClr val="bg1"/>
                </a:solidFill>
                <a:latin typeface="Modern No. 20"/>
                <a:cs typeface="Modern No. 20"/>
              </a:rPr>
            </a:br>
            <a:r>
              <a:rPr lang="en-US" sz="2000" b="1" dirty="0">
                <a:solidFill>
                  <a:schemeClr val="bg1"/>
                </a:solidFill>
                <a:latin typeface="Modern No. 20"/>
                <a:cs typeface="Modern No. 20"/>
              </a:rPr>
              <a:t>[Nationalists</a:t>
            </a:r>
            <a:r>
              <a:rPr lang="en-US" sz="2000" b="1" dirty="0">
                <a:solidFill>
                  <a:schemeClr val="bg1"/>
                </a:solidFill>
                <a:latin typeface="Vinque" charset="0"/>
                <a:cs typeface="Microsoft New Tai Lue" charset="0"/>
              </a:rPr>
              <a:t>]</a:t>
            </a:r>
          </a:p>
        </p:txBody>
      </p:sp>
      <p:sp>
        <p:nvSpPr>
          <p:cNvPr id="197637" name="Rectangle 5"/>
          <p:cNvSpPr>
            <a:spLocks noChangeArrowheads="1"/>
          </p:cNvSpPr>
          <p:nvPr/>
        </p:nvSpPr>
        <p:spPr bwMode="auto">
          <a:xfrm>
            <a:off x="6096000" y="1554163"/>
            <a:ext cx="1752600" cy="1493837"/>
          </a:xfrm>
          <a:prstGeom prst="rect">
            <a:avLst/>
          </a:prstGeom>
          <a:solidFill>
            <a:srgbClr val="D82900"/>
          </a:solidFill>
          <a:ln>
            <a:noFill/>
          </a:ln>
          <a:effectLst>
            <a:outerShdw blurRad="63500" dist="38099" dir="2700000" algn="ctr" rotWithShape="0">
              <a:srgbClr val="333333">
                <a:alpha val="74998"/>
              </a:srgbClr>
            </a:outer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defRPr/>
            </a:pPr>
            <a:r>
              <a:rPr lang="en-US" b="1" dirty="0">
                <a:solidFill>
                  <a:schemeClr val="bg1"/>
                </a:solidFill>
                <a:latin typeface="Modern No. 20"/>
                <a:cs typeface="Modern No. 20"/>
              </a:rPr>
              <a:t>The</a:t>
            </a:r>
          </a:p>
          <a:p>
            <a:pPr algn="ctr" eaLnBrk="1" hangingPunct="1">
              <a:defRPr/>
            </a:pPr>
            <a:r>
              <a:rPr lang="en-US" b="1" dirty="0">
                <a:solidFill>
                  <a:schemeClr val="bg1"/>
                </a:solidFill>
                <a:latin typeface="Modern No. 20"/>
                <a:cs typeface="Modern No. 20"/>
              </a:rPr>
              <a:t>Popular</a:t>
            </a:r>
          </a:p>
          <a:p>
            <a:pPr algn="ctr" eaLnBrk="1" hangingPunct="1">
              <a:defRPr/>
            </a:pPr>
            <a:r>
              <a:rPr lang="en-US" b="1" dirty="0">
                <a:solidFill>
                  <a:schemeClr val="bg1"/>
                </a:solidFill>
                <a:latin typeface="Modern No. 20"/>
                <a:cs typeface="Modern No. 20"/>
              </a:rPr>
              <a:t>Front</a:t>
            </a:r>
            <a:br>
              <a:rPr lang="en-US" b="1" dirty="0">
                <a:solidFill>
                  <a:schemeClr val="bg1"/>
                </a:solidFill>
                <a:latin typeface="Modern No. 20"/>
                <a:cs typeface="Modern No. 20"/>
              </a:rPr>
            </a:br>
            <a:r>
              <a:rPr lang="en-US" sz="2000" b="1" dirty="0">
                <a:solidFill>
                  <a:schemeClr val="bg1"/>
                </a:solidFill>
                <a:latin typeface="Modern No. 20"/>
                <a:cs typeface="Modern No. 20"/>
              </a:rPr>
              <a:t>[Republicans]</a:t>
            </a:r>
          </a:p>
        </p:txBody>
      </p:sp>
      <p:sp>
        <p:nvSpPr>
          <p:cNvPr id="197638" name="Line 6"/>
          <p:cNvSpPr>
            <a:spLocks noChangeShapeType="1"/>
          </p:cNvSpPr>
          <p:nvPr/>
        </p:nvSpPr>
        <p:spPr bwMode="auto">
          <a:xfrm>
            <a:off x="3733800" y="2163763"/>
            <a:ext cx="457200" cy="0"/>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7639" name="Line 7"/>
          <p:cNvSpPr>
            <a:spLocks noChangeShapeType="1"/>
          </p:cNvSpPr>
          <p:nvPr/>
        </p:nvSpPr>
        <p:spPr bwMode="auto">
          <a:xfrm flipH="1">
            <a:off x="5638800" y="2163763"/>
            <a:ext cx="457200" cy="0"/>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pic>
        <p:nvPicPr>
          <p:cNvPr id="197643" name="Picture 11" descr="cbr0tl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94">
            <a:off x="4114800" y="1477963"/>
            <a:ext cx="16002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12"/>
          <p:cNvSpPr txBox="1">
            <a:spLocks noChangeArrowheads="1"/>
          </p:cNvSpPr>
          <p:nvPr/>
        </p:nvSpPr>
        <p:spPr bwMode="auto">
          <a:xfrm>
            <a:off x="1066800" y="227013"/>
            <a:ext cx="7924800" cy="118903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chemeClr val="tx1"/>
                </a:solidFill>
                <a:latin typeface="+mj-lt"/>
              </a:rPr>
              <a:t>The Spanish Civil War:</a:t>
            </a:r>
            <a:br>
              <a:rPr lang="en-US" sz="4000" b="1" dirty="0" smtClean="0">
                <a:solidFill>
                  <a:schemeClr val="tx1"/>
                </a:solidFill>
                <a:latin typeface="+mj-lt"/>
              </a:rPr>
            </a:br>
            <a:r>
              <a:rPr lang="en-US" b="1" dirty="0" smtClean="0">
                <a:solidFill>
                  <a:schemeClr val="tx1"/>
                </a:solidFill>
                <a:latin typeface="+mj-lt"/>
              </a:rPr>
              <a:t>1936 – 1939 – NATIONALISTS WIN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197634"/>
                                        </p:tgtEl>
                                        <p:attrNameLst>
                                          <p:attrName>style.visibility</p:attrName>
                                        </p:attrNameLst>
                                      </p:cBhvr>
                                      <p:to>
                                        <p:strVal val="visible"/>
                                      </p:to>
                                    </p:set>
                                    <p:anim calcmode="lin" valueType="num">
                                      <p:cBhvr additive="base">
                                        <p:cTn id="7" dur="1000" fill="hold"/>
                                        <p:tgtEl>
                                          <p:spTgt spid="197634"/>
                                        </p:tgtEl>
                                        <p:attrNameLst>
                                          <p:attrName>ppt_x</p:attrName>
                                        </p:attrNameLst>
                                      </p:cBhvr>
                                      <p:tavLst>
                                        <p:tav tm="0">
                                          <p:val>
                                            <p:strVal val="0-#ppt_w/2"/>
                                          </p:val>
                                        </p:tav>
                                        <p:tav tm="100000">
                                          <p:val>
                                            <p:strVal val="#ppt_x"/>
                                          </p:val>
                                        </p:tav>
                                      </p:tavLst>
                                    </p:anim>
                                    <p:anim calcmode="lin" valueType="num">
                                      <p:cBhvr additive="base">
                                        <p:cTn id="8" dur="1000" fill="hold"/>
                                        <p:tgtEl>
                                          <p:spTgt spid="197634"/>
                                        </p:tgtEl>
                                        <p:attrNameLst>
                                          <p:attrName>ppt_y</p:attrName>
                                        </p:attrNameLst>
                                      </p:cBhvr>
                                      <p:tavLst>
                                        <p:tav tm="0">
                                          <p:val>
                                            <p:strVal val="#ppt_y"/>
                                          </p:val>
                                        </p:tav>
                                        <p:tav tm="100000">
                                          <p:val>
                                            <p:strVal val="#ppt_y"/>
                                          </p:val>
                                        </p:tav>
                                      </p:tavLst>
                                    </p:anim>
                                  </p:childTnLst>
                                </p:cTn>
                              </p:par>
                              <p:par>
                                <p:cTn id="9" presetID="7" presetClass="entr" presetSubtype="8" fill="hold" grpId="0" nodeType="withEffect">
                                  <p:stCondLst>
                                    <p:cond delay="0"/>
                                  </p:stCondLst>
                                  <p:childTnLst>
                                    <p:set>
                                      <p:cBhvr>
                                        <p:cTn id="10" dur="1" fill="hold">
                                          <p:stCondLst>
                                            <p:cond delay="0"/>
                                          </p:stCondLst>
                                        </p:cTn>
                                        <p:tgtEl>
                                          <p:spTgt spid="197636"/>
                                        </p:tgtEl>
                                        <p:attrNameLst>
                                          <p:attrName>style.visibility</p:attrName>
                                        </p:attrNameLst>
                                      </p:cBhvr>
                                      <p:to>
                                        <p:strVal val="visible"/>
                                      </p:to>
                                    </p:set>
                                    <p:anim calcmode="lin" valueType="num">
                                      <p:cBhvr additive="base">
                                        <p:cTn id="11" dur="1000" fill="hold"/>
                                        <p:tgtEl>
                                          <p:spTgt spid="197636"/>
                                        </p:tgtEl>
                                        <p:attrNameLst>
                                          <p:attrName>ppt_x</p:attrName>
                                        </p:attrNameLst>
                                      </p:cBhvr>
                                      <p:tavLst>
                                        <p:tav tm="0">
                                          <p:val>
                                            <p:strVal val="0-#ppt_w/2"/>
                                          </p:val>
                                        </p:tav>
                                        <p:tav tm="100000">
                                          <p:val>
                                            <p:strVal val="#ppt_x"/>
                                          </p:val>
                                        </p:tav>
                                      </p:tavLst>
                                    </p:anim>
                                    <p:anim calcmode="lin" valueType="num">
                                      <p:cBhvr additive="base">
                                        <p:cTn id="12" dur="1000" fill="hold"/>
                                        <p:tgtEl>
                                          <p:spTgt spid="197636"/>
                                        </p:tgtEl>
                                        <p:attrNameLst>
                                          <p:attrName>ppt_y</p:attrName>
                                        </p:attrNameLst>
                                      </p:cBhvr>
                                      <p:tavLst>
                                        <p:tav tm="0">
                                          <p:val>
                                            <p:strVal val="#ppt_y"/>
                                          </p:val>
                                        </p:tav>
                                        <p:tav tm="100000">
                                          <p:val>
                                            <p:strVal val="#ppt_y"/>
                                          </p:val>
                                        </p:tav>
                                      </p:tavLst>
                                    </p:anim>
                                  </p:childTnLst>
                                </p:cTn>
                              </p:par>
                              <p:par>
                                <p:cTn id="13" presetID="7" presetClass="entr" presetSubtype="8" fill="hold" grpId="0" nodeType="withEffect">
                                  <p:stCondLst>
                                    <p:cond delay="0"/>
                                  </p:stCondLst>
                                  <p:childTnLst>
                                    <p:set>
                                      <p:cBhvr>
                                        <p:cTn id="14" dur="1" fill="hold">
                                          <p:stCondLst>
                                            <p:cond delay="0"/>
                                          </p:stCondLst>
                                        </p:cTn>
                                        <p:tgtEl>
                                          <p:spTgt spid="197638"/>
                                        </p:tgtEl>
                                        <p:attrNameLst>
                                          <p:attrName>style.visibility</p:attrName>
                                        </p:attrNameLst>
                                      </p:cBhvr>
                                      <p:to>
                                        <p:strVal val="visible"/>
                                      </p:to>
                                    </p:set>
                                    <p:anim calcmode="lin" valueType="num">
                                      <p:cBhvr additive="base">
                                        <p:cTn id="15" dur="1000" fill="hold"/>
                                        <p:tgtEl>
                                          <p:spTgt spid="197638"/>
                                        </p:tgtEl>
                                        <p:attrNameLst>
                                          <p:attrName>ppt_x</p:attrName>
                                        </p:attrNameLst>
                                      </p:cBhvr>
                                      <p:tavLst>
                                        <p:tav tm="0">
                                          <p:val>
                                            <p:strVal val="0-#ppt_w/2"/>
                                          </p:val>
                                        </p:tav>
                                        <p:tav tm="100000">
                                          <p:val>
                                            <p:strVal val="#ppt_x"/>
                                          </p:val>
                                        </p:tav>
                                      </p:tavLst>
                                    </p:anim>
                                    <p:anim calcmode="lin" valueType="num">
                                      <p:cBhvr additive="base">
                                        <p:cTn id="16" dur="1000" fill="hold"/>
                                        <p:tgtEl>
                                          <p:spTgt spid="19763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000"/>
                            </p:stCondLst>
                            <p:childTnLst>
                              <p:par>
                                <p:cTn id="18" presetID="51" presetClass="entr" presetSubtype="0" fill="hold" nodeType="afterEffect">
                                  <p:stCondLst>
                                    <p:cond delay="1000"/>
                                  </p:stCondLst>
                                  <p:childTnLst>
                                    <p:set>
                                      <p:cBhvr>
                                        <p:cTn id="19" dur="1" fill="hold">
                                          <p:stCondLst>
                                            <p:cond delay="0"/>
                                          </p:stCondLst>
                                        </p:cTn>
                                        <p:tgtEl>
                                          <p:spTgt spid="197643"/>
                                        </p:tgtEl>
                                        <p:attrNameLst>
                                          <p:attrName>style.visibility</p:attrName>
                                        </p:attrNameLst>
                                      </p:cBhvr>
                                      <p:to>
                                        <p:strVal val="visible"/>
                                      </p:to>
                                    </p:set>
                                    <p:animEffect transition="in" filter="fade">
                                      <p:cBhvr>
                                        <p:cTn id="20" dur="385" decel="100000"/>
                                        <p:tgtEl>
                                          <p:spTgt spid="197643"/>
                                        </p:tgtEl>
                                      </p:cBhvr>
                                    </p:animEffect>
                                    <p:animScale>
                                      <p:cBhvr>
                                        <p:cTn id="21" dur="385" decel="100000"/>
                                        <p:tgtEl>
                                          <p:spTgt spid="197643"/>
                                        </p:tgtEl>
                                      </p:cBhvr>
                                      <p:from x="10000" y="10000"/>
                                      <p:to x="200000" y="450000"/>
                                    </p:animScale>
                                    <p:animScale>
                                      <p:cBhvr>
                                        <p:cTn id="22" dur="615" accel="100000" fill="hold">
                                          <p:stCondLst>
                                            <p:cond delay="385"/>
                                          </p:stCondLst>
                                        </p:cTn>
                                        <p:tgtEl>
                                          <p:spTgt spid="197643"/>
                                        </p:tgtEl>
                                      </p:cBhvr>
                                      <p:from x="200000" y="450000"/>
                                      <p:to x="100000" y="100000"/>
                                    </p:animScale>
                                    <p:set>
                                      <p:cBhvr>
                                        <p:cTn id="23" dur="385" fill="hold"/>
                                        <p:tgtEl>
                                          <p:spTgt spid="197643"/>
                                        </p:tgtEl>
                                        <p:attrNameLst>
                                          <p:attrName>ppt_x</p:attrName>
                                        </p:attrNameLst>
                                      </p:cBhvr>
                                      <p:to>
                                        <p:strVal val="(0.5)"/>
                                      </p:to>
                                    </p:set>
                                    <p:anim from="(0.5)" to="(#ppt_x)" calcmode="lin" valueType="num">
                                      <p:cBhvr>
                                        <p:cTn id="24" dur="615" accel="100000" fill="hold">
                                          <p:stCondLst>
                                            <p:cond delay="385"/>
                                          </p:stCondLst>
                                        </p:cTn>
                                        <p:tgtEl>
                                          <p:spTgt spid="197643"/>
                                        </p:tgtEl>
                                        <p:attrNameLst>
                                          <p:attrName>ppt_x</p:attrName>
                                        </p:attrNameLst>
                                      </p:cBhvr>
                                    </p:anim>
                                    <p:set>
                                      <p:cBhvr>
                                        <p:cTn id="25" dur="385" fill="hold"/>
                                        <p:tgtEl>
                                          <p:spTgt spid="197643"/>
                                        </p:tgtEl>
                                        <p:attrNameLst>
                                          <p:attrName>ppt_y</p:attrName>
                                        </p:attrNameLst>
                                      </p:cBhvr>
                                      <p:to>
                                        <p:strVal val="(#ppt_y+0.4)"/>
                                      </p:to>
                                    </p:set>
                                    <p:anim from="(#ppt_y+0.4)" to="(#ppt_y)" calcmode="lin" valueType="num">
                                      <p:cBhvr>
                                        <p:cTn id="26" dur="615" accel="100000" fill="hold">
                                          <p:stCondLst>
                                            <p:cond delay="385"/>
                                          </p:stCondLst>
                                        </p:cTn>
                                        <p:tgtEl>
                                          <p:spTgt spid="197643"/>
                                        </p:tgtEl>
                                        <p:attrNameLst>
                                          <p:attrName>ppt_y</p:attrName>
                                        </p:attrNameLst>
                                      </p:cBhvr>
                                    </p:anim>
                                  </p:childTnLst>
                                  <p:subTnLst>
                                    <p:audio>
                                      <p:cMediaNode>
                                        <p:cTn display="0" masterRel="sameClick">
                                          <p:stCondLst>
                                            <p:cond evt="begin" delay="0">
                                              <p:tn val="18"/>
                                            </p:cond>
                                          </p:stCondLst>
                                          <p:endCondLst>
                                            <p:cond evt="onStopAudio" delay="0">
                                              <p:tgtEl>
                                                <p:sldTgt/>
                                              </p:tgtEl>
                                            </p:cond>
                                          </p:endCondLst>
                                        </p:cTn>
                                        <p:tgtEl>
                                          <p:sndTgt r:embed="rId2" name="explode.wav"/>
                                        </p:tgtEl>
                                      </p:cMediaNode>
                                    </p:audio>
                                  </p:subTnLst>
                                </p:cTn>
                              </p:par>
                            </p:childTnLst>
                          </p:cTn>
                        </p:par>
                        <p:par>
                          <p:cTn id="27" fill="hold" nodeType="afterGroup">
                            <p:stCondLst>
                              <p:cond delay="3000"/>
                            </p:stCondLst>
                            <p:childTnLst>
                              <p:par>
                                <p:cTn id="28" presetID="7" presetClass="entr" presetSubtype="2" fill="hold" grpId="0" nodeType="afterEffect">
                                  <p:stCondLst>
                                    <p:cond delay="1000"/>
                                  </p:stCondLst>
                                  <p:childTnLst>
                                    <p:set>
                                      <p:cBhvr>
                                        <p:cTn id="29" dur="1" fill="hold">
                                          <p:stCondLst>
                                            <p:cond delay="0"/>
                                          </p:stCondLst>
                                        </p:cTn>
                                        <p:tgtEl>
                                          <p:spTgt spid="197635"/>
                                        </p:tgtEl>
                                        <p:attrNameLst>
                                          <p:attrName>style.visibility</p:attrName>
                                        </p:attrNameLst>
                                      </p:cBhvr>
                                      <p:to>
                                        <p:strVal val="visible"/>
                                      </p:to>
                                    </p:set>
                                    <p:anim calcmode="lin" valueType="num">
                                      <p:cBhvr additive="base">
                                        <p:cTn id="30" dur="2000" fill="hold"/>
                                        <p:tgtEl>
                                          <p:spTgt spid="197635"/>
                                        </p:tgtEl>
                                        <p:attrNameLst>
                                          <p:attrName>ppt_x</p:attrName>
                                        </p:attrNameLst>
                                      </p:cBhvr>
                                      <p:tavLst>
                                        <p:tav tm="0">
                                          <p:val>
                                            <p:strVal val="1+#ppt_w/2"/>
                                          </p:val>
                                        </p:tav>
                                        <p:tav tm="100000">
                                          <p:val>
                                            <p:strVal val="#ppt_x"/>
                                          </p:val>
                                        </p:tav>
                                      </p:tavLst>
                                    </p:anim>
                                    <p:anim calcmode="lin" valueType="num">
                                      <p:cBhvr additive="base">
                                        <p:cTn id="31" dur="2000" fill="hold"/>
                                        <p:tgtEl>
                                          <p:spTgt spid="197635"/>
                                        </p:tgtEl>
                                        <p:attrNameLst>
                                          <p:attrName>ppt_y</p:attrName>
                                        </p:attrNameLst>
                                      </p:cBhvr>
                                      <p:tavLst>
                                        <p:tav tm="0">
                                          <p:val>
                                            <p:strVal val="#ppt_y"/>
                                          </p:val>
                                        </p:tav>
                                        <p:tav tm="100000">
                                          <p:val>
                                            <p:strVal val="#ppt_y"/>
                                          </p:val>
                                        </p:tav>
                                      </p:tavLst>
                                    </p:anim>
                                  </p:childTnLst>
                                </p:cTn>
                              </p:par>
                              <p:par>
                                <p:cTn id="32" presetID="7" presetClass="entr" presetSubtype="2" fill="hold" grpId="0" nodeType="withEffect">
                                  <p:stCondLst>
                                    <p:cond delay="0"/>
                                  </p:stCondLst>
                                  <p:childTnLst>
                                    <p:set>
                                      <p:cBhvr>
                                        <p:cTn id="33" dur="1" fill="hold">
                                          <p:stCondLst>
                                            <p:cond delay="0"/>
                                          </p:stCondLst>
                                        </p:cTn>
                                        <p:tgtEl>
                                          <p:spTgt spid="197637"/>
                                        </p:tgtEl>
                                        <p:attrNameLst>
                                          <p:attrName>style.visibility</p:attrName>
                                        </p:attrNameLst>
                                      </p:cBhvr>
                                      <p:to>
                                        <p:strVal val="visible"/>
                                      </p:to>
                                    </p:set>
                                    <p:anim calcmode="lin" valueType="num">
                                      <p:cBhvr additive="base">
                                        <p:cTn id="34" dur="2000" fill="hold"/>
                                        <p:tgtEl>
                                          <p:spTgt spid="197637"/>
                                        </p:tgtEl>
                                        <p:attrNameLst>
                                          <p:attrName>ppt_x</p:attrName>
                                        </p:attrNameLst>
                                      </p:cBhvr>
                                      <p:tavLst>
                                        <p:tav tm="0">
                                          <p:val>
                                            <p:strVal val="1+#ppt_w/2"/>
                                          </p:val>
                                        </p:tav>
                                        <p:tav tm="100000">
                                          <p:val>
                                            <p:strVal val="#ppt_x"/>
                                          </p:val>
                                        </p:tav>
                                      </p:tavLst>
                                    </p:anim>
                                    <p:anim calcmode="lin" valueType="num">
                                      <p:cBhvr additive="base">
                                        <p:cTn id="35" dur="2000" fill="hold"/>
                                        <p:tgtEl>
                                          <p:spTgt spid="197637"/>
                                        </p:tgtEl>
                                        <p:attrNameLst>
                                          <p:attrName>ppt_y</p:attrName>
                                        </p:attrNameLst>
                                      </p:cBhvr>
                                      <p:tavLst>
                                        <p:tav tm="0">
                                          <p:val>
                                            <p:strVal val="#ppt_y"/>
                                          </p:val>
                                        </p:tav>
                                        <p:tav tm="100000">
                                          <p:val>
                                            <p:strVal val="#ppt_y"/>
                                          </p:val>
                                        </p:tav>
                                      </p:tavLst>
                                    </p:anim>
                                  </p:childTnLst>
                                </p:cTn>
                              </p:par>
                              <p:par>
                                <p:cTn id="36" presetID="7" presetClass="entr" presetSubtype="2" fill="hold" grpId="0" nodeType="withEffect">
                                  <p:stCondLst>
                                    <p:cond delay="0"/>
                                  </p:stCondLst>
                                  <p:childTnLst>
                                    <p:set>
                                      <p:cBhvr>
                                        <p:cTn id="37" dur="1" fill="hold">
                                          <p:stCondLst>
                                            <p:cond delay="0"/>
                                          </p:stCondLst>
                                        </p:cTn>
                                        <p:tgtEl>
                                          <p:spTgt spid="197639"/>
                                        </p:tgtEl>
                                        <p:attrNameLst>
                                          <p:attrName>style.visibility</p:attrName>
                                        </p:attrNameLst>
                                      </p:cBhvr>
                                      <p:to>
                                        <p:strVal val="visible"/>
                                      </p:to>
                                    </p:set>
                                    <p:anim calcmode="lin" valueType="num">
                                      <p:cBhvr additive="base">
                                        <p:cTn id="38" dur="2000" fill="hold"/>
                                        <p:tgtEl>
                                          <p:spTgt spid="197639"/>
                                        </p:tgtEl>
                                        <p:attrNameLst>
                                          <p:attrName>ppt_x</p:attrName>
                                        </p:attrNameLst>
                                      </p:cBhvr>
                                      <p:tavLst>
                                        <p:tav tm="0">
                                          <p:val>
                                            <p:strVal val="1+#ppt_w/2"/>
                                          </p:val>
                                        </p:tav>
                                        <p:tav tm="100000">
                                          <p:val>
                                            <p:strVal val="#ppt_x"/>
                                          </p:val>
                                        </p:tav>
                                      </p:tavLst>
                                    </p:anim>
                                    <p:anim calcmode="lin" valueType="num">
                                      <p:cBhvr additive="base">
                                        <p:cTn id="39" dur="2000" fill="hold"/>
                                        <p:tgtEl>
                                          <p:spTgt spid="1976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p:bldP spid="197635" grpId="0"/>
      <p:bldP spid="197636" grpId="0" animBg="1"/>
      <p:bldP spid="197637" grpId="0" animBg="1"/>
      <p:bldP spid="197638" grpId="0" animBg="1"/>
      <p:bldP spid="1976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066800" y="228600"/>
            <a:ext cx="79248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The Spanish Civil War:</a:t>
            </a:r>
            <a:br>
              <a:rPr lang="en-US" sz="4000" b="1" dirty="0" smtClean="0">
                <a:solidFill>
                  <a:srgbClr val="000000"/>
                </a:solidFill>
                <a:latin typeface="+mj-lt"/>
              </a:rPr>
            </a:br>
            <a:r>
              <a:rPr lang="en-US" sz="4000" b="1" dirty="0" smtClean="0">
                <a:solidFill>
                  <a:srgbClr val="000000"/>
                </a:solidFill>
                <a:latin typeface="+mj-lt"/>
              </a:rPr>
              <a:t>1936 - 1939</a:t>
            </a:r>
          </a:p>
        </p:txBody>
      </p:sp>
      <p:pic>
        <p:nvPicPr>
          <p:cNvPr id="36866" name="Picture 5" descr="poster-Sp Civil War-5"/>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3011" t="2174" r="3639" b="2174"/>
          <a:stretch>
            <a:fillRect/>
          </a:stretch>
        </p:blipFill>
        <p:spPr bwMode="auto">
          <a:xfrm>
            <a:off x="5335588" y="1676400"/>
            <a:ext cx="3275012"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7" name="Picture 8" descr="poster-Sp Civil Wa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1676400"/>
            <a:ext cx="330835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5" descr="spain-cw"/>
          <p:cNvPicPr>
            <a:picLocks noChangeAspect="1" noChangeArrowheads="1" noCrop="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057400" y="1143000"/>
            <a:ext cx="57150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2"/>
          <p:cNvSpPr txBox="1">
            <a:spLocks noChangeArrowheads="1"/>
          </p:cNvSpPr>
          <p:nvPr/>
        </p:nvSpPr>
        <p:spPr bwMode="auto">
          <a:xfrm>
            <a:off x="1066800" y="228600"/>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The Spanish Civil War</a:t>
            </a:r>
          </a:p>
        </p:txBody>
      </p:sp>
      <p:pic>
        <p:nvPicPr>
          <p:cNvPr id="37891" name="Picture 18" descr="span2cw"/>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038600" y="5334000"/>
            <a:ext cx="1828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066800" y="228600"/>
            <a:ext cx="7924800" cy="5953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300" b="1" dirty="0" smtClean="0">
                <a:solidFill>
                  <a:srgbClr val="000000"/>
                </a:solidFill>
                <a:latin typeface="+mj-lt"/>
              </a:rPr>
              <a:t>The Spanish Civil War: 1936 - 1939</a:t>
            </a:r>
          </a:p>
        </p:txBody>
      </p:sp>
      <p:pic>
        <p:nvPicPr>
          <p:cNvPr id="38914" name="Picture 3" descr="American Lincoln Brigade"/>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600200" y="1143000"/>
            <a:ext cx="7010400" cy="467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2" name="Rectangle 4"/>
          <p:cNvSpPr>
            <a:spLocks noChangeArrowheads="1"/>
          </p:cNvSpPr>
          <p:nvPr/>
        </p:nvSpPr>
        <p:spPr bwMode="auto">
          <a:xfrm>
            <a:off x="2286000" y="6019800"/>
            <a:ext cx="57150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800" dirty="0">
                <a:latin typeface="Kaiti TC Regular"/>
                <a:cs typeface="Kaiti TC Regular"/>
              </a:rPr>
              <a:t>The American “Lincoln Brigade”</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066800" y="228600"/>
            <a:ext cx="7924800" cy="5953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300" b="1" dirty="0" smtClean="0">
                <a:solidFill>
                  <a:srgbClr val="000000"/>
                </a:solidFill>
                <a:latin typeface="+mj-lt"/>
              </a:rPr>
              <a:t>The Spanish Civil War: 1936 - 1939</a:t>
            </a:r>
          </a:p>
        </p:txBody>
      </p:sp>
      <p:pic>
        <p:nvPicPr>
          <p:cNvPr id="39938" name="Picture 3" descr="Fran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990600"/>
            <a:ext cx="4029075"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Rectangle 4"/>
          <p:cNvSpPr>
            <a:spLocks noChangeArrowheads="1"/>
          </p:cNvSpPr>
          <p:nvPr/>
        </p:nvSpPr>
        <p:spPr bwMode="auto">
          <a:xfrm>
            <a:off x="2667000" y="6019800"/>
            <a:ext cx="47244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lgn="ctr" eaLnBrk="1" hangingPunct="1">
              <a:defRPr/>
            </a:pPr>
            <a:r>
              <a:rPr lang="en-US" sz="2800" dirty="0">
                <a:latin typeface="Kaiti TC Regular"/>
                <a:cs typeface="Kaiti TC Regular"/>
              </a:rPr>
              <a:t>Francisco Franco</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066800" y="168275"/>
            <a:ext cx="7924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The Spanish Civil War:</a:t>
            </a:r>
            <a:br>
              <a:rPr lang="en-US" sz="3600" b="1" dirty="0" smtClean="0">
                <a:solidFill>
                  <a:srgbClr val="000000"/>
                </a:solidFill>
                <a:latin typeface="+mj-lt"/>
              </a:rPr>
            </a:br>
            <a:r>
              <a:rPr lang="en-US" sz="3600" b="1" dirty="0" smtClean="0">
                <a:solidFill>
                  <a:srgbClr val="000000"/>
                </a:solidFill>
                <a:latin typeface="+mj-lt"/>
              </a:rPr>
              <a:t>A Dress Rehearsal for WW II?</a:t>
            </a:r>
          </a:p>
        </p:txBody>
      </p:sp>
      <p:pic>
        <p:nvPicPr>
          <p:cNvPr id="40962" name="Picture 6" descr="poster-Spanish civil wa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2168" t="1419" r="2396" b="2127"/>
          <a:stretch>
            <a:fillRect/>
          </a:stretch>
        </p:blipFill>
        <p:spPr bwMode="auto">
          <a:xfrm>
            <a:off x="1371600" y="1524000"/>
            <a:ext cx="3106738"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3" name="Picture 7" descr="Italian soldiers in Spain-1939"/>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729163" y="2058988"/>
            <a:ext cx="4262437" cy="2862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1" name="Rectangle 8"/>
          <p:cNvSpPr>
            <a:spLocks noChangeArrowheads="1"/>
          </p:cNvSpPr>
          <p:nvPr/>
        </p:nvSpPr>
        <p:spPr bwMode="auto">
          <a:xfrm>
            <a:off x="4724400" y="5073650"/>
            <a:ext cx="42672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lgn="ctr" eaLnBrk="1" hangingPunct="1">
              <a:defRPr/>
            </a:pPr>
            <a:r>
              <a:rPr lang="en-US" sz="2800" dirty="0">
                <a:latin typeface="Kaiti TC Regular"/>
                <a:cs typeface="Kaiti TC Regular"/>
              </a:rPr>
              <a:t>Italian troops in Madrid</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066800" y="457200"/>
            <a:ext cx="79248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a:t>
            </a:r>
            <a:r>
              <a:rPr lang="en-US" sz="4400" b="1" dirty="0" smtClean="0">
                <a:solidFill>
                  <a:srgbClr val="000000"/>
                </a:solidFill>
                <a:latin typeface="+mj-lt"/>
              </a:rPr>
              <a:t>Guernica” by Pablo Picasso</a:t>
            </a:r>
          </a:p>
        </p:txBody>
      </p:sp>
      <p:pic>
        <p:nvPicPr>
          <p:cNvPr id="41986" name="Picture 3" descr="guernica"/>
          <p:cNvPicPr>
            <a:picLocks noChangeAspect="1" noChangeArrowheads="1"/>
          </p:cNvPicPr>
          <p:nvPr/>
        </p:nvPicPr>
        <p:blipFill>
          <a:blip r:embed="rId2">
            <a:lum contrast="6000"/>
            <a:extLst>
              <a:ext uri="{28A0092B-C50C-407E-A947-70E740481C1C}">
                <a14:useLocalDpi xmlns:a14="http://schemas.microsoft.com/office/drawing/2010/main" val="0"/>
              </a:ext>
            </a:extLst>
          </a:blip>
          <a:srcRect l="4726" t="11697" r="3545" b="9358"/>
          <a:stretch>
            <a:fillRect/>
          </a:stretch>
        </p:blipFill>
        <p:spPr bwMode="auto">
          <a:xfrm>
            <a:off x="1219200" y="1447800"/>
            <a:ext cx="74676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715000"/>
            <a:ext cx="8305800" cy="830263"/>
          </a:xfrm>
          <a:prstGeom prst="rect">
            <a:avLst/>
          </a:prstGeom>
          <a:noFill/>
        </p:spPr>
        <p:txBody>
          <a:bodyPr>
            <a:spAutoFit/>
          </a:bodyPr>
          <a:lstStyle/>
          <a:p>
            <a:pPr eaLnBrk="1" hangingPunct="1">
              <a:defRPr/>
            </a:pPr>
            <a:r>
              <a:rPr lang="en-US" b="1" dirty="0">
                <a:solidFill>
                  <a:schemeClr val="accent6">
                    <a:lumMod val="50000"/>
                  </a:schemeClr>
                </a:solidFill>
                <a:latin typeface="Tempus Sans ITC" panose="04020404030D07020202" pitchFamily="82" charset="0"/>
                <a:ea typeface="+mn-ea"/>
                <a:cs typeface="+mn-cs"/>
              </a:rPr>
              <a:t>One of the first ever air raids of a defenseless civilian population by a modern air force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altLang="en-US" sz="4400" dirty="0">
                <a:latin typeface="+mj-lt"/>
                <a:ea typeface="Microsoft New Tai Lue" panose="020B0502040204020203" pitchFamily="34" charset="0"/>
              </a:rPr>
              <a:t>WORLD WAR II -1939-1945</a:t>
            </a:r>
          </a:p>
        </p:txBody>
      </p:sp>
      <p:sp>
        <p:nvSpPr>
          <p:cNvPr id="19459" name="Rectangle 3"/>
          <p:cNvSpPr>
            <a:spLocks noGrp="1" noChangeArrowheads="1"/>
          </p:cNvSpPr>
          <p:nvPr>
            <p:ph type="body" idx="1"/>
          </p:nvPr>
        </p:nvSpPr>
        <p:spPr>
          <a:xfrm>
            <a:off x="3124200" y="1371600"/>
            <a:ext cx="6019800" cy="4953000"/>
          </a:xfrm>
        </p:spPr>
        <p:txBody>
          <a:bodyPr/>
          <a:lstStyle/>
          <a:p>
            <a:r>
              <a:rPr lang="en-US" sz="2800">
                <a:latin typeface="Kaiti TC Regular" charset="0"/>
                <a:ea typeface="Kaiti TC Regular" charset="0"/>
                <a:cs typeface="Kaiti TC Regular" charset="0"/>
              </a:rPr>
              <a:t>Treaty of Versailles- ended WWI – treaty helped fan the flames that started WWII- the “war-guilt” clause</a:t>
            </a:r>
          </a:p>
          <a:p>
            <a:r>
              <a:rPr lang="en-US" sz="2800">
                <a:latin typeface="Kaiti TC Regular" charset="0"/>
                <a:ea typeface="Kaiti TC Regular" charset="0"/>
                <a:cs typeface="Kaiti TC Regular" charset="0"/>
              </a:rPr>
              <a:t>Germany – lost land</a:t>
            </a:r>
          </a:p>
          <a:p>
            <a:r>
              <a:rPr lang="en-US" sz="2800">
                <a:latin typeface="Kaiti TC Regular" charset="0"/>
                <a:ea typeface="Kaiti TC Regular" charset="0"/>
                <a:cs typeface="Kaiti TC Regular" charset="0"/>
              </a:rPr>
              <a:t>Germany- pay reparations- $33 million</a:t>
            </a:r>
          </a:p>
          <a:p>
            <a:r>
              <a:rPr lang="en-US" sz="2800">
                <a:latin typeface="Kaiti TC Regular" charset="0"/>
                <a:ea typeface="Kaiti TC Regular" charset="0"/>
                <a:cs typeface="Kaiti TC Regular" charset="0"/>
              </a:rPr>
              <a:t>Apologize- Germany </a:t>
            </a:r>
          </a:p>
          <a:p>
            <a:r>
              <a:rPr lang="en-US" sz="2800">
                <a:latin typeface="Kaiti TC Regular" charset="0"/>
                <a:ea typeface="Kaiti TC Regular" charset="0"/>
                <a:cs typeface="Kaiti TC Regular" charset="0"/>
              </a:rPr>
              <a:t>No military – Germany</a:t>
            </a:r>
          </a:p>
          <a:p>
            <a:r>
              <a:rPr lang="en-US" sz="2800">
                <a:latin typeface="Kaiti TC Regular" charset="0"/>
                <a:ea typeface="Kaiti TC Regular" charset="0"/>
                <a:cs typeface="Kaiti TC Regular" charset="0"/>
              </a:rPr>
              <a:t>Imperialism / Nationalism / Militarism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945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1">
                    <a:lumMod val="65000"/>
                    <a:lumOff val="35000"/>
                  </a:schemeClr>
                </a:solidFill>
                <a:latin typeface="+mj-lt"/>
                <a:ea typeface="+mj-ea"/>
              </a:rPr>
              <a:t>Nationalist support</a:t>
            </a:r>
            <a:endParaRPr lang="en-US" dirty="0">
              <a:solidFill>
                <a:schemeClr val="tx1">
                  <a:lumMod val="65000"/>
                  <a:lumOff val="35000"/>
                </a:schemeClr>
              </a:solidFill>
              <a:latin typeface="+mj-lt"/>
              <a:ea typeface="+mj-ea"/>
            </a:endParaRPr>
          </a:p>
        </p:txBody>
      </p:sp>
      <p:sp>
        <p:nvSpPr>
          <p:cNvPr id="43010" name="Content Placeholder 2"/>
          <p:cNvSpPr>
            <a:spLocks noGrp="1"/>
          </p:cNvSpPr>
          <p:nvPr>
            <p:ph idx="1"/>
          </p:nvPr>
        </p:nvSpPr>
        <p:spPr>
          <a:xfrm>
            <a:off x="3200400" y="1600200"/>
            <a:ext cx="5791200" cy="4191000"/>
          </a:xfrm>
        </p:spPr>
        <p:txBody>
          <a:bodyPr/>
          <a:lstStyle/>
          <a:p>
            <a:pPr eaLnBrk="1" hangingPunct="1"/>
            <a:r>
              <a:rPr lang="en-US" sz="2400">
                <a:latin typeface="Kaiti SC Regular" charset="0"/>
                <a:ea typeface="Kaiti SC Regular" charset="0"/>
                <a:cs typeface="Kaiti SC Regular" charset="0"/>
              </a:rPr>
              <a:t>Germany - sent soldiers (16,000), ammunition and weapons AND also used the Spanish Civil War to test new weaponry – bombed Guernica, Spain </a:t>
            </a:r>
          </a:p>
          <a:p>
            <a:pPr eaLnBrk="1" hangingPunct="1">
              <a:buFont typeface="Arial" charset="0"/>
              <a:buNone/>
            </a:pPr>
            <a:endParaRPr lang="en-US" sz="2400">
              <a:latin typeface="Kaiti SC Regular" charset="0"/>
              <a:ea typeface="Kaiti SC Regular" charset="0"/>
              <a:cs typeface="Kaiti SC Regular" charset="0"/>
            </a:endParaRPr>
          </a:p>
          <a:p>
            <a:pPr eaLnBrk="1" hangingPunct="1"/>
            <a:r>
              <a:rPr lang="en-US" sz="2400">
                <a:latin typeface="Kaiti SC Regular" charset="0"/>
                <a:ea typeface="Kaiti SC Regular" charset="0"/>
                <a:cs typeface="Kaiti SC Regular" charset="0"/>
              </a:rPr>
              <a:t>Italy – Mussolini was persuaded by Hitler to get involved in the war as well --machine guns, artillery, aircraft, tankettes and 50,000 soldiers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1">
                    <a:lumMod val="65000"/>
                    <a:lumOff val="35000"/>
                  </a:schemeClr>
                </a:solidFill>
                <a:latin typeface="+mj-lt"/>
                <a:ea typeface="+mj-ea"/>
              </a:rPr>
              <a:t>Republican support</a:t>
            </a:r>
            <a:endParaRPr lang="en-US" dirty="0">
              <a:solidFill>
                <a:schemeClr val="tx1">
                  <a:lumMod val="65000"/>
                  <a:lumOff val="35000"/>
                </a:schemeClr>
              </a:solidFill>
              <a:latin typeface="+mj-lt"/>
              <a:ea typeface="+mj-ea"/>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anose="020B0604020202020204" pitchFamily="34" charset="0"/>
              <a:buChar char="•"/>
              <a:defRPr/>
            </a:pPr>
            <a:r>
              <a:rPr lang="en-US" dirty="0" smtClean="0">
                <a:solidFill>
                  <a:schemeClr val="tx1">
                    <a:lumMod val="75000"/>
                    <a:lumOff val="25000"/>
                  </a:schemeClr>
                </a:solidFill>
                <a:latin typeface="Kaiti SC Regular"/>
                <a:ea typeface="+mn-ea"/>
                <a:cs typeface="Kaiti SC Regular"/>
              </a:rPr>
              <a:t>The Soviet Union (Russia)- USSR supplied weapons, tanks, aircraft, etc. covertly to the Republicans </a:t>
            </a:r>
          </a:p>
          <a:p>
            <a:pPr eaLnBrk="1" fontAlgn="auto" hangingPunct="1">
              <a:spcAft>
                <a:spcPts val="0"/>
              </a:spcAft>
              <a:buFont typeface="Arial" panose="020B0604020202020204" pitchFamily="34" charset="0"/>
              <a:buChar char="•"/>
              <a:defRPr/>
            </a:pPr>
            <a:r>
              <a:rPr lang="en-US" dirty="0" smtClean="0">
                <a:solidFill>
                  <a:schemeClr val="tx1">
                    <a:lumMod val="75000"/>
                    <a:lumOff val="25000"/>
                  </a:schemeClr>
                </a:solidFill>
                <a:latin typeface="Kaiti SC Regular"/>
                <a:ea typeface="+mn-ea"/>
                <a:cs typeface="Kaiti SC Regular"/>
              </a:rPr>
              <a:t>France and Great Britain aided the Republican cause as well.</a:t>
            </a:r>
            <a:endParaRPr lang="en-US" dirty="0">
              <a:solidFill>
                <a:schemeClr val="tx1">
                  <a:lumMod val="75000"/>
                  <a:lumOff val="25000"/>
                </a:schemeClr>
              </a:solidFill>
              <a:latin typeface="Kaiti SC Regular"/>
              <a:ea typeface="+mn-ea"/>
              <a:cs typeface="Kaiti SC Regular"/>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066800" y="76200"/>
            <a:ext cx="7924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chemeClr val="tx1"/>
                </a:solidFill>
                <a:latin typeface="+mj-lt"/>
              </a:rPr>
              <a:t>The Japanese Invasion</a:t>
            </a:r>
            <a:br>
              <a:rPr lang="en-US" sz="3600" b="1" dirty="0" smtClean="0">
                <a:solidFill>
                  <a:schemeClr val="tx1"/>
                </a:solidFill>
                <a:latin typeface="+mj-lt"/>
              </a:rPr>
            </a:br>
            <a:r>
              <a:rPr lang="en-US" sz="3600" b="1" dirty="0" smtClean="0">
                <a:solidFill>
                  <a:schemeClr val="tx1"/>
                </a:solidFill>
                <a:latin typeface="+mj-lt"/>
              </a:rPr>
              <a:t>of China, 1937</a:t>
            </a:r>
          </a:p>
        </p:txBody>
      </p:sp>
      <p:pic>
        <p:nvPicPr>
          <p:cNvPr id="45058" name="Picture 3" descr="head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876800" y="4343400"/>
            <a:ext cx="4038600" cy="191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4" descr="rape19"/>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r="1123"/>
          <a:stretch>
            <a:fillRect/>
          </a:stretch>
        </p:blipFill>
        <p:spPr bwMode="auto">
          <a:xfrm>
            <a:off x="3657600" y="1341438"/>
            <a:ext cx="3962400" cy="2597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5" descr="bay_practice1"/>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0" y="685800"/>
            <a:ext cx="2992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
          <p:cNvSpPr txBox="1">
            <a:spLocks noChangeArrowheads="1"/>
          </p:cNvSpPr>
          <p:nvPr/>
        </p:nvSpPr>
        <p:spPr bwMode="auto">
          <a:xfrm>
            <a:off x="0" y="51054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C00000"/>
                </a:solidFill>
                <a:latin typeface="Tempus Sans ITC" charset="0"/>
                <a:cs typeface="Microsoft New Tai Lue" charset="0"/>
              </a:rPr>
              <a:t>Rape of Nanjing – 200-300,000 died in capital city – brutal gang raping of Chinese women</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066800" y="228600"/>
            <a:ext cx="7924800" cy="6413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The Austrian </a:t>
            </a:r>
            <a:r>
              <a:rPr lang="en-US" sz="3600" b="1" i="1" dirty="0" smtClean="0">
                <a:solidFill>
                  <a:srgbClr val="000000"/>
                </a:solidFill>
                <a:latin typeface="+mj-lt"/>
              </a:rPr>
              <a:t>Anschluss</a:t>
            </a:r>
            <a:r>
              <a:rPr lang="en-US" sz="3600" b="1" dirty="0" smtClean="0">
                <a:solidFill>
                  <a:srgbClr val="000000"/>
                </a:solidFill>
                <a:latin typeface="+mj-lt"/>
              </a:rPr>
              <a:t>, 1938</a:t>
            </a:r>
          </a:p>
        </p:txBody>
      </p:sp>
      <p:pic>
        <p:nvPicPr>
          <p:cNvPr id="46082" name="Picture 4" descr="anschluss2"/>
          <p:cNvPicPr>
            <a:picLocks noChangeAspect="1" noChangeArrowheads="1"/>
          </p:cNvPicPr>
          <p:nvPr/>
        </p:nvPicPr>
        <p:blipFill>
          <a:blip r:embed="rId2">
            <a:extLst>
              <a:ext uri="{28A0092B-C50C-407E-A947-70E740481C1C}">
                <a14:useLocalDpi xmlns:a14="http://schemas.microsoft.com/office/drawing/2010/main" val="0"/>
              </a:ext>
            </a:extLst>
          </a:blip>
          <a:srcRect l="3380" t="7619" r="3380" b="3810"/>
          <a:stretch>
            <a:fillRect/>
          </a:stretch>
        </p:blipFill>
        <p:spPr bwMode="auto">
          <a:xfrm>
            <a:off x="1524000" y="990600"/>
            <a:ext cx="388620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3" name="Picture 3" descr="Anschlus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257800" y="1828800"/>
            <a:ext cx="3352800" cy="2516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7" descr="anschluss1"/>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2514600" y="4191000"/>
            <a:ext cx="38100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066800" y="409575"/>
            <a:ext cx="79248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The “Problem” of the</a:t>
            </a:r>
            <a:br>
              <a:rPr lang="en-US" sz="4000" b="1" dirty="0" smtClean="0">
                <a:solidFill>
                  <a:srgbClr val="000000"/>
                </a:solidFill>
                <a:latin typeface="+mj-lt"/>
              </a:rPr>
            </a:br>
            <a:r>
              <a:rPr lang="en-US" sz="4000" b="1" dirty="0" smtClean="0">
                <a:solidFill>
                  <a:srgbClr val="000000"/>
                </a:solidFill>
                <a:latin typeface="+mj-lt"/>
              </a:rPr>
              <a:t>Sudetenland</a:t>
            </a:r>
          </a:p>
        </p:txBody>
      </p:sp>
      <p:pic>
        <p:nvPicPr>
          <p:cNvPr id="47106" name="Picture 8" descr="Map of Czechoslovakia Showing the Sudetenland"/>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981200" y="2133600"/>
            <a:ext cx="62484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66800" y="180975"/>
            <a:ext cx="7924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FF0000"/>
                </a:solidFill>
                <a:latin typeface="+mj-lt"/>
              </a:rPr>
              <a:t>Appeasement:  </a:t>
            </a:r>
            <a:r>
              <a:rPr lang="en-US" sz="3600" b="1" dirty="0" smtClean="0">
                <a:solidFill>
                  <a:srgbClr val="000000"/>
                </a:solidFill>
                <a:latin typeface="+mj-lt"/>
              </a:rPr>
              <a:t>The Munich Agreement, 1938</a:t>
            </a:r>
          </a:p>
        </p:txBody>
      </p:sp>
      <p:pic>
        <p:nvPicPr>
          <p:cNvPr id="48130" name="Picture 3" descr="Chamberlain-Munich-Hitler lette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3124200" y="1524000"/>
            <a:ext cx="3886200" cy="359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7764" name="Rectangle 4"/>
          <p:cNvSpPr>
            <a:spLocks noChangeArrowheads="1"/>
          </p:cNvSpPr>
          <p:nvPr/>
        </p:nvSpPr>
        <p:spPr bwMode="auto">
          <a:xfrm>
            <a:off x="1295400" y="5835650"/>
            <a:ext cx="7543800"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17961" dir="2700000" algn="ctr" rotWithShape="0">
                    <a:schemeClr val="tx2">
                      <a:alpha val="74998"/>
                    </a:schemeClr>
                  </a:outerShdw>
                </a:effectLst>
              </a14:hiddenEffects>
            </a:ext>
          </a:extLst>
        </p:spPr>
        <p:txBody>
          <a:bodyPr>
            <a:spAutoFit/>
          </a:bodyPr>
          <a:lstStyle/>
          <a:p>
            <a:pPr algn="ctr" eaLnBrk="1" hangingPunct="1">
              <a:defRPr/>
            </a:pPr>
            <a:r>
              <a:rPr lang="en-US" sz="2800" b="1" i="1">
                <a:solidFill>
                  <a:srgbClr val="006200"/>
                </a:solidFill>
                <a:latin typeface="Comic Sans MS" charset="0"/>
                <a:cs typeface="Microsoft New Tai Lue" charset="0"/>
              </a:rPr>
              <a:t>Now we have </a:t>
            </a:r>
            <a:r>
              <a:rPr lang="en-US" sz="2800" b="1" i="1" u="sng">
                <a:solidFill>
                  <a:srgbClr val="006200"/>
                </a:solidFill>
                <a:latin typeface="Comic Sans MS" charset="0"/>
                <a:cs typeface="Microsoft New Tai Lue" charset="0"/>
              </a:rPr>
              <a:t>“peace in our time!”</a:t>
            </a:r>
            <a:r>
              <a:rPr lang="en-US" sz="2800" b="1" i="1">
                <a:solidFill>
                  <a:srgbClr val="006200"/>
                </a:solidFill>
                <a:latin typeface="Comic Sans MS" charset="0"/>
                <a:cs typeface="Microsoft New Tai Lue" charset="0"/>
              </a:rPr>
              <a:t> Herr Hitler is a man we can do business with.</a:t>
            </a:r>
          </a:p>
        </p:txBody>
      </p:sp>
      <p:sp>
        <p:nvSpPr>
          <p:cNvPr id="48132" name="Rectangle 5"/>
          <p:cNvSpPr>
            <a:spLocks noChangeArrowheads="1"/>
          </p:cNvSpPr>
          <p:nvPr/>
        </p:nvSpPr>
        <p:spPr bwMode="auto">
          <a:xfrm>
            <a:off x="1981200" y="51816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200" b="1">
                <a:latin typeface="Comic Sans MS" charset="0"/>
                <a:cs typeface="Microsoft New Tai Lue" charset="0"/>
              </a:rPr>
              <a:t>British Prime Minister Neville Chamberlain</a:t>
            </a:r>
          </a:p>
        </p:txBody>
      </p:sp>
    </p:spTree>
  </p:cSld>
  <p:clrMapOvr>
    <a:masterClrMapping/>
  </p:clrMapOvr>
  <p:transition xmlns:p14="http://schemas.microsoft.com/office/powerpoint/2010/main">
    <p:sndAc>
      <p:stSnd>
        <p:snd r:embed="rId2" name="neville[1].wav"/>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3500"/>
                                  </p:stCondLst>
                                  <p:iterate type="lt">
                                    <p:tmPct val="10000"/>
                                  </p:iterate>
                                  <p:childTnLst>
                                    <p:set>
                                      <p:cBhvr>
                                        <p:cTn id="6" dur="1" fill="hold">
                                          <p:stCondLst>
                                            <p:cond delay="0"/>
                                          </p:stCondLst>
                                        </p:cTn>
                                        <p:tgtEl>
                                          <p:spTgt spid="117764"/>
                                        </p:tgtEl>
                                        <p:attrNameLst>
                                          <p:attrName>style.visibility</p:attrName>
                                        </p:attrNameLst>
                                      </p:cBhvr>
                                      <p:to>
                                        <p:strVal val="visible"/>
                                      </p:to>
                                    </p:set>
                                    <p:animEffect transition="in" filter="wipe(left)">
                                      <p:cBhvr>
                                        <p:cTn id="7" dur="1000"/>
                                        <p:tgtEl>
                                          <p:spTgt spid="11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066800" y="228600"/>
            <a:ext cx="7924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chemeClr val="tx1"/>
                </a:solidFill>
                <a:latin typeface="+mj-lt"/>
              </a:rPr>
              <a:t>Czechoslovakia Becomes Part of the Third Reich:  1939</a:t>
            </a:r>
          </a:p>
        </p:txBody>
      </p:sp>
      <p:pic>
        <p:nvPicPr>
          <p:cNvPr id="49154" name="Picture 7" descr="Anschluss-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r="2702"/>
          <a:stretch>
            <a:fillRect/>
          </a:stretch>
        </p:blipFill>
        <p:spPr bwMode="auto">
          <a:xfrm>
            <a:off x="3276600" y="1905000"/>
            <a:ext cx="3394075"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066800" y="228600"/>
            <a:ext cx="7924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The Nazi-Soviet</a:t>
            </a:r>
            <a:br>
              <a:rPr lang="en-US" sz="3600" b="1" dirty="0" smtClean="0">
                <a:solidFill>
                  <a:srgbClr val="000000"/>
                </a:solidFill>
                <a:latin typeface="+mj-lt"/>
              </a:rPr>
            </a:br>
            <a:r>
              <a:rPr lang="en-US" sz="3600" b="1" dirty="0" smtClean="0">
                <a:solidFill>
                  <a:srgbClr val="000000"/>
                </a:solidFill>
                <a:latin typeface="+mj-lt"/>
              </a:rPr>
              <a:t>Non-Aggression Pact, 1939</a:t>
            </a:r>
          </a:p>
        </p:txBody>
      </p:sp>
      <p:pic>
        <p:nvPicPr>
          <p:cNvPr id="50178" name="Picture 3" descr="Non-Aggression Pact"/>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447800" y="1600200"/>
            <a:ext cx="344805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79" name="Rectangle 4"/>
          <p:cNvSpPr>
            <a:spLocks noChangeArrowheads="1"/>
          </p:cNvSpPr>
          <p:nvPr/>
        </p:nvSpPr>
        <p:spPr bwMode="auto">
          <a:xfrm>
            <a:off x="1295400" y="5943600"/>
            <a:ext cx="373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000" b="1">
                <a:latin typeface="Comic Sans MS" charset="0"/>
                <a:cs typeface="Microsoft New Tai Lue" charset="0"/>
              </a:rPr>
              <a:t>Foreign Ministers </a:t>
            </a:r>
            <a:br>
              <a:rPr lang="en-US" sz="2000" b="1">
                <a:latin typeface="Comic Sans MS" charset="0"/>
                <a:cs typeface="Microsoft New Tai Lue" charset="0"/>
              </a:rPr>
            </a:br>
            <a:r>
              <a:rPr lang="en-US" sz="2000" b="1">
                <a:latin typeface="Comic Sans MS" charset="0"/>
                <a:cs typeface="Microsoft New Tai Lue" charset="0"/>
              </a:rPr>
              <a:t>von Ribbentrop &amp; Molotov</a:t>
            </a:r>
          </a:p>
        </p:txBody>
      </p:sp>
      <p:pic>
        <p:nvPicPr>
          <p:cNvPr id="50180" name="Picture 5" descr="Map Showing Partition of Poland 1939"/>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257800" y="1981200"/>
            <a:ext cx="36639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WordArt 2" descr="blood_dripping"/>
          <p:cNvSpPr>
            <a:spLocks noChangeArrowheads="1" noChangeShapeType="1" noTextEdit="1"/>
          </p:cNvSpPr>
          <p:nvPr/>
        </p:nvSpPr>
        <p:spPr bwMode="auto">
          <a:xfrm>
            <a:off x="3657600" y="304800"/>
            <a:ext cx="4648200" cy="5486400"/>
          </a:xfrm>
          <a:prstGeom prst="rect">
            <a:avLst/>
          </a:prstGeom>
        </p:spPr>
        <p:txBody>
          <a:bodyPr wrap="none" fromWordArt="1">
            <a:prstTxWarp prst="textPlain">
              <a:avLst>
                <a:gd name="adj" fmla="val 50000"/>
              </a:avLst>
            </a:prstTxWarp>
          </a:bodyPr>
          <a:lstStyle/>
          <a:p>
            <a:pPr algn="ctr"/>
            <a:r>
              <a:rPr lang="de-DE"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The</a:t>
            </a:r>
          </a:p>
          <a:p>
            <a:pPr algn="ctr"/>
            <a:r>
              <a:rPr lang="de-DE"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War</a:t>
            </a:r>
          </a:p>
          <a:p>
            <a:pPr algn="ctr"/>
            <a:r>
              <a:rPr lang="de-DE"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Begins!</a:t>
            </a:r>
            <a:endPar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066800" y="152400"/>
            <a:ext cx="7924800" cy="6413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Poland Attacked: Sept. 1, 1939</a:t>
            </a:r>
          </a:p>
        </p:txBody>
      </p:sp>
      <p:pic>
        <p:nvPicPr>
          <p:cNvPr id="52226" name="Picture 3" descr="map-Poland Collapses"/>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2684463" y="1004888"/>
            <a:ext cx="4402137" cy="494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4"/>
          <p:cNvSpPr>
            <a:spLocks noChangeArrowheads="1"/>
          </p:cNvSpPr>
          <p:nvPr/>
        </p:nvSpPr>
        <p:spPr bwMode="auto">
          <a:xfrm>
            <a:off x="2133600" y="6110288"/>
            <a:ext cx="54864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800" b="1" i="1">
                <a:solidFill>
                  <a:srgbClr val="333399"/>
                </a:solidFill>
                <a:latin typeface="Comic Sans MS" charset="0"/>
                <a:cs typeface="Microsoft New Tai Lue" charset="0"/>
              </a:rPr>
              <a:t>Blitzkrieg</a:t>
            </a:r>
            <a:r>
              <a:rPr lang="en-US" sz="2800" b="1">
                <a:latin typeface="Comic Sans MS" charset="0"/>
                <a:cs typeface="Microsoft New Tai Lue" charset="0"/>
              </a:rPr>
              <a:t> [“Lightning  War”]</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066800" y="152400"/>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The Versailles Treaty - 1919</a:t>
            </a:r>
          </a:p>
        </p:txBody>
      </p:sp>
      <p:pic>
        <p:nvPicPr>
          <p:cNvPr id="17411" name="Picture 3" descr="map-Europe and the Middle East after the Peace Settlements of 1919-1920"/>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3200400" y="1066800"/>
            <a:ext cx="5410200" cy="554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066800" y="152400"/>
            <a:ext cx="7924800" cy="6254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500" b="1" dirty="0" smtClean="0">
                <a:solidFill>
                  <a:srgbClr val="000000"/>
                </a:solidFill>
                <a:latin typeface="+mj-lt"/>
              </a:rPr>
              <a:t>German Troops March into Warsaw</a:t>
            </a:r>
          </a:p>
        </p:txBody>
      </p:sp>
      <p:pic>
        <p:nvPicPr>
          <p:cNvPr id="53250" name="Picture 5" descr="German troops march into Warsaw"/>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905000" y="914400"/>
            <a:ext cx="6324600" cy="5651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219200" y="12700"/>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Rome-Berlin-Tokyo </a:t>
            </a:r>
            <a:r>
              <a:rPr lang="en-US" sz="4000" b="1" i="1" dirty="0" smtClean="0">
                <a:solidFill>
                  <a:srgbClr val="000000"/>
                </a:solidFill>
                <a:latin typeface="+mj-lt"/>
              </a:rPr>
              <a:t>Axis</a:t>
            </a:r>
            <a:r>
              <a:rPr lang="en-US" sz="4000" b="1" dirty="0" smtClean="0">
                <a:solidFill>
                  <a:srgbClr val="000000"/>
                </a:solidFill>
                <a:latin typeface="+mj-lt"/>
              </a:rPr>
              <a:t>, </a:t>
            </a:r>
            <a:r>
              <a:rPr lang="en-US" sz="3600" b="1" dirty="0" smtClean="0">
                <a:solidFill>
                  <a:srgbClr val="000000"/>
                </a:solidFill>
                <a:latin typeface="+mj-lt"/>
              </a:rPr>
              <a:t>1940</a:t>
            </a:r>
          </a:p>
        </p:txBody>
      </p:sp>
      <p:sp>
        <p:nvSpPr>
          <p:cNvPr id="43011" name="Rectangle 4"/>
          <p:cNvSpPr>
            <a:spLocks noChangeArrowheads="1"/>
          </p:cNvSpPr>
          <p:nvPr/>
        </p:nvSpPr>
        <p:spPr bwMode="auto">
          <a:xfrm>
            <a:off x="304800" y="5519738"/>
            <a:ext cx="8610600"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tx2">
                      <a:alpha val="74998"/>
                    </a:schemeClr>
                  </a:outerShdw>
                </a:effectLst>
              </a14:hiddenEffects>
            </a:ext>
          </a:extLst>
        </p:spPr>
        <p:txBody>
          <a:bodyPr>
            <a:spAutoFit/>
          </a:bodyPr>
          <a:lstStyle/>
          <a:p>
            <a:pPr algn="ctr" eaLnBrk="1" hangingPunct="1">
              <a:defRPr/>
            </a:pPr>
            <a:r>
              <a:rPr lang="en-US" sz="2800" b="1" dirty="0">
                <a:solidFill>
                  <a:srgbClr val="333399"/>
                </a:solidFill>
                <a:latin typeface="Comic Sans MS" charset="0"/>
                <a:cs typeface="Microsoft New Tai Lue" charset="0"/>
              </a:rPr>
              <a:t>The </a:t>
            </a:r>
            <a:r>
              <a:rPr lang="en-US" sz="2800" b="1" dirty="0">
                <a:solidFill>
                  <a:srgbClr val="FF0000"/>
                </a:solidFill>
                <a:latin typeface="Comic Sans MS" charset="0"/>
                <a:cs typeface="Microsoft New Tai Lue" charset="0"/>
              </a:rPr>
              <a:t>Tripartite Pact </a:t>
            </a:r>
            <a:r>
              <a:rPr lang="en-US" sz="2800" b="1" dirty="0">
                <a:solidFill>
                  <a:srgbClr val="333399"/>
                </a:solidFill>
                <a:latin typeface="Comic Sans MS" charset="0"/>
                <a:cs typeface="Microsoft New Tai Lue" charset="0"/>
              </a:rPr>
              <a:t>originally had been the Anti-</a:t>
            </a:r>
            <a:r>
              <a:rPr lang="en-US" sz="2800" b="1" dirty="0" err="1">
                <a:solidFill>
                  <a:srgbClr val="333399"/>
                </a:solidFill>
                <a:latin typeface="Comic Sans MS" charset="0"/>
                <a:cs typeface="Microsoft New Tai Lue" charset="0"/>
              </a:rPr>
              <a:t>Comintern</a:t>
            </a:r>
            <a:r>
              <a:rPr lang="en-US" sz="2800" b="1" dirty="0">
                <a:solidFill>
                  <a:srgbClr val="333399"/>
                </a:solidFill>
                <a:latin typeface="Comic Sans MS" charset="0"/>
                <a:cs typeface="Microsoft New Tai Lue" charset="0"/>
              </a:rPr>
              <a:t> Pact between Japan and Germany because of the USSR</a:t>
            </a:r>
          </a:p>
        </p:txBody>
      </p:sp>
      <p:pic>
        <p:nvPicPr>
          <p:cNvPr id="54275" name="Picture 6" descr="T3047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6172200" cy="4284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WordArt 2" descr="blood_dripping"/>
          <p:cNvSpPr>
            <a:spLocks noChangeArrowheads="1" noChangeShapeType="1" noTextEdit="1"/>
          </p:cNvSpPr>
          <p:nvPr/>
        </p:nvSpPr>
        <p:spPr bwMode="auto">
          <a:xfrm>
            <a:off x="2286000" y="762000"/>
            <a:ext cx="6705600" cy="5105400"/>
          </a:xfrm>
          <a:prstGeom prst="rect">
            <a:avLst/>
          </a:prstGeom>
        </p:spPr>
        <p:txBody>
          <a:bodyPr wrap="none" fromWordArt="1">
            <a:prstTxWarp prst="textPlain">
              <a:avLst>
                <a:gd name="adj" fmla="val 50000"/>
              </a:avLst>
            </a:prstTxWarp>
          </a:bodyPr>
          <a:lstStyle/>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The European </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&amp; North African</a:t>
            </a:r>
          </a:p>
          <a:p>
            <a:pPr algn="ctr"/>
            <a:r>
              <a:rPr lang="en-US" sz="7200" b="1" kern="10">
                <a:ln w="12700">
                  <a:solidFill>
                    <a:srgbClr val="3B3B3B"/>
                  </a:solidFill>
                  <a:round/>
                  <a:headEnd/>
                  <a:tailEnd/>
                </a:ln>
                <a:solidFill>
                  <a:srgbClr val="000000"/>
                </a:solidFill>
                <a:effectLst>
                  <a:outerShdw blurRad="41275" dist="20320" dir="1799969" algn="tl" rotWithShape="0">
                    <a:srgbClr val="000000">
                      <a:alpha val="39998"/>
                    </a:srgbClr>
                  </a:outerShdw>
                </a:effectLst>
                <a:latin typeface="+mj-lt"/>
                <a:ea typeface="+mj-lt"/>
                <a:cs typeface="+mj-lt"/>
              </a:rPr>
              <a:t>Theaters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066800" y="152400"/>
            <a:ext cx="7848600" cy="6254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500" b="1" dirty="0" smtClean="0">
                <a:solidFill>
                  <a:srgbClr val="000000"/>
                </a:solidFill>
                <a:latin typeface="+mj-lt"/>
              </a:rPr>
              <a:t>European Theater of Operations</a:t>
            </a:r>
          </a:p>
        </p:txBody>
      </p:sp>
      <p:pic>
        <p:nvPicPr>
          <p:cNvPr id="56322" name="Picture 5" descr="ww2map02"/>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524000" y="838200"/>
            <a:ext cx="7086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9000">
    <p:sndAc>
      <p:stSnd>
        <p:snd r:embed="rId2" name="White Cliffs of Dover-Kay Keiser.wav"/>
      </p:stSnd>
    </p:sndAc>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24000" y="365125"/>
            <a:ext cx="7086600" cy="7699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The “</a:t>
            </a:r>
            <a:r>
              <a:rPr lang="en-US" sz="4400" b="1" dirty="0" err="1" smtClean="0">
                <a:solidFill>
                  <a:srgbClr val="000000"/>
                </a:solidFill>
                <a:latin typeface="+mj-lt"/>
              </a:rPr>
              <a:t>Phoney</a:t>
            </a:r>
            <a:r>
              <a:rPr lang="en-US" sz="4400" b="1" dirty="0" smtClean="0">
                <a:solidFill>
                  <a:srgbClr val="000000"/>
                </a:solidFill>
                <a:latin typeface="+mj-lt"/>
              </a:rPr>
              <a:t> War”</a:t>
            </a:r>
          </a:p>
        </p:txBody>
      </p:sp>
      <p:pic>
        <p:nvPicPr>
          <p:cNvPr id="57346" name="Picture 4" descr="map-first year of the wa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57200" y="1905000"/>
            <a:ext cx="3962400" cy="3735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Box 1"/>
          <p:cNvSpPr txBox="1">
            <a:spLocks noChangeArrowheads="1"/>
          </p:cNvSpPr>
          <p:nvPr/>
        </p:nvSpPr>
        <p:spPr bwMode="auto">
          <a:xfrm>
            <a:off x="4876800" y="1219200"/>
            <a:ext cx="403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b="1">
                <a:latin typeface="Kaiti SC Regular" charset="0"/>
                <a:ea typeface="Kaiti SC Regular" charset="0"/>
                <a:cs typeface="Kaiti SC Regular" charset="0"/>
              </a:rPr>
              <a:t>For the first 8 months after Germany</a:t>
            </a:r>
            <a:r>
              <a:rPr lang="ja-JP" altLang="en-US" b="1">
                <a:latin typeface="Kaiti SC Regular" charset="0"/>
                <a:ea typeface="Kaiti SC Regular" charset="0"/>
                <a:cs typeface="Kaiti SC Regular" charset="0"/>
              </a:rPr>
              <a:t>’</a:t>
            </a:r>
            <a:r>
              <a:rPr lang="en-US" altLang="ja-JP" b="1">
                <a:latin typeface="Kaiti SC Regular" charset="0"/>
                <a:ea typeface="Kaiti SC Regular" charset="0"/>
                <a:cs typeface="Kaiti SC Regular" charset="0"/>
              </a:rPr>
              <a:t>s attack of Poland this refers to the lack of major military land operations by the Allies on Germany's Western Front.</a:t>
            </a:r>
          </a:p>
          <a:p>
            <a:pPr eaLnBrk="1" hangingPunct="1">
              <a:buFont typeface="Arial" charset="0"/>
              <a:buChar char="•"/>
            </a:pPr>
            <a:r>
              <a:rPr lang="en-US" b="1">
                <a:latin typeface="Kaiti SC Regular" charset="0"/>
                <a:ea typeface="Kaiti SC Regular" charset="0"/>
                <a:cs typeface="Kaiti SC Regular" charset="0"/>
              </a:rPr>
              <a:t>NO Western power committed to launching a significant land offensive</a:t>
            </a:r>
          </a:p>
          <a:p>
            <a:pPr eaLnBrk="1" hangingPunct="1">
              <a:buFont typeface="Arial" charset="0"/>
              <a:buChar char="•"/>
            </a:pPr>
            <a:r>
              <a:rPr lang="en-US" b="1">
                <a:latin typeface="Kaiti SC Regular" charset="0"/>
                <a:ea typeface="Kaiti SC Regular" charset="0"/>
                <a:cs typeface="Kaiti SC Regular" charset="0"/>
              </a:rPr>
              <a:t>Referred to as a </a:t>
            </a:r>
            <a:r>
              <a:rPr lang="en-US" b="1" i="1">
                <a:solidFill>
                  <a:srgbClr val="C00000"/>
                </a:solidFill>
                <a:latin typeface="Kaiti SC Regular" charset="0"/>
                <a:ea typeface="Kaiti SC Regular" charset="0"/>
                <a:cs typeface="Kaiti SC Regular" charset="0"/>
              </a:rPr>
              <a:t>Sitzkrieg </a:t>
            </a:r>
            <a:r>
              <a:rPr lang="en-US" b="1">
                <a:latin typeface="Kaiti SC Regular" charset="0"/>
                <a:ea typeface="Kaiti SC Regular" charset="0"/>
                <a:cs typeface="Kaiti SC Regular" charset="0"/>
              </a:rPr>
              <a:t>by the British Press</a:t>
            </a:r>
            <a:endParaRPr lang="en-US" b="1" i="1">
              <a:solidFill>
                <a:srgbClr val="C00000"/>
              </a:solidFill>
              <a:latin typeface="Kaiti SC Regular" charset="0"/>
              <a:ea typeface="Kaiti SC Regular" charset="0"/>
              <a:cs typeface="Kaiti SC Regular" charset="0"/>
            </a:endParaRPr>
          </a:p>
          <a:p>
            <a:pPr eaLnBrk="1" hangingPunct="1"/>
            <a:endParaRPr lang="en-US" b="1">
              <a:latin typeface="Tempus Sans ITC" charset="0"/>
            </a:endParaRPr>
          </a:p>
        </p:txBody>
      </p:sp>
    </p:spTree>
  </p:cSld>
  <p:clrMapOvr>
    <a:masterClrMapping/>
  </p:clrMapOvr>
  <p:transition xmlns:p14="http://schemas.microsoft.com/office/powerpoint/2010/main" advClick="0" advTm="8000"/>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4000" dirty="0" smtClean="0">
                <a:solidFill>
                  <a:srgbClr val="000000"/>
                </a:solidFill>
                <a:effectLst>
                  <a:outerShdw blurRad="38100" dist="38100" dir="2700000" algn="tl">
                    <a:srgbClr val="000000">
                      <a:alpha val="43137"/>
                    </a:srgbClr>
                  </a:outerShdw>
                </a:effectLst>
                <a:latin typeface="+mj-lt"/>
                <a:ea typeface="+mj-ea"/>
              </a:rPr>
              <a:t>The “</a:t>
            </a:r>
            <a:r>
              <a:rPr lang="en-US" sz="4000" dirty="0" err="1" smtClean="0">
                <a:solidFill>
                  <a:srgbClr val="000000"/>
                </a:solidFill>
                <a:effectLst>
                  <a:outerShdw blurRad="38100" dist="38100" dir="2700000" algn="tl">
                    <a:srgbClr val="000000">
                      <a:alpha val="43137"/>
                    </a:srgbClr>
                  </a:outerShdw>
                </a:effectLst>
                <a:latin typeface="+mj-lt"/>
                <a:ea typeface="+mj-ea"/>
              </a:rPr>
              <a:t>Phoney</a:t>
            </a:r>
            <a:r>
              <a:rPr lang="en-US" sz="4000" dirty="0">
                <a:solidFill>
                  <a:srgbClr val="000000"/>
                </a:solidFill>
                <a:effectLst>
                  <a:outerShdw blurRad="38100" dist="38100" dir="2700000" algn="tl">
                    <a:srgbClr val="000000">
                      <a:alpha val="43137"/>
                    </a:srgbClr>
                  </a:outerShdw>
                </a:effectLst>
                <a:latin typeface="+mj-lt"/>
                <a:ea typeface="+mj-ea"/>
              </a:rPr>
              <a:t> </a:t>
            </a:r>
            <a:r>
              <a:rPr lang="en-US" sz="4000" dirty="0" smtClean="0">
                <a:solidFill>
                  <a:srgbClr val="000000"/>
                </a:solidFill>
                <a:effectLst>
                  <a:outerShdw blurRad="38100" dist="38100" dir="2700000" algn="tl">
                    <a:srgbClr val="000000">
                      <a:alpha val="43137"/>
                    </a:srgbClr>
                  </a:outerShdw>
                </a:effectLst>
                <a:latin typeface="+mj-lt"/>
                <a:ea typeface="+mj-ea"/>
              </a:rPr>
              <a:t>War” ends May 1940</a:t>
            </a:r>
            <a:endParaRPr lang="en-US" sz="4000" dirty="0">
              <a:solidFill>
                <a:srgbClr val="000000"/>
              </a:solidFill>
              <a:effectLst>
                <a:outerShdw blurRad="38100" dist="38100" dir="2700000" algn="tl">
                  <a:srgbClr val="000000">
                    <a:alpha val="43137"/>
                  </a:srgbClr>
                </a:outerShdw>
              </a:effectLst>
              <a:latin typeface="+mj-lt"/>
              <a:ea typeface="+mj-ea"/>
            </a:endParaRPr>
          </a:p>
        </p:txBody>
      </p:sp>
      <p:sp>
        <p:nvSpPr>
          <p:cNvPr id="3" name="Content Placeholder 2"/>
          <p:cNvSpPr>
            <a:spLocks noGrp="1"/>
          </p:cNvSpPr>
          <p:nvPr>
            <p:ph idx="1"/>
          </p:nvPr>
        </p:nvSpPr>
        <p:spPr>
          <a:xfrm>
            <a:off x="3200400" y="1600200"/>
            <a:ext cx="5638800" cy="5105400"/>
          </a:xfrm>
        </p:spPr>
        <p:txBody>
          <a:bodyPr rtlCol="0">
            <a:normAutofit lnSpcReduction="10000"/>
          </a:bodyPr>
          <a:lstStyle/>
          <a:p>
            <a:pPr eaLnBrk="1" fontAlgn="auto" hangingPunct="1">
              <a:spcAft>
                <a:spcPts val="0"/>
              </a:spcAft>
              <a:buFont typeface="Arial" panose="020B0604020202020204" pitchFamily="34" charset="0"/>
              <a:buChar char="•"/>
              <a:defRPr/>
            </a:pPr>
            <a:r>
              <a:rPr lang="en-US" dirty="0">
                <a:solidFill>
                  <a:schemeClr val="tx1">
                    <a:lumMod val="75000"/>
                    <a:lumOff val="25000"/>
                  </a:schemeClr>
                </a:solidFill>
                <a:latin typeface="Kaiti SC Regular"/>
                <a:ea typeface="+mn-ea"/>
                <a:cs typeface="Kaiti SC Regular"/>
              </a:rPr>
              <a:t>German troops marched into Belgium</a:t>
            </a:r>
            <a:r>
              <a:rPr lang="en-US" dirty="0" smtClean="0">
                <a:solidFill>
                  <a:schemeClr val="tx1">
                    <a:lumMod val="75000"/>
                    <a:lumOff val="25000"/>
                  </a:schemeClr>
                </a:solidFill>
                <a:latin typeface="Kaiti SC Regular"/>
                <a:ea typeface="+mn-ea"/>
                <a:cs typeface="Kaiti SC Regular"/>
              </a:rPr>
              <a:t>, </a:t>
            </a:r>
            <a:r>
              <a:rPr lang="en-US" dirty="0">
                <a:solidFill>
                  <a:schemeClr val="tx1">
                    <a:lumMod val="75000"/>
                    <a:lumOff val="25000"/>
                  </a:schemeClr>
                </a:solidFill>
                <a:latin typeface="Kaiti SC Regular"/>
                <a:ea typeface="+mn-ea"/>
                <a:cs typeface="Kaiti SC Regular"/>
              </a:rPr>
              <a:t>the Netherlands and Luxembourg, marking the end of the </a:t>
            </a:r>
            <a:r>
              <a:rPr lang="en-US" dirty="0" err="1">
                <a:solidFill>
                  <a:schemeClr val="tx1">
                    <a:lumMod val="75000"/>
                    <a:lumOff val="25000"/>
                  </a:schemeClr>
                </a:solidFill>
                <a:latin typeface="Kaiti SC Regular"/>
                <a:ea typeface="+mn-ea"/>
                <a:cs typeface="Kaiti SC Regular"/>
              </a:rPr>
              <a:t>Phoney</a:t>
            </a:r>
            <a:r>
              <a:rPr lang="en-US" dirty="0">
                <a:solidFill>
                  <a:schemeClr val="tx1">
                    <a:lumMod val="75000"/>
                    <a:lumOff val="25000"/>
                  </a:schemeClr>
                </a:solidFill>
                <a:latin typeface="Kaiti SC Regular"/>
                <a:ea typeface="+mn-ea"/>
                <a:cs typeface="Kaiti SC Regular"/>
              </a:rPr>
              <a:t> War</a:t>
            </a:r>
            <a:r>
              <a:rPr lang="en-US" dirty="0" smtClean="0">
                <a:solidFill>
                  <a:schemeClr val="tx1">
                    <a:lumMod val="75000"/>
                    <a:lumOff val="25000"/>
                  </a:schemeClr>
                </a:solidFill>
                <a:latin typeface="Kaiti SC Regular"/>
                <a:ea typeface="+mn-ea"/>
                <a:cs typeface="Kaiti SC Regular"/>
              </a:rPr>
              <a:t>.</a:t>
            </a:r>
          </a:p>
          <a:p>
            <a:pPr eaLnBrk="1" fontAlgn="auto" hangingPunct="1">
              <a:spcAft>
                <a:spcPts val="0"/>
              </a:spcAft>
              <a:buFont typeface="Arial" panose="020B0604020202020204" pitchFamily="34" charset="0"/>
              <a:buChar char="•"/>
              <a:defRPr/>
            </a:pPr>
            <a:r>
              <a:rPr lang="en-US" dirty="0" smtClean="0">
                <a:solidFill>
                  <a:schemeClr val="tx1">
                    <a:lumMod val="75000"/>
                    <a:lumOff val="25000"/>
                  </a:schemeClr>
                </a:solidFill>
                <a:latin typeface="Kaiti SC Regular"/>
                <a:ea typeface="+mn-ea"/>
                <a:cs typeface="Kaiti SC Regular"/>
              </a:rPr>
              <a:t>In 6 weeks Germany had made it through Belgium and around the Maginot Line into France.</a:t>
            </a:r>
          </a:p>
          <a:p>
            <a:pPr eaLnBrk="1" fontAlgn="auto" hangingPunct="1">
              <a:spcAft>
                <a:spcPts val="0"/>
              </a:spcAft>
              <a:buFont typeface="Arial" panose="020B0604020202020204" pitchFamily="34" charset="0"/>
              <a:buChar char="•"/>
              <a:defRPr/>
            </a:pPr>
            <a:r>
              <a:rPr lang="en-US" dirty="0" smtClean="0">
                <a:solidFill>
                  <a:schemeClr val="tx1">
                    <a:lumMod val="75000"/>
                    <a:lumOff val="25000"/>
                  </a:schemeClr>
                </a:solidFill>
                <a:latin typeface="Kaiti SC Regular"/>
                <a:ea typeface="+mn-ea"/>
                <a:cs typeface="Kaiti SC Regular"/>
              </a:rPr>
              <a:t>6 weeks later, Germany conquered Paris.</a:t>
            </a:r>
            <a:endParaRPr lang="en-US" dirty="0">
              <a:solidFill>
                <a:schemeClr val="tx1">
                  <a:lumMod val="75000"/>
                  <a:lumOff val="25000"/>
                </a:schemeClr>
              </a:solidFill>
              <a:latin typeface="Kaiti SC Regular"/>
              <a:ea typeface="+mn-ea"/>
              <a:cs typeface="Kaiti SC Regular"/>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066800" y="152400"/>
            <a:ext cx="7924800" cy="12509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dirty="0" smtClean="0">
                <a:solidFill>
                  <a:srgbClr val="000000"/>
                </a:solidFill>
                <a:latin typeface="+mj-lt"/>
              </a:rPr>
              <a:t>Dunkirk Evacuated</a:t>
            </a:r>
            <a:br>
              <a:rPr lang="en-US" sz="3800" dirty="0" smtClean="0">
                <a:solidFill>
                  <a:srgbClr val="000000"/>
                </a:solidFill>
                <a:latin typeface="+mj-lt"/>
              </a:rPr>
            </a:br>
            <a:r>
              <a:rPr lang="en-US" sz="3800" dirty="0" smtClean="0">
                <a:solidFill>
                  <a:srgbClr val="000000"/>
                </a:solidFill>
                <a:latin typeface="+mj-lt"/>
              </a:rPr>
              <a:t>June 4, 1940</a:t>
            </a:r>
          </a:p>
        </p:txBody>
      </p:sp>
      <p:pic>
        <p:nvPicPr>
          <p:cNvPr id="59394" name="Picture 4" descr="Dunkirk evacuated-June 4 1940"/>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457200" y="1524000"/>
            <a:ext cx="67183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1300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371600" y="152400"/>
            <a:ext cx="73152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France Surrenders</a:t>
            </a:r>
            <a:br>
              <a:rPr lang="en-US" sz="4000" b="1" dirty="0" smtClean="0">
                <a:solidFill>
                  <a:srgbClr val="000000"/>
                </a:solidFill>
                <a:latin typeface="+mj-lt"/>
              </a:rPr>
            </a:br>
            <a:r>
              <a:rPr lang="en-US" sz="4000" b="1" dirty="0" smtClean="0">
                <a:solidFill>
                  <a:srgbClr val="000000"/>
                </a:solidFill>
                <a:latin typeface="+mj-lt"/>
              </a:rPr>
              <a:t>June, 1940</a:t>
            </a:r>
          </a:p>
        </p:txBody>
      </p:sp>
      <p:pic>
        <p:nvPicPr>
          <p:cNvPr id="61444" name="Picture 4" descr="Hitler in Pari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181600" y="1828800"/>
            <a:ext cx="3762375"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5" name="Picture 5" descr="germany takes france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7500" r="3751"/>
          <a:stretch>
            <a:fillRect/>
          </a:stretch>
        </p:blipFill>
        <p:spPr bwMode="auto">
          <a:xfrm>
            <a:off x="1905000" y="4191000"/>
            <a:ext cx="2433638" cy="2159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46" name="Picture 6" descr="nazis_par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676400"/>
            <a:ext cx="3352800" cy="21796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1000" fill="hold"/>
                                        <p:tgtEl>
                                          <p:spTgt spid="61446"/>
                                        </p:tgtEl>
                                        <p:attrNameLst>
                                          <p:attrName>ppt_x</p:attrName>
                                        </p:attrNameLst>
                                      </p:cBhvr>
                                      <p:tavLst>
                                        <p:tav tm="0">
                                          <p:val>
                                            <p:strVal val="0-#ppt_w/2"/>
                                          </p:val>
                                        </p:tav>
                                        <p:tav tm="100000">
                                          <p:val>
                                            <p:strVal val="#ppt_x"/>
                                          </p:val>
                                        </p:tav>
                                      </p:tavLst>
                                    </p:anim>
                                    <p:anim calcmode="lin" valueType="num">
                                      <p:cBhvr additive="base">
                                        <p:cTn id="8" dur="1000" fill="hold"/>
                                        <p:tgtEl>
                                          <p:spTgt spid="6144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1" presetClass="entr" presetSubtype="0" fill="hold" nodeType="afterEffect">
                                  <p:stCondLst>
                                    <p:cond delay="1000"/>
                                  </p:stCondLst>
                                  <p:iterate type="lt">
                                    <p:tmPct val="5000"/>
                                  </p:iterate>
                                  <p:childTnLst>
                                    <p:set>
                                      <p:cBhvr>
                                        <p:cTn id="11" dur="1" fill="hold">
                                          <p:stCondLst>
                                            <p:cond delay="0"/>
                                          </p:stCondLst>
                                        </p:cTn>
                                        <p:tgtEl>
                                          <p:spTgt spid="61445"/>
                                        </p:tgtEl>
                                        <p:attrNameLst>
                                          <p:attrName>style.visibility</p:attrName>
                                        </p:attrNameLst>
                                      </p:cBhvr>
                                      <p:to>
                                        <p:strVal val="visible"/>
                                      </p:to>
                                    </p:set>
                                    <p:anim calcmode="lin" valueType="num">
                                      <p:cBhvr>
                                        <p:cTn id="12" dur="1000" fill="hold"/>
                                        <p:tgtEl>
                                          <p:spTgt spid="61445"/>
                                        </p:tgtEl>
                                        <p:attrNameLst>
                                          <p:attrName>ppt_w</p:attrName>
                                        </p:attrNameLst>
                                      </p:cBhvr>
                                      <p:tavLst>
                                        <p:tav tm="0">
                                          <p:val>
                                            <p:fltVal val="0"/>
                                          </p:val>
                                        </p:tav>
                                        <p:tav tm="100000">
                                          <p:val>
                                            <p:strVal val="#ppt_w"/>
                                          </p:val>
                                        </p:tav>
                                      </p:tavLst>
                                    </p:anim>
                                    <p:anim calcmode="lin" valueType="num">
                                      <p:cBhvr>
                                        <p:cTn id="13" dur="1000" fill="hold"/>
                                        <p:tgtEl>
                                          <p:spTgt spid="61445"/>
                                        </p:tgtEl>
                                        <p:attrNameLst>
                                          <p:attrName>ppt_h</p:attrName>
                                        </p:attrNameLst>
                                      </p:cBhvr>
                                      <p:tavLst>
                                        <p:tav tm="0">
                                          <p:val>
                                            <p:fltVal val="0"/>
                                          </p:val>
                                        </p:tav>
                                        <p:tav tm="100000">
                                          <p:val>
                                            <p:strVal val="#ppt_h"/>
                                          </p:val>
                                        </p:tav>
                                      </p:tavLst>
                                    </p:anim>
                                    <p:anim calcmode="lin" valueType="num">
                                      <p:cBhvr>
                                        <p:cTn id="14" dur="1000" fill="hold"/>
                                        <p:tgtEl>
                                          <p:spTgt spid="61445"/>
                                        </p:tgtEl>
                                        <p:attrNameLst>
                                          <p:attrName>style.rotation</p:attrName>
                                        </p:attrNameLst>
                                      </p:cBhvr>
                                      <p:tavLst>
                                        <p:tav tm="0">
                                          <p:val>
                                            <p:fltVal val="90"/>
                                          </p:val>
                                        </p:tav>
                                        <p:tav tm="100000">
                                          <p:val>
                                            <p:fltVal val="0"/>
                                          </p:val>
                                        </p:tav>
                                      </p:tavLst>
                                    </p:anim>
                                    <p:animEffect transition="in" filter="fade">
                                      <p:cBhvr>
                                        <p:cTn id="15" dur="1000"/>
                                        <p:tgtEl>
                                          <p:spTgt spid="61445"/>
                                        </p:tgtEl>
                                      </p:cBhvr>
                                    </p:animEffect>
                                  </p:childTnLst>
                                </p:cTn>
                              </p:par>
                            </p:childTnLst>
                          </p:cTn>
                        </p:par>
                        <p:par>
                          <p:cTn id="16" fill="hold" nodeType="afterGroup">
                            <p:stCondLst>
                              <p:cond delay="3000"/>
                            </p:stCondLst>
                            <p:childTnLst>
                              <p:par>
                                <p:cTn id="17" presetID="21" presetClass="entr" presetSubtype="8" fill="hold" nodeType="afterEffect">
                                  <p:stCondLst>
                                    <p:cond delay="1000"/>
                                  </p:stCondLst>
                                  <p:childTnLst>
                                    <p:set>
                                      <p:cBhvr>
                                        <p:cTn id="18" dur="1" fill="hold">
                                          <p:stCondLst>
                                            <p:cond delay="0"/>
                                          </p:stCondLst>
                                        </p:cTn>
                                        <p:tgtEl>
                                          <p:spTgt spid="61444"/>
                                        </p:tgtEl>
                                        <p:attrNameLst>
                                          <p:attrName>style.visibility</p:attrName>
                                        </p:attrNameLst>
                                      </p:cBhvr>
                                      <p:to>
                                        <p:strVal val="visible"/>
                                      </p:to>
                                    </p:set>
                                    <p:animEffect transition="in" filter="wheel(8)">
                                      <p:cBhvr>
                                        <p:cTn id="19" dur="20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371600" y="304800"/>
            <a:ext cx="73152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A Divided France</a:t>
            </a:r>
          </a:p>
        </p:txBody>
      </p:sp>
      <p:pic>
        <p:nvPicPr>
          <p:cNvPr id="61442" name="Picture 6" descr="vichy france"/>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533400" y="1219200"/>
            <a:ext cx="38100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7" descr="Marshall Petain"/>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867400" y="1066800"/>
            <a:ext cx="2962275"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Line 8"/>
          <p:cNvSpPr>
            <a:spLocks noChangeShapeType="1"/>
          </p:cNvSpPr>
          <p:nvPr/>
        </p:nvSpPr>
        <p:spPr bwMode="auto">
          <a:xfrm>
            <a:off x="3200400" y="3500438"/>
            <a:ext cx="2819400" cy="917575"/>
          </a:xfrm>
          <a:prstGeom prst="line">
            <a:avLst/>
          </a:prstGeom>
          <a:noFill/>
          <a:ln w="28575">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a:lstStyle/>
          <a:p>
            <a:endParaRPr lang="en-US"/>
          </a:p>
        </p:txBody>
      </p:sp>
      <p:sp>
        <p:nvSpPr>
          <p:cNvPr id="61445" name="Rectangle 9"/>
          <p:cNvSpPr>
            <a:spLocks noChangeArrowheads="1"/>
          </p:cNvSpPr>
          <p:nvPr/>
        </p:nvSpPr>
        <p:spPr bwMode="auto">
          <a:xfrm>
            <a:off x="4419600" y="5105400"/>
            <a:ext cx="472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eaLnBrk="1" hangingPunct="1"/>
            <a:r>
              <a:rPr lang="en-US" sz="1800" b="1" dirty="0" err="1">
                <a:solidFill>
                  <a:srgbClr val="FF0000"/>
                </a:solidFill>
                <a:latin typeface="Comic Sans MS" charset="0"/>
                <a:cs typeface="Microsoft New Tai Lue" charset="0"/>
              </a:rPr>
              <a:t>Phillipe</a:t>
            </a:r>
            <a:r>
              <a:rPr lang="en-US" sz="1800" b="1" dirty="0">
                <a:solidFill>
                  <a:srgbClr val="FF0000"/>
                </a:solidFill>
                <a:latin typeface="Comic Sans MS" charset="0"/>
                <a:cs typeface="Microsoft New Tai Lue" charset="0"/>
              </a:rPr>
              <a:t> Petain – conspired with NAZIS in France after a distinguished French military career / TREASON / Death sentence / WWI service = life imprisonment </a:t>
            </a:r>
          </a:p>
        </p:txBody>
      </p:sp>
      <p:sp>
        <p:nvSpPr>
          <p:cNvPr id="2" name="TextBox 1"/>
          <p:cNvSpPr txBox="1"/>
          <p:nvPr/>
        </p:nvSpPr>
        <p:spPr>
          <a:xfrm>
            <a:off x="457200" y="4876800"/>
            <a:ext cx="3810000" cy="1200328"/>
          </a:xfrm>
          <a:prstGeom prst="rect">
            <a:avLst/>
          </a:prstGeom>
          <a:noFill/>
        </p:spPr>
        <p:txBody>
          <a:bodyPr wrap="square" rtlCol="0">
            <a:spAutoFit/>
          </a:bodyPr>
          <a:lstStyle/>
          <a:p>
            <a:r>
              <a:rPr lang="en-US" b="1" dirty="0" smtClean="0">
                <a:solidFill>
                  <a:srgbClr val="008000"/>
                </a:solidFill>
                <a:latin typeface="Comic Sans MS"/>
                <a:cs typeface="Comic Sans MS"/>
              </a:rPr>
              <a:t>Vichy France – </a:t>
            </a:r>
            <a:r>
              <a:rPr lang="en-US" b="1" i="1" dirty="0" smtClean="0">
                <a:solidFill>
                  <a:srgbClr val="008000"/>
                </a:solidFill>
                <a:latin typeface="Comic Sans MS"/>
                <a:cs typeface="Comic Sans MS"/>
              </a:rPr>
              <a:t>de facto</a:t>
            </a:r>
            <a:r>
              <a:rPr lang="en-US" b="1" dirty="0" smtClean="0">
                <a:solidFill>
                  <a:srgbClr val="008000"/>
                </a:solidFill>
                <a:latin typeface="Comic Sans MS"/>
                <a:cs typeface="Comic Sans MS"/>
              </a:rPr>
              <a:t> “client state” of Nazi Germany – Free Zone</a:t>
            </a:r>
            <a:endParaRPr lang="en-US" b="1" dirty="0">
              <a:solidFill>
                <a:srgbClr val="008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066800" y="228600"/>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chemeClr val="tx1"/>
                </a:solidFill>
                <a:latin typeface="+mj-lt"/>
              </a:rPr>
              <a:t>The French Resistance</a:t>
            </a:r>
          </a:p>
        </p:txBody>
      </p:sp>
      <p:pic>
        <p:nvPicPr>
          <p:cNvPr id="62466" name="Picture 3" descr="Free French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2895600" cy="193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7" name="Rectangle 4"/>
          <p:cNvSpPr>
            <a:spLocks noChangeArrowheads="1"/>
          </p:cNvSpPr>
          <p:nvPr/>
        </p:nvSpPr>
        <p:spPr bwMode="auto">
          <a:xfrm>
            <a:off x="1752600" y="3124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b="1">
                <a:latin typeface="Comic Sans MS" charset="0"/>
                <a:cs typeface="Microsoft New Tai Lue" charset="0"/>
              </a:rPr>
              <a:t>The Free French</a:t>
            </a:r>
          </a:p>
        </p:txBody>
      </p:sp>
      <p:pic>
        <p:nvPicPr>
          <p:cNvPr id="62468" name="Picture 5" descr="Charles DeGau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025" y="1143000"/>
            <a:ext cx="2517775"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Rectangle 6"/>
          <p:cNvSpPr>
            <a:spLocks noChangeArrowheads="1"/>
          </p:cNvSpPr>
          <p:nvPr/>
        </p:nvSpPr>
        <p:spPr bwMode="auto">
          <a:xfrm>
            <a:off x="5334000" y="5638800"/>
            <a:ext cx="3505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b="1">
                <a:latin typeface="Comic Sans MS" charset="0"/>
                <a:cs typeface="Microsoft New Tai Lue" charset="0"/>
              </a:rPr>
              <a:t>General Charles DeGaulle</a:t>
            </a:r>
          </a:p>
        </p:txBody>
      </p:sp>
      <p:pic>
        <p:nvPicPr>
          <p:cNvPr id="62470" name="Picture 7" descr="French Resistance"/>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676400" y="3810000"/>
            <a:ext cx="3200400" cy="2317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71" name="Rectangle 8"/>
          <p:cNvSpPr>
            <a:spLocks noChangeArrowheads="1"/>
          </p:cNvSpPr>
          <p:nvPr/>
        </p:nvSpPr>
        <p:spPr bwMode="auto">
          <a:xfrm>
            <a:off x="1828800" y="6172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b="1">
                <a:latin typeface="Comic Sans MS" charset="0"/>
                <a:cs typeface="Microsoft New Tai Lue" charset="0"/>
              </a:rPr>
              <a:t>The Maquis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066800" y="228600"/>
            <a:ext cx="79248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A Weak League of Nations</a:t>
            </a:r>
          </a:p>
        </p:txBody>
      </p:sp>
      <p:grpSp>
        <p:nvGrpSpPr>
          <p:cNvPr id="18434" name="Group 5"/>
          <p:cNvGrpSpPr>
            <a:grpSpLocks/>
          </p:cNvGrpSpPr>
          <p:nvPr/>
        </p:nvGrpSpPr>
        <p:grpSpPr bwMode="auto">
          <a:xfrm>
            <a:off x="2590800" y="1371600"/>
            <a:ext cx="5800725" cy="2714625"/>
            <a:chOff x="-834" y="29"/>
            <a:chExt cx="3894" cy="1710"/>
          </a:xfrm>
        </p:grpSpPr>
        <p:pic>
          <p:nvPicPr>
            <p:cNvPr id="18436" name="Picture 6" descr="legonat1"/>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834" y="29"/>
              <a:ext cx="3600" cy="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Freeform 7">
              <a:hlinkClick r:id="rId3" action="ppaction://hlinkfile"/>
            </p:cNvPr>
            <p:cNvSpPr>
              <a:spLocks/>
            </p:cNvSpPr>
            <p:nvPr/>
          </p:nvSpPr>
          <p:spPr bwMode="auto">
            <a:xfrm>
              <a:off x="2286" y="300"/>
              <a:ext cx="774" cy="474"/>
            </a:xfrm>
            <a:custGeom>
              <a:avLst/>
              <a:gdLst>
                <a:gd name="T0" fmla="*/ 336 w 774"/>
                <a:gd name="T1" fmla="*/ 354 h 474"/>
                <a:gd name="T2" fmla="*/ 0 w 774"/>
                <a:gd name="T3" fmla="*/ 204 h 474"/>
                <a:gd name="T4" fmla="*/ 126 w 774"/>
                <a:gd name="T5" fmla="*/ 30 h 474"/>
                <a:gd name="T6" fmla="*/ 600 w 774"/>
                <a:gd name="T7" fmla="*/ 0 h 474"/>
                <a:gd name="T8" fmla="*/ 774 w 774"/>
                <a:gd name="T9" fmla="*/ 204 h 474"/>
                <a:gd name="T10" fmla="*/ 492 w 774"/>
                <a:gd name="T11" fmla="*/ 474 h 474"/>
                <a:gd name="T12" fmla="*/ 336 w 774"/>
                <a:gd name="T13" fmla="*/ 354 h 474"/>
                <a:gd name="T14" fmla="*/ 0 60000 65536"/>
                <a:gd name="T15" fmla="*/ 0 60000 65536"/>
                <a:gd name="T16" fmla="*/ 0 60000 65536"/>
                <a:gd name="T17" fmla="*/ 0 60000 65536"/>
                <a:gd name="T18" fmla="*/ 0 60000 65536"/>
                <a:gd name="T19" fmla="*/ 0 60000 65536"/>
                <a:gd name="T20" fmla="*/ 0 60000 65536"/>
                <a:gd name="T21" fmla="*/ 0 w 774"/>
                <a:gd name="T22" fmla="*/ 0 h 474"/>
                <a:gd name="T23" fmla="*/ 774 w 774"/>
                <a:gd name="T24" fmla="*/ 474 h 4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4" h="474">
                  <a:moveTo>
                    <a:pt x="336" y="354"/>
                  </a:moveTo>
                  <a:lnTo>
                    <a:pt x="0" y="204"/>
                  </a:lnTo>
                  <a:lnTo>
                    <a:pt x="126" y="30"/>
                  </a:lnTo>
                  <a:lnTo>
                    <a:pt x="600" y="0"/>
                  </a:lnTo>
                  <a:lnTo>
                    <a:pt x="774" y="204"/>
                  </a:lnTo>
                  <a:lnTo>
                    <a:pt x="492" y="474"/>
                  </a:lnTo>
                  <a:lnTo>
                    <a:pt x="336" y="35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8438" name="Freeform 8">
              <a:hlinkClick r:id="rId4" action="ppaction://hlinkfile"/>
            </p:cNvPr>
            <p:cNvSpPr>
              <a:spLocks/>
            </p:cNvSpPr>
            <p:nvPr/>
          </p:nvSpPr>
          <p:spPr bwMode="auto">
            <a:xfrm>
              <a:off x="1302" y="522"/>
              <a:ext cx="810" cy="936"/>
            </a:xfrm>
            <a:custGeom>
              <a:avLst/>
              <a:gdLst>
                <a:gd name="T0" fmla="*/ 150 w 810"/>
                <a:gd name="T1" fmla="*/ 0 h 936"/>
                <a:gd name="T2" fmla="*/ 0 w 810"/>
                <a:gd name="T3" fmla="*/ 198 h 936"/>
                <a:gd name="T4" fmla="*/ 18 w 810"/>
                <a:gd name="T5" fmla="*/ 336 h 936"/>
                <a:gd name="T6" fmla="*/ 150 w 810"/>
                <a:gd name="T7" fmla="*/ 438 h 936"/>
                <a:gd name="T8" fmla="*/ 282 w 810"/>
                <a:gd name="T9" fmla="*/ 432 h 936"/>
                <a:gd name="T10" fmla="*/ 384 w 810"/>
                <a:gd name="T11" fmla="*/ 840 h 936"/>
                <a:gd name="T12" fmla="*/ 426 w 810"/>
                <a:gd name="T13" fmla="*/ 936 h 936"/>
                <a:gd name="T14" fmla="*/ 756 w 810"/>
                <a:gd name="T15" fmla="*/ 816 h 936"/>
                <a:gd name="T16" fmla="*/ 810 w 810"/>
                <a:gd name="T17" fmla="*/ 306 h 936"/>
                <a:gd name="T18" fmla="*/ 714 w 810"/>
                <a:gd name="T19" fmla="*/ 312 h 936"/>
                <a:gd name="T20" fmla="*/ 564 w 810"/>
                <a:gd name="T21" fmla="*/ 54 h 936"/>
                <a:gd name="T22" fmla="*/ 312 w 810"/>
                <a:gd name="T23" fmla="*/ 0 h 936"/>
                <a:gd name="T24" fmla="*/ 150 w 810"/>
                <a:gd name="T25" fmla="*/ 0 h 9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0"/>
                <a:gd name="T40" fmla="*/ 0 h 936"/>
                <a:gd name="T41" fmla="*/ 810 w 810"/>
                <a:gd name="T42" fmla="*/ 936 h 9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0" h="936">
                  <a:moveTo>
                    <a:pt x="150" y="0"/>
                  </a:moveTo>
                  <a:lnTo>
                    <a:pt x="0" y="198"/>
                  </a:lnTo>
                  <a:lnTo>
                    <a:pt x="18" y="336"/>
                  </a:lnTo>
                  <a:lnTo>
                    <a:pt x="150" y="438"/>
                  </a:lnTo>
                  <a:lnTo>
                    <a:pt x="282" y="432"/>
                  </a:lnTo>
                  <a:lnTo>
                    <a:pt x="384" y="840"/>
                  </a:lnTo>
                  <a:lnTo>
                    <a:pt x="426" y="936"/>
                  </a:lnTo>
                  <a:lnTo>
                    <a:pt x="756" y="816"/>
                  </a:lnTo>
                  <a:lnTo>
                    <a:pt x="810" y="306"/>
                  </a:lnTo>
                  <a:lnTo>
                    <a:pt x="714" y="312"/>
                  </a:lnTo>
                  <a:lnTo>
                    <a:pt x="564" y="54"/>
                  </a:lnTo>
                  <a:lnTo>
                    <a:pt x="312" y="0"/>
                  </a:lnTo>
                  <a:lnTo>
                    <a:pt x="15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8439" name="Rectangle 9">
              <a:hlinkClick r:id="rId5" action="ppaction://hlinkfile"/>
            </p:cNvPr>
            <p:cNvSpPr>
              <a:spLocks noChangeArrowheads="1"/>
            </p:cNvSpPr>
            <p:nvPr/>
          </p:nvSpPr>
          <p:spPr bwMode="auto">
            <a:xfrm>
              <a:off x="1416" y="192"/>
              <a:ext cx="49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eaLnBrk="1" hangingPunct="1"/>
              <a:endParaRPr lang="en-US">
                <a:cs typeface="Microsoft New Tai Lue" charset="0"/>
              </a:endParaRPr>
            </a:p>
          </p:txBody>
        </p:sp>
      </p:grpSp>
      <p:pic>
        <p:nvPicPr>
          <p:cNvPr id="18435" name="Picture 10" descr="legonat2"/>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a:stretch>
            <a:fillRect/>
          </a:stretch>
        </p:blipFill>
        <p:spPr bwMode="auto">
          <a:xfrm>
            <a:off x="3048000" y="4419600"/>
            <a:ext cx="3790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066800" y="228600"/>
            <a:ext cx="79248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Now Britain Is All Alone!</a:t>
            </a:r>
          </a:p>
        </p:txBody>
      </p:sp>
      <p:pic>
        <p:nvPicPr>
          <p:cNvPr id="63490" name="Picture 9" descr="England-Holding the Line-Churchill the Bulldog"/>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57200" y="1066800"/>
            <a:ext cx="3548063"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491" name="TextBox 1"/>
          <p:cNvSpPr txBox="1">
            <a:spLocks noChangeArrowheads="1"/>
          </p:cNvSpPr>
          <p:nvPr/>
        </p:nvSpPr>
        <p:spPr bwMode="auto">
          <a:xfrm>
            <a:off x="4419600" y="16764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After the fall of France – Britain stood as the last major European superpower - Democracy</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447800" y="2284413"/>
            <a:ext cx="7391400" cy="341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en-US" b="1" dirty="0">
                <a:solidFill>
                  <a:srgbClr val="FF0000"/>
                </a:solidFill>
                <a:latin typeface="Comic Sans MS" charset="0"/>
                <a:cs typeface="Microsoft New Tai Lue" charset="0"/>
              </a:rPr>
              <a:t>Great Britain.........................$31 billion</a:t>
            </a:r>
            <a:br>
              <a:rPr lang="en-US" b="1" dirty="0">
                <a:solidFill>
                  <a:srgbClr val="FF0000"/>
                </a:solidFill>
                <a:latin typeface="Comic Sans MS" charset="0"/>
                <a:cs typeface="Microsoft New Tai Lue" charset="0"/>
              </a:rPr>
            </a:br>
            <a:r>
              <a:rPr lang="en-US" b="1" dirty="0">
                <a:solidFill>
                  <a:srgbClr val="FF0000"/>
                </a:solidFill>
                <a:latin typeface="Comic Sans MS" charset="0"/>
                <a:cs typeface="Microsoft New Tai Lue" charset="0"/>
              </a:rPr>
              <a:t>Soviet Union..........................$11 billion</a:t>
            </a:r>
            <a:br>
              <a:rPr lang="en-US" b="1" dirty="0">
                <a:solidFill>
                  <a:srgbClr val="FF0000"/>
                </a:solidFill>
                <a:latin typeface="Comic Sans MS" charset="0"/>
                <a:cs typeface="Microsoft New Tai Lue" charset="0"/>
              </a:rPr>
            </a:br>
            <a:r>
              <a:rPr lang="en-US" b="1" dirty="0">
                <a:solidFill>
                  <a:srgbClr val="FF0000"/>
                </a:solidFill>
                <a:latin typeface="Comic Sans MS" charset="0"/>
                <a:cs typeface="Microsoft New Tai Lue" charset="0"/>
              </a:rPr>
              <a:t>France..................................$3 billion</a:t>
            </a:r>
            <a:br>
              <a:rPr lang="en-US" b="1" dirty="0">
                <a:solidFill>
                  <a:srgbClr val="FF0000"/>
                </a:solidFill>
                <a:latin typeface="Comic Sans MS" charset="0"/>
                <a:cs typeface="Microsoft New Tai Lue" charset="0"/>
              </a:rPr>
            </a:br>
            <a:r>
              <a:rPr lang="en-US" b="1" dirty="0">
                <a:solidFill>
                  <a:srgbClr val="FF0000"/>
                </a:solidFill>
                <a:latin typeface="Comic Sans MS" charset="0"/>
                <a:cs typeface="Microsoft New Tai Lue" charset="0"/>
              </a:rPr>
              <a:t>China..................................$1.5 billion</a:t>
            </a:r>
            <a:br>
              <a:rPr lang="en-US" b="1" dirty="0">
                <a:solidFill>
                  <a:srgbClr val="FF0000"/>
                </a:solidFill>
                <a:latin typeface="Comic Sans MS" charset="0"/>
                <a:cs typeface="Microsoft New Tai Lue" charset="0"/>
              </a:rPr>
            </a:br>
            <a:r>
              <a:rPr lang="en-US" b="1" dirty="0">
                <a:solidFill>
                  <a:srgbClr val="FF0000"/>
                </a:solidFill>
                <a:latin typeface="Comic Sans MS" charset="0"/>
                <a:cs typeface="Microsoft New Tai Lue" charset="0"/>
              </a:rPr>
              <a:t>Other European......................$500 million</a:t>
            </a:r>
            <a:br>
              <a:rPr lang="en-US" b="1" dirty="0">
                <a:solidFill>
                  <a:srgbClr val="FF0000"/>
                </a:solidFill>
                <a:latin typeface="Comic Sans MS" charset="0"/>
                <a:cs typeface="Microsoft New Tai Lue" charset="0"/>
              </a:rPr>
            </a:br>
            <a:r>
              <a:rPr lang="en-US" b="1" dirty="0">
                <a:solidFill>
                  <a:srgbClr val="FF0000"/>
                </a:solidFill>
                <a:latin typeface="Comic Sans MS" charset="0"/>
                <a:cs typeface="Microsoft New Tai Lue" charset="0"/>
              </a:rPr>
              <a:t>South America.......................$400 million</a:t>
            </a:r>
            <a:br>
              <a:rPr lang="en-US" b="1" dirty="0">
                <a:solidFill>
                  <a:srgbClr val="FF0000"/>
                </a:solidFill>
                <a:latin typeface="Comic Sans MS" charset="0"/>
                <a:cs typeface="Microsoft New Tai Lue" charset="0"/>
              </a:rPr>
            </a:br>
            <a:r>
              <a:rPr lang="en-US" b="1" dirty="0">
                <a:solidFill>
                  <a:srgbClr val="FF0000"/>
                </a:solidFill>
                <a:latin typeface="Comic Sans MS" charset="0"/>
                <a:cs typeface="Microsoft New Tai Lue" charset="0"/>
              </a:rPr>
              <a:t/>
            </a:r>
            <a:br>
              <a:rPr lang="en-US" b="1" dirty="0">
                <a:solidFill>
                  <a:srgbClr val="FF0000"/>
                </a:solidFill>
                <a:latin typeface="Comic Sans MS" charset="0"/>
                <a:cs typeface="Microsoft New Tai Lue" charset="0"/>
              </a:rPr>
            </a:br>
            <a:r>
              <a:rPr lang="en-US" b="1" dirty="0">
                <a:solidFill>
                  <a:schemeClr val="tx2"/>
                </a:solidFill>
                <a:latin typeface="Comic Sans MS" charset="0"/>
                <a:cs typeface="Microsoft New Tai Lue" charset="0"/>
              </a:rPr>
              <a:t>     </a:t>
            </a:r>
            <a:r>
              <a:rPr lang="en-US" sz="2800" b="1" dirty="0">
                <a:solidFill>
                  <a:schemeClr val="tx2"/>
                </a:solidFill>
                <a:latin typeface="Comic Sans MS" charset="0"/>
                <a:cs typeface="Microsoft New Tai Lue" charset="0"/>
              </a:rPr>
              <a:t>The amount totaled: </a:t>
            </a:r>
            <a:r>
              <a:rPr lang="en-US" b="1" u="sng" dirty="0">
                <a:solidFill>
                  <a:srgbClr val="008000"/>
                </a:solidFill>
                <a:latin typeface="Comic Sans MS" charset="0"/>
                <a:cs typeface="Microsoft New Tai Lue" charset="0"/>
              </a:rPr>
              <a:t>$48,601,365,000</a:t>
            </a:r>
            <a:r>
              <a:rPr lang="en-US" sz="2000" b="1" dirty="0">
                <a:solidFill>
                  <a:srgbClr val="008000"/>
                </a:solidFill>
                <a:latin typeface="Comic Sans MS" charset="0"/>
                <a:cs typeface="Microsoft New Tai Lue" charset="0"/>
              </a:rPr>
              <a:t/>
            </a:r>
            <a:br>
              <a:rPr lang="en-US" sz="2000" b="1" dirty="0">
                <a:solidFill>
                  <a:srgbClr val="008000"/>
                </a:solidFill>
                <a:latin typeface="Comic Sans MS" charset="0"/>
                <a:cs typeface="Microsoft New Tai Lue" charset="0"/>
              </a:rPr>
            </a:br>
            <a:endParaRPr lang="en-US" sz="2000" b="1" dirty="0">
              <a:solidFill>
                <a:srgbClr val="008000"/>
              </a:solidFill>
              <a:latin typeface="Comic Sans MS" charset="0"/>
              <a:cs typeface="Microsoft New Tai Lue" charset="0"/>
            </a:endParaRPr>
          </a:p>
        </p:txBody>
      </p:sp>
      <p:sp>
        <p:nvSpPr>
          <p:cNvPr id="53251" name="Text Box 3"/>
          <p:cNvSpPr txBox="1">
            <a:spLocks noChangeArrowheads="1"/>
          </p:cNvSpPr>
          <p:nvPr/>
        </p:nvSpPr>
        <p:spPr bwMode="auto">
          <a:xfrm>
            <a:off x="1143000" y="381000"/>
            <a:ext cx="77724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U. S. Lend-Lease Act,</a:t>
            </a:r>
            <a:br>
              <a:rPr lang="en-US" sz="4000" b="1" dirty="0" smtClean="0">
                <a:solidFill>
                  <a:srgbClr val="000000"/>
                </a:solidFill>
                <a:latin typeface="+mj-lt"/>
              </a:rPr>
            </a:br>
            <a:r>
              <a:rPr lang="en-US" sz="4000" b="1" dirty="0" smtClean="0">
                <a:solidFill>
                  <a:srgbClr val="000000"/>
                </a:solidFill>
                <a:latin typeface="+mj-lt"/>
              </a:rPr>
              <a:t>1941</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1752600" y="365125"/>
            <a:ext cx="6705600" cy="8239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800" b="1" dirty="0" smtClean="0">
                <a:solidFill>
                  <a:schemeClr val="tx1"/>
                </a:solidFill>
                <a:latin typeface="+mj-lt"/>
              </a:rPr>
              <a:t>Lend-Lease</a:t>
            </a:r>
          </a:p>
        </p:txBody>
      </p:sp>
      <p:pic>
        <p:nvPicPr>
          <p:cNvPr id="65538" name="Picture 5" descr="chart-Lend-Lease-Newsweek"/>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04800" y="1828800"/>
            <a:ext cx="845820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descr="air spotter-London"/>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76200" y="1295400"/>
            <a:ext cx="44958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2" name="Picture 5" descr="London Firemen"/>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a:stretch>
            <a:fillRect/>
          </a:stretch>
        </p:blipFill>
        <p:spPr bwMode="auto">
          <a:xfrm>
            <a:off x="4724400" y="3400425"/>
            <a:ext cx="4191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0" name="Text Box 7"/>
          <p:cNvSpPr txBox="1">
            <a:spLocks noChangeArrowheads="1"/>
          </p:cNvSpPr>
          <p:nvPr/>
        </p:nvSpPr>
        <p:spPr bwMode="auto">
          <a:xfrm>
            <a:off x="3733800" y="304800"/>
            <a:ext cx="5029200" cy="14462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r" eaLnBrk="1" hangingPunct="1">
              <a:spcBef>
                <a:spcPct val="50000"/>
              </a:spcBef>
              <a:defRPr/>
            </a:pPr>
            <a:r>
              <a:rPr lang="en-US" sz="4400" b="1" dirty="0" smtClean="0">
                <a:solidFill>
                  <a:srgbClr val="000000"/>
                </a:solidFill>
                <a:latin typeface="+mj-lt"/>
              </a:rPr>
              <a:t>Battle of Britain:</a:t>
            </a:r>
            <a:br>
              <a:rPr lang="en-US" sz="4400" b="1" dirty="0" smtClean="0">
                <a:solidFill>
                  <a:srgbClr val="000000"/>
                </a:solidFill>
                <a:latin typeface="+mj-lt"/>
              </a:rPr>
            </a:br>
            <a:r>
              <a:rPr lang="en-US" sz="4400" b="1" dirty="0" smtClean="0">
                <a:solidFill>
                  <a:srgbClr val="000000"/>
                </a:solidFill>
                <a:latin typeface="+mj-lt"/>
              </a:rPr>
              <a:t>The “</a:t>
            </a:r>
            <a:r>
              <a:rPr lang="en-US" sz="4400" b="1" i="1" dirty="0" smtClean="0">
                <a:solidFill>
                  <a:srgbClr val="000000"/>
                </a:solidFill>
                <a:latin typeface="+mj-lt"/>
              </a:rPr>
              <a:t>Blitz</a:t>
            </a:r>
            <a:r>
              <a:rPr lang="en-US" sz="4400" b="1" dirty="0" smtClean="0">
                <a:solidFill>
                  <a:srgbClr val="000000"/>
                </a:solidFill>
                <a:latin typeface="+mj-lt"/>
              </a:rPr>
              <a:t>”</a:t>
            </a:r>
          </a:p>
        </p:txBody>
      </p:sp>
    </p:spTree>
  </p:cSld>
  <p:clrMapOvr>
    <a:masterClrMapping/>
  </p:clrMapOvr>
  <p:transition xmlns:p14="http://schemas.microsoft.com/office/powerpoint/2010/main" advClick="0" advTm="3000">
    <p:sndAc>
      <p:stSnd>
        <p:snd r:embed="rId2" name="Their Finest Hour.wav"/>
      </p:stSnd>
    </p:sndAc>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219200" y="320675"/>
            <a:ext cx="5029200" cy="14462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eaLnBrk="1" hangingPunct="1">
              <a:spcBef>
                <a:spcPct val="50000"/>
              </a:spcBef>
              <a:defRPr/>
            </a:pPr>
            <a:r>
              <a:rPr lang="en-US" sz="4400" b="1" dirty="0" smtClean="0">
                <a:solidFill>
                  <a:srgbClr val="000000"/>
                </a:solidFill>
                <a:latin typeface="+mj-lt"/>
              </a:rPr>
              <a:t>Battle of Britain:</a:t>
            </a:r>
            <a:br>
              <a:rPr lang="en-US" sz="4400" b="1" dirty="0" smtClean="0">
                <a:solidFill>
                  <a:srgbClr val="000000"/>
                </a:solidFill>
                <a:latin typeface="+mj-lt"/>
              </a:rPr>
            </a:br>
            <a:r>
              <a:rPr lang="en-US" sz="4400" b="1" dirty="0" smtClean="0">
                <a:solidFill>
                  <a:srgbClr val="000000"/>
                </a:solidFill>
                <a:latin typeface="+mj-lt"/>
              </a:rPr>
              <a:t>The “</a:t>
            </a:r>
            <a:r>
              <a:rPr lang="en-US" sz="4400" b="1" i="1" dirty="0" smtClean="0">
                <a:solidFill>
                  <a:srgbClr val="000000"/>
                </a:solidFill>
                <a:latin typeface="+mj-lt"/>
              </a:rPr>
              <a:t>Blitz</a:t>
            </a:r>
            <a:r>
              <a:rPr lang="en-US" sz="4400" b="1" dirty="0" smtClean="0">
                <a:solidFill>
                  <a:srgbClr val="000000"/>
                </a:solidFill>
                <a:latin typeface="+mj-lt"/>
              </a:rPr>
              <a:t>”</a:t>
            </a:r>
          </a:p>
        </p:txBody>
      </p:sp>
      <p:pic>
        <p:nvPicPr>
          <p:cNvPr id="67586" name="Picture 6" descr="Battle of Britain-St Paul'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4876800" y="3200400"/>
            <a:ext cx="4114800" cy="3152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7" name="Picture 7" descr="Battle of Britain-2 befuddled ladies"/>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93675" y="1762125"/>
            <a:ext cx="4606925" cy="3627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219200" y="228600"/>
            <a:ext cx="7696200" cy="1189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The London “Tube”:</a:t>
            </a:r>
            <a:br>
              <a:rPr lang="en-US" sz="4000" b="1" dirty="0" smtClean="0">
                <a:solidFill>
                  <a:srgbClr val="000000"/>
                </a:solidFill>
                <a:latin typeface="+mj-lt"/>
              </a:rPr>
            </a:br>
            <a:r>
              <a:rPr lang="en-US" b="1" dirty="0" smtClean="0">
                <a:solidFill>
                  <a:srgbClr val="000000"/>
                </a:solidFill>
                <a:latin typeface="+mj-lt"/>
              </a:rPr>
              <a:t>Air Raid Shelters during the </a:t>
            </a:r>
            <a:r>
              <a:rPr lang="en-US" b="1" i="1" dirty="0" smtClean="0">
                <a:solidFill>
                  <a:srgbClr val="000000"/>
                </a:solidFill>
                <a:latin typeface="+mj-lt"/>
              </a:rPr>
              <a:t>Blitz</a:t>
            </a:r>
          </a:p>
        </p:txBody>
      </p:sp>
      <p:pic>
        <p:nvPicPr>
          <p:cNvPr id="68610" name="Picture 5" descr="London tub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9929" r="5319" b="9219"/>
          <a:stretch>
            <a:fillRect/>
          </a:stretch>
        </p:blipFill>
        <p:spPr bwMode="auto">
          <a:xfrm>
            <a:off x="533400" y="1676400"/>
            <a:ext cx="7848600" cy="4684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4000"/>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371600" y="381000"/>
            <a:ext cx="73152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The Royal Air Force</a:t>
            </a:r>
          </a:p>
        </p:txBody>
      </p:sp>
      <p:pic>
        <p:nvPicPr>
          <p:cNvPr id="69634" name="Picture 4" descr="RAF Pilot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457200" y="1600200"/>
            <a:ext cx="3683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RAF badge"/>
          <p:cNvPicPr>
            <a:picLocks noChangeAspect="1" noChangeArrowheads="1"/>
          </p:cNvPicPr>
          <p:nvPr/>
        </p:nvPicPr>
        <p:blipFill>
          <a:blip r:embed="rId3">
            <a:clrChange>
              <a:clrFrom>
                <a:srgbClr val="FBFBF1"/>
              </a:clrFrom>
              <a:clrTo>
                <a:srgbClr val="FBFBF1">
                  <a:alpha val="0"/>
                </a:srgbClr>
              </a:clrTo>
            </a:clrChange>
            <a:extLst>
              <a:ext uri="{28A0092B-C50C-407E-A947-70E740481C1C}">
                <a14:useLocalDpi xmlns:a14="http://schemas.microsoft.com/office/drawing/2010/main" val="0"/>
              </a:ext>
            </a:extLst>
          </a:blip>
          <a:srcRect/>
          <a:stretch>
            <a:fillRect/>
          </a:stretch>
        </p:blipFill>
        <p:spPr bwMode="auto">
          <a:xfrm>
            <a:off x="4191000" y="4800600"/>
            <a:ext cx="417353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battle of Britain"/>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876800" y="1447800"/>
            <a:ext cx="3886200" cy="30892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descr="Churchill &amp; His V"/>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3200400" y="1828800"/>
            <a:ext cx="3465513"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5" name="Rectangle 6"/>
          <p:cNvSpPr>
            <a:spLocks noChangeArrowheads="1"/>
          </p:cNvSpPr>
          <p:nvPr/>
        </p:nvSpPr>
        <p:spPr bwMode="auto">
          <a:xfrm>
            <a:off x="1676400" y="304800"/>
            <a:ext cx="64770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defRPr/>
            </a:pPr>
            <a:r>
              <a:rPr lang="en-US" sz="4000" b="1" dirty="0">
                <a:solidFill>
                  <a:srgbClr val="000000"/>
                </a:solidFill>
                <a:latin typeface="+mj-lt"/>
                <a:cs typeface="Microsoft New Tai Lue" charset="0"/>
              </a:rPr>
              <a:t>British Prime Minister Winston Churchill</a:t>
            </a:r>
          </a:p>
        </p:txBody>
      </p:sp>
    </p:spTree>
  </p:cSld>
  <p:clrMapOvr>
    <a:masterClrMapping/>
  </p:clrMapOvr>
  <p:transition xmlns:p14="http://schemas.microsoft.com/office/powerpoint/2010/main" advClick="0" advTm="400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4" descr="Enfland-CHurchill-Let Us Go Forward Togethe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5410200" y="1524000"/>
            <a:ext cx="3276600" cy="508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57" name="Picture 5" descr="England-RAF-Never Was So Much"/>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33400" y="228600"/>
            <a:ext cx="3352800" cy="508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83" name="TextBox 1"/>
          <p:cNvSpPr txBox="1">
            <a:spLocks noChangeArrowheads="1"/>
          </p:cNvSpPr>
          <p:nvPr/>
        </p:nvSpPr>
        <p:spPr bwMode="auto">
          <a:xfrm>
            <a:off x="152400" y="5427663"/>
            <a:ext cx="5257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0000"/>
                </a:solidFill>
                <a:latin typeface="Comic Sans MS" charset="0"/>
                <a:cs typeface="Microsoft New Tai Lue" charset="0"/>
              </a:rPr>
              <a:t>Churchill was moved by the actions of the RAF in defense of London / attack of Berlin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228356"/>
                                        </p:tgtEl>
                                        <p:attrNameLst>
                                          <p:attrName>style.visibility</p:attrName>
                                        </p:attrNameLst>
                                      </p:cBhvr>
                                      <p:to>
                                        <p:strVal val="visible"/>
                                      </p:to>
                                    </p:set>
                                    <p:animEffect transition="in" filter="fade">
                                      <p:cBhvr>
                                        <p:cTn id="7" dur="2000"/>
                                        <p:tgtEl>
                                          <p:spTgt spid="228356"/>
                                        </p:tgtEl>
                                      </p:cBhvr>
                                    </p:animEffect>
                                  </p:childTnLst>
                                </p:cTn>
                              </p:par>
                              <p:par>
                                <p:cTn id="8" presetID="21" presetClass="entr" presetSubtype="8" fill="hold" nodeType="withEffect">
                                  <p:stCondLst>
                                    <p:cond delay="0"/>
                                  </p:stCondLst>
                                  <p:childTnLst>
                                    <p:set>
                                      <p:cBhvr>
                                        <p:cTn id="9" dur="1" fill="hold">
                                          <p:stCondLst>
                                            <p:cond delay="0"/>
                                          </p:stCondLst>
                                        </p:cTn>
                                        <p:tgtEl>
                                          <p:spTgt spid="228357"/>
                                        </p:tgtEl>
                                        <p:attrNameLst>
                                          <p:attrName>style.visibility</p:attrName>
                                        </p:attrNameLst>
                                      </p:cBhvr>
                                      <p:to>
                                        <p:strVal val="visible"/>
                                      </p:to>
                                    </p:set>
                                    <p:animEffect transition="in" filter="wheel(8)">
                                      <p:cBhvr>
                                        <p:cTn id="10" dur="1000"/>
                                        <p:tgtEl>
                                          <p:spTgt spid="228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990600" y="304800"/>
            <a:ext cx="8077200" cy="8239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800" b="1" dirty="0" smtClean="0">
                <a:solidFill>
                  <a:srgbClr val="000000"/>
                </a:solidFill>
                <a:latin typeface="+mj-lt"/>
              </a:rPr>
              <a:t>The Atlantic Charter</a:t>
            </a:r>
          </a:p>
        </p:txBody>
      </p:sp>
      <p:pic>
        <p:nvPicPr>
          <p:cNvPr id="72706" name="Picture 6" descr="atlantic_charte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457200" y="1447800"/>
            <a:ext cx="396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Rectangle 7"/>
          <p:cNvSpPr>
            <a:spLocks noChangeArrowheads="1"/>
          </p:cNvSpPr>
          <p:nvPr/>
        </p:nvSpPr>
        <p:spPr bwMode="auto">
          <a:xfrm>
            <a:off x="4724400" y="1371600"/>
            <a:ext cx="426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spcBef>
                <a:spcPct val="20000"/>
              </a:spcBef>
              <a:buClr>
                <a:srgbClr val="D82900"/>
              </a:buClr>
              <a:buSzPct val="90000"/>
              <a:buFont typeface="Arial" charset="0"/>
              <a:buChar char="•"/>
            </a:pPr>
            <a:r>
              <a:rPr lang="en-US" sz="2800" b="1">
                <a:latin typeface="Kaiti SC Regular" charset="0"/>
                <a:ea typeface="Kaiti SC Regular" charset="0"/>
                <a:cs typeface="Kaiti SC Regular" charset="0"/>
              </a:rPr>
              <a:t>Roosevelt and Churchill sign treaty of friendship in August 1941.</a:t>
            </a:r>
          </a:p>
          <a:p>
            <a:pPr marL="457200" indent="-457200" eaLnBrk="1" hangingPunct="1">
              <a:spcBef>
                <a:spcPct val="20000"/>
              </a:spcBef>
              <a:buClr>
                <a:srgbClr val="D82900"/>
              </a:buClr>
              <a:buSzPct val="90000"/>
              <a:buFont typeface="Arial" charset="0"/>
              <a:buChar char="•"/>
            </a:pPr>
            <a:r>
              <a:rPr lang="en-US" sz="2800" b="1">
                <a:latin typeface="Kaiti SC Regular" charset="0"/>
                <a:ea typeface="Kaiti SC Regular" charset="0"/>
                <a:cs typeface="Kaiti SC Regular" charset="0"/>
              </a:rPr>
              <a:t>Solidifies alliance between US and Britain.</a:t>
            </a:r>
          </a:p>
          <a:p>
            <a:pPr marL="457200" indent="-457200" eaLnBrk="1" hangingPunct="1">
              <a:spcBef>
                <a:spcPct val="20000"/>
              </a:spcBef>
              <a:buClr>
                <a:srgbClr val="D82900"/>
              </a:buClr>
              <a:buSzPct val="90000"/>
              <a:buFont typeface="Arial" charset="0"/>
              <a:buChar char="•"/>
            </a:pPr>
            <a:r>
              <a:rPr lang="en-US" sz="2800" b="1">
                <a:latin typeface="Kaiti SC Regular" charset="0"/>
                <a:ea typeface="Kaiti SC Regular" charset="0"/>
                <a:cs typeface="Kaiti SC Regular" charset="0"/>
              </a:rPr>
              <a:t>Fashioned after Wilson’s 14 Points.</a:t>
            </a:r>
          </a:p>
          <a:p>
            <a:pPr marL="457200" indent="-457200" eaLnBrk="1" hangingPunct="1">
              <a:spcBef>
                <a:spcPct val="20000"/>
              </a:spcBef>
              <a:buClr>
                <a:srgbClr val="D82900"/>
              </a:buClr>
              <a:buSzPct val="90000"/>
              <a:buFont typeface="Arial" charset="0"/>
              <a:buChar char="•"/>
            </a:pPr>
            <a:r>
              <a:rPr lang="en-US" sz="2800" b="1">
                <a:latin typeface="Kaiti SC Regular" charset="0"/>
                <a:ea typeface="Kaiti SC Regular" charset="0"/>
                <a:cs typeface="Kaiti SC Regular" charset="0"/>
              </a:rPr>
              <a:t>Calls for League of Nations type organization.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1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31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1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066800" y="228600"/>
            <a:ext cx="79248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The Ineffectiveness of the League of Nations</a:t>
            </a:r>
          </a:p>
        </p:txBody>
      </p:sp>
      <p:pic>
        <p:nvPicPr>
          <p:cNvPr id="19458" name="Picture 4" descr="Opening session of League of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752600"/>
            <a:ext cx="4991100" cy="3333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Rectangle 5"/>
          <p:cNvSpPr>
            <a:spLocks noChangeArrowheads="1"/>
          </p:cNvSpPr>
          <p:nvPr/>
        </p:nvSpPr>
        <p:spPr bwMode="auto">
          <a:xfrm>
            <a:off x="2286000" y="5181600"/>
            <a:ext cx="6553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buClr>
                <a:srgbClr val="D80000"/>
              </a:buClr>
            </a:pPr>
            <a:r>
              <a:rPr lang="en-US" sz="2800">
                <a:latin typeface="Kaiti TC Regular" charset="0"/>
                <a:ea typeface="Kaiti TC Regular" charset="0"/>
                <a:cs typeface="Kaiti TC Regular" charset="0"/>
              </a:rPr>
              <a:t>No control of major conflicts. </a:t>
            </a:r>
          </a:p>
          <a:p>
            <a:pPr eaLnBrk="1" hangingPunct="1">
              <a:buClr>
                <a:srgbClr val="D80000"/>
              </a:buClr>
            </a:pPr>
            <a:r>
              <a:rPr lang="en-US" sz="2800">
                <a:latin typeface="Kaiti TC Regular" charset="0"/>
                <a:ea typeface="Kaiti TC Regular" charset="0"/>
                <a:cs typeface="Kaiti TC Regular" charset="0"/>
              </a:rPr>
              <a:t>No progress in disarmament.</a:t>
            </a:r>
          </a:p>
          <a:p>
            <a:pPr eaLnBrk="1" hangingPunct="1">
              <a:buClr>
                <a:srgbClr val="D80000"/>
              </a:buClr>
            </a:pPr>
            <a:r>
              <a:rPr lang="en-US" sz="2800">
                <a:latin typeface="Kaiti TC Regular" charset="0"/>
                <a:ea typeface="Kaiti TC Regular" charset="0"/>
                <a:cs typeface="Kaiti TC Regular" charset="0"/>
              </a:rPr>
              <a:t>No effective military force.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wipe(up)">
                                      <p:cBhvr>
                                        <p:cTn id="7" dur="5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371600" y="76200"/>
            <a:ext cx="7315200" cy="1311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chemeClr val="tx1"/>
                </a:solidFill>
                <a:latin typeface="+mj-lt"/>
              </a:rPr>
              <a:t>Operation Barbarossa:</a:t>
            </a:r>
            <a:br>
              <a:rPr lang="en-US" sz="4000" b="1" dirty="0" smtClean="0">
                <a:solidFill>
                  <a:schemeClr val="tx1"/>
                </a:solidFill>
                <a:latin typeface="+mj-lt"/>
              </a:rPr>
            </a:br>
            <a:r>
              <a:rPr lang="en-US" sz="4000" b="1" dirty="0" smtClean="0">
                <a:solidFill>
                  <a:schemeClr val="tx1"/>
                </a:solidFill>
                <a:latin typeface="+mj-lt"/>
              </a:rPr>
              <a:t>Hitler’s Biggest Mistake</a:t>
            </a:r>
          </a:p>
        </p:txBody>
      </p:sp>
      <p:pic>
        <p:nvPicPr>
          <p:cNvPr id="73730" name="Picture 6" descr="map-Operation Barbarossa"/>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304800" y="16002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1"/>
          <p:cNvSpPr txBox="1">
            <a:spLocks noChangeArrowheads="1"/>
          </p:cNvSpPr>
          <p:nvPr/>
        </p:nvSpPr>
        <p:spPr bwMode="auto">
          <a:xfrm>
            <a:off x="8305800" y="4648200"/>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008000"/>
                </a:solidFill>
                <a:cs typeface="Microsoft New Tai Lue" charset="0"/>
              </a:rPr>
              <a:t>Stalingrad</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371600" y="0"/>
            <a:ext cx="7315200" cy="1189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Operation Barbarossa: </a:t>
            </a:r>
            <a:br>
              <a:rPr lang="en-US" sz="4000" b="1" dirty="0" smtClean="0">
                <a:solidFill>
                  <a:srgbClr val="000000"/>
                </a:solidFill>
                <a:latin typeface="+mj-lt"/>
              </a:rPr>
            </a:br>
            <a:r>
              <a:rPr lang="en-US" b="1" dirty="0" smtClean="0">
                <a:solidFill>
                  <a:srgbClr val="000000"/>
                </a:solidFill>
                <a:latin typeface="+mj-lt"/>
              </a:rPr>
              <a:t>June 22, 1941</a:t>
            </a:r>
          </a:p>
        </p:txBody>
      </p:sp>
      <p:sp>
        <p:nvSpPr>
          <p:cNvPr id="74754" name="Rectangle 3"/>
          <p:cNvSpPr>
            <a:spLocks noChangeArrowheads="1"/>
          </p:cNvSpPr>
          <p:nvPr/>
        </p:nvSpPr>
        <p:spPr bwMode="auto">
          <a:xfrm>
            <a:off x="0" y="4506913"/>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marL="457200" indent="-457200" eaLnBrk="1" hangingPunct="1">
              <a:buClr>
                <a:srgbClr val="D80000"/>
              </a:buClr>
              <a:buSzPct val="90000"/>
              <a:buFont typeface="Arial" charset="0"/>
              <a:buChar char="•"/>
            </a:pPr>
            <a:r>
              <a:rPr lang="en-US" sz="2800" b="1">
                <a:solidFill>
                  <a:srgbClr val="FF0000"/>
                </a:solidFill>
                <a:latin typeface="Comic Sans MS" charset="0"/>
                <a:cs typeface="Microsoft New Tai Lue" charset="0"/>
              </a:rPr>
              <a:t>3,000,000 German soldiers.</a:t>
            </a:r>
          </a:p>
          <a:p>
            <a:pPr marL="457200" indent="-457200" eaLnBrk="1" hangingPunct="1">
              <a:buClr>
                <a:srgbClr val="D80000"/>
              </a:buClr>
              <a:buSzPct val="90000"/>
              <a:buFont typeface="Arial" charset="0"/>
              <a:buChar char="•"/>
            </a:pPr>
            <a:r>
              <a:rPr lang="en-US" sz="2800" b="1">
                <a:solidFill>
                  <a:srgbClr val="FF0000"/>
                </a:solidFill>
                <a:latin typeface="Comic Sans MS" charset="0"/>
                <a:cs typeface="Microsoft New Tai Lue" charset="0"/>
              </a:rPr>
              <a:t>3,400 tanks.</a:t>
            </a:r>
          </a:p>
          <a:p>
            <a:pPr marL="457200" indent="-457200" eaLnBrk="1" hangingPunct="1">
              <a:buClr>
                <a:srgbClr val="D80000"/>
              </a:buClr>
              <a:buSzPct val="90000"/>
              <a:buFont typeface="Arial" charset="0"/>
              <a:buChar char="•"/>
            </a:pPr>
            <a:r>
              <a:rPr lang="en-US" sz="2800" b="1">
                <a:solidFill>
                  <a:srgbClr val="FF0000"/>
                </a:solidFill>
                <a:latin typeface="Comic Sans MS" charset="0"/>
                <a:cs typeface="Microsoft New Tai Lue" charset="0"/>
              </a:rPr>
              <a:t>Hitler estimated the Soviet takeover would last 3-4 months</a:t>
            </a:r>
          </a:p>
          <a:p>
            <a:pPr marL="457200" indent="-457200" eaLnBrk="1" hangingPunct="1">
              <a:buClr>
                <a:srgbClr val="D80000"/>
              </a:buClr>
              <a:buSzPct val="90000"/>
              <a:buFont typeface="Arial" charset="0"/>
              <a:buChar char="•"/>
            </a:pPr>
            <a:r>
              <a:rPr lang="en-US" sz="2800" b="1">
                <a:solidFill>
                  <a:srgbClr val="FF0000"/>
                </a:solidFill>
                <a:latin typeface="Comic Sans MS" charset="0"/>
                <a:cs typeface="Microsoft New Tai Lue" charset="0"/>
              </a:rPr>
              <a:t>German soldiers weren’t prepared for winter</a:t>
            </a:r>
            <a:endParaRPr lang="en-US" sz="2800" b="1">
              <a:solidFill>
                <a:srgbClr val="FF0000"/>
              </a:solidFill>
              <a:cs typeface="Microsoft New Tai Lue" charset="0"/>
            </a:endParaRPr>
          </a:p>
        </p:txBody>
      </p:sp>
      <p:pic>
        <p:nvPicPr>
          <p:cNvPr id="74755" name="Picture 5" descr="Barbarossa-German tanks"/>
          <p:cNvPicPr>
            <a:picLocks noChangeAspect="1" noChangeArrowheads="1"/>
          </p:cNvPicPr>
          <p:nvPr/>
        </p:nvPicPr>
        <p:blipFill>
          <a:blip r:embed="rId2">
            <a:lum contrast="6000"/>
            <a:extLst>
              <a:ext uri="{28A0092B-C50C-407E-A947-70E740481C1C}">
                <a14:useLocalDpi xmlns:a14="http://schemas.microsoft.com/office/drawing/2010/main" val="0"/>
              </a:ext>
            </a:extLst>
          </a:blip>
          <a:srcRect l="1086" t="3770" r="4347" b="5734"/>
          <a:stretch>
            <a:fillRect/>
          </a:stretch>
        </p:blipFill>
        <p:spPr bwMode="auto">
          <a:xfrm>
            <a:off x="1752600" y="1219200"/>
            <a:ext cx="6629400" cy="309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686800" cy="1066800"/>
          </a:xfrm>
        </p:spPr>
        <p:txBody>
          <a:bodyPr/>
          <a:lstStyle/>
          <a:p>
            <a:pPr>
              <a:defRPr/>
            </a:pPr>
            <a:r>
              <a:rPr lang="en-US" altLang="en-US" sz="4000" dirty="0">
                <a:solidFill>
                  <a:schemeClr val="tx1"/>
                </a:solidFill>
                <a:latin typeface="+mj-lt"/>
                <a:ea typeface="Microsoft New Tai Lue" panose="020B0502040204020203" pitchFamily="34" charset="0"/>
              </a:rPr>
              <a:t>American strategy in </a:t>
            </a:r>
            <a:r>
              <a:rPr lang="en-US" altLang="en-US" sz="4000" dirty="0" smtClean="0">
                <a:solidFill>
                  <a:schemeClr val="tx1"/>
                </a:solidFill>
                <a:latin typeface="+mj-lt"/>
                <a:ea typeface="Microsoft New Tai Lue" panose="020B0502040204020203" pitchFamily="34" charset="0"/>
              </a:rPr>
              <a:t>WW </a:t>
            </a:r>
            <a:r>
              <a:rPr lang="en-US" altLang="en-US" sz="4000" dirty="0">
                <a:solidFill>
                  <a:schemeClr val="tx1"/>
                </a:solidFill>
                <a:latin typeface="+mj-lt"/>
                <a:ea typeface="Microsoft New Tai Lue" panose="020B0502040204020203" pitchFamily="34" charset="0"/>
              </a:rPr>
              <a:t>II</a:t>
            </a:r>
          </a:p>
        </p:txBody>
      </p:sp>
      <p:sp>
        <p:nvSpPr>
          <p:cNvPr id="75778" name="Rectangle 3"/>
          <p:cNvSpPr>
            <a:spLocks noGrp="1" noChangeArrowheads="1"/>
          </p:cNvSpPr>
          <p:nvPr>
            <p:ph type="body" idx="1"/>
          </p:nvPr>
        </p:nvSpPr>
        <p:spPr>
          <a:xfrm>
            <a:off x="3505200" y="1447800"/>
            <a:ext cx="5562600" cy="5292725"/>
          </a:xfrm>
        </p:spPr>
        <p:txBody>
          <a:bodyPr/>
          <a:lstStyle/>
          <a:p>
            <a:r>
              <a:rPr lang="en-US">
                <a:latin typeface="Kaiti SC Regular" charset="0"/>
                <a:ea typeface="Kaiti SC Regular" charset="0"/>
                <a:cs typeface="Kaiti SC Regular" charset="0"/>
              </a:rPr>
              <a:t>Initial American strategy was to focus on Europe – Germany and Italy</a:t>
            </a:r>
          </a:p>
          <a:p>
            <a:r>
              <a:rPr lang="en-US">
                <a:latin typeface="Kaiti SC Regular" charset="0"/>
                <a:ea typeface="Kaiti SC Regular" charset="0"/>
                <a:cs typeface="Kaiti SC Regular" charset="0"/>
              </a:rPr>
              <a:t>Invaded the </a:t>
            </a:r>
            <a:r>
              <a:rPr lang="en-US">
                <a:solidFill>
                  <a:srgbClr val="FF0000"/>
                </a:solidFill>
                <a:latin typeface="Kaiti SC Regular" charset="0"/>
                <a:ea typeface="Kaiti SC Regular" charset="0"/>
                <a:cs typeface="Kaiti SC Regular" charset="0"/>
              </a:rPr>
              <a:t>“soft underbelly” </a:t>
            </a:r>
            <a:r>
              <a:rPr lang="en-US">
                <a:latin typeface="Kaiti SC Regular" charset="0"/>
                <a:ea typeface="Kaiti SC Regular" charset="0"/>
                <a:cs typeface="Kaiti SC Regular" charset="0"/>
              </a:rPr>
              <a:t>of Europe in N. Africa then Italy</a:t>
            </a:r>
          </a:p>
          <a:p>
            <a:r>
              <a:rPr lang="en-US">
                <a:latin typeface="Kaiti SC Regular" charset="0"/>
                <a:ea typeface="Kaiti SC Regular" charset="0"/>
                <a:cs typeface="Kaiti SC Regular" charset="0"/>
              </a:rPr>
              <a:t>May 1942 America actually began battles against Japan in the Pacific.</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371600" y="304800"/>
            <a:ext cx="73152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Axis Powers in 1942</a:t>
            </a:r>
          </a:p>
        </p:txBody>
      </p:sp>
      <p:pic>
        <p:nvPicPr>
          <p:cNvPr id="76802" name="Picture 4" descr="map-Axis Powers in 194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149" t="1634" r="1149" b="1941"/>
          <a:stretch>
            <a:fillRect/>
          </a:stretch>
        </p:blipFill>
        <p:spPr bwMode="auto">
          <a:xfrm>
            <a:off x="381000" y="1371600"/>
            <a:ext cx="8305800" cy="4919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371600" y="228600"/>
            <a:ext cx="7315200" cy="175418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FF0000"/>
                </a:solidFill>
                <a:latin typeface="+mj-lt"/>
              </a:rPr>
              <a:t>Battle of Stalingrad: </a:t>
            </a:r>
            <a:r>
              <a:rPr lang="en-US" sz="3600" b="1" u="sng" dirty="0" smtClean="0">
                <a:solidFill>
                  <a:srgbClr val="EAB41A"/>
                </a:solidFill>
                <a:latin typeface="+mj-lt"/>
              </a:rPr>
              <a:t>TURNING POINT</a:t>
            </a:r>
            <a:r>
              <a:rPr lang="en-US" sz="3600" b="1" dirty="0" smtClean="0">
                <a:solidFill>
                  <a:srgbClr val="000000"/>
                </a:solidFill>
                <a:latin typeface="+mj-lt"/>
              </a:rPr>
              <a:t/>
            </a:r>
            <a:br>
              <a:rPr lang="en-US" sz="3600" b="1" dirty="0" smtClean="0">
                <a:solidFill>
                  <a:srgbClr val="000000"/>
                </a:solidFill>
                <a:latin typeface="+mj-lt"/>
              </a:rPr>
            </a:br>
            <a:r>
              <a:rPr lang="en-US" sz="3600" b="1" dirty="0" smtClean="0">
                <a:solidFill>
                  <a:srgbClr val="000000"/>
                </a:solidFill>
                <a:latin typeface="+mj-lt"/>
              </a:rPr>
              <a:t>Winter of 1942-1943</a:t>
            </a:r>
          </a:p>
        </p:txBody>
      </p:sp>
      <p:pic>
        <p:nvPicPr>
          <p:cNvPr id="77826" name="Picture 6" descr="Germans at Stalingrad"/>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b="4469"/>
          <a:stretch>
            <a:fillRect/>
          </a:stretch>
        </p:blipFill>
        <p:spPr bwMode="auto">
          <a:xfrm>
            <a:off x="5943600" y="1981200"/>
            <a:ext cx="29718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7" name="Picture 7" descr="Stalingrad-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81000" y="1981200"/>
            <a:ext cx="5156200" cy="2627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5345" name="Group 113"/>
          <p:cNvGraphicFramePr>
            <a:graphicFrameLocks noGrp="1"/>
          </p:cNvGraphicFramePr>
          <p:nvPr/>
        </p:nvGraphicFramePr>
        <p:xfrm>
          <a:off x="533400" y="4800600"/>
          <a:ext cx="4876800" cy="1905000"/>
        </p:xfrm>
        <a:graphic>
          <a:graphicData uri="http://schemas.openxmlformats.org/drawingml/2006/table">
            <a:tbl>
              <a:tblPr/>
              <a:tblGrid>
                <a:gridCol w="2443397"/>
                <a:gridCol w="2433403"/>
              </a:tblGrid>
              <a:tr h="4306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6200"/>
                          </a:solidFill>
                          <a:effectLst/>
                          <a:latin typeface="Comic Sans MS" pitchFamily="66" charset="0"/>
                        </a:rPr>
                        <a:t>German Army</a:t>
                      </a:r>
                    </a:p>
                  </a:txBody>
                  <a:tcPr marT="45702" marB="4570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D82900"/>
                          </a:solidFill>
                          <a:effectLst/>
                          <a:latin typeface="Comic Sans MS" pitchFamily="66" charset="0"/>
                        </a:rPr>
                        <a:t>Russian Army</a:t>
                      </a:r>
                    </a:p>
                  </a:txBody>
                  <a:tcPr marT="45702" marB="4570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11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mic Sans MS" pitchFamily="66" charset="0"/>
                        </a:rPr>
                        <a:t>1,011,500 men</a:t>
                      </a:r>
                      <a:r>
                        <a:rPr kumimoji="0" lang="en-US" sz="1600" b="0" i="0" u="none" strike="noStrike" cap="none" normalizeH="0" baseline="0" smtClean="0">
                          <a:ln>
                            <a:noFill/>
                          </a:ln>
                          <a:solidFill>
                            <a:schemeClr val="tx1"/>
                          </a:solidFill>
                          <a:effectLst/>
                          <a:latin typeface="Comic Sans MS" pitchFamily="66" charset="0"/>
                        </a:rPr>
                        <a:t> </a:t>
                      </a:r>
                    </a:p>
                  </a:txBody>
                  <a:tcPr marT="45702" marB="4570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mic Sans MS" pitchFamily="66" charset="0"/>
                        </a:rPr>
                        <a:t>1,000,500 men</a:t>
                      </a:r>
                      <a:r>
                        <a:rPr kumimoji="0" lang="en-US" sz="1600" b="0" i="0" u="none" strike="noStrike" cap="none" normalizeH="0" baseline="0" smtClean="0">
                          <a:ln>
                            <a:noFill/>
                          </a:ln>
                          <a:solidFill>
                            <a:schemeClr val="tx1"/>
                          </a:solidFill>
                          <a:effectLst/>
                          <a:latin typeface="Comic Sans MS" pitchFamily="66" charset="0"/>
                        </a:rPr>
                        <a:t> </a:t>
                      </a:r>
                    </a:p>
                  </a:txBody>
                  <a:tcPr marT="45702" marB="4570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4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mic Sans MS" pitchFamily="66" charset="0"/>
                        </a:rPr>
                        <a:t>10,290 artillery guns</a:t>
                      </a:r>
                      <a:r>
                        <a:rPr kumimoji="0" lang="en-US" sz="1600" b="0" i="0" u="none" strike="noStrike" cap="none" normalizeH="0" baseline="0" smtClean="0">
                          <a:ln>
                            <a:noFill/>
                          </a:ln>
                          <a:solidFill>
                            <a:schemeClr val="tx1"/>
                          </a:solidFill>
                          <a:effectLst/>
                          <a:latin typeface="Comic Sans MS" pitchFamily="66" charset="0"/>
                        </a:rPr>
                        <a:t> </a:t>
                      </a:r>
                    </a:p>
                  </a:txBody>
                  <a:tcPr marT="45702" marB="4570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mic Sans MS" pitchFamily="66" charset="0"/>
                        </a:rPr>
                        <a:t>13,541 artillery guns</a:t>
                      </a:r>
                      <a:r>
                        <a:rPr kumimoji="0" lang="en-US" sz="1600" b="0" i="0" u="none" strike="noStrike" cap="none" normalizeH="0" baseline="0" smtClean="0">
                          <a:ln>
                            <a:noFill/>
                          </a:ln>
                          <a:solidFill>
                            <a:schemeClr val="tx1"/>
                          </a:solidFill>
                          <a:effectLst/>
                          <a:latin typeface="Comic Sans MS" pitchFamily="66" charset="0"/>
                        </a:rPr>
                        <a:t> </a:t>
                      </a:r>
                    </a:p>
                  </a:txBody>
                  <a:tcPr marT="45702" marB="4570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4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mic Sans MS" pitchFamily="66" charset="0"/>
                        </a:rPr>
                        <a:t>675 tanks</a:t>
                      </a:r>
                      <a:r>
                        <a:rPr kumimoji="0" lang="en-US" sz="1600" b="0" i="0" u="none" strike="noStrike" cap="none" normalizeH="0" baseline="0" smtClean="0">
                          <a:ln>
                            <a:noFill/>
                          </a:ln>
                          <a:solidFill>
                            <a:schemeClr val="tx1"/>
                          </a:solidFill>
                          <a:effectLst/>
                          <a:latin typeface="Comic Sans MS" pitchFamily="66" charset="0"/>
                        </a:rPr>
                        <a:t> </a:t>
                      </a:r>
                    </a:p>
                  </a:txBody>
                  <a:tcPr marT="45702" marB="4570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mic Sans MS" pitchFamily="66" charset="0"/>
                        </a:rPr>
                        <a:t>894 tanks</a:t>
                      </a:r>
                      <a:r>
                        <a:rPr kumimoji="0" lang="en-US" sz="1600" b="0" i="0" u="none" strike="noStrike" cap="none" normalizeH="0" baseline="0" smtClean="0">
                          <a:ln>
                            <a:noFill/>
                          </a:ln>
                          <a:solidFill>
                            <a:schemeClr val="tx1"/>
                          </a:solidFill>
                          <a:effectLst/>
                          <a:latin typeface="Comic Sans MS" pitchFamily="66" charset="0"/>
                        </a:rPr>
                        <a:t> </a:t>
                      </a:r>
                    </a:p>
                  </a:txBody>
                  <a:tcPr marT="45702" marB="4570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4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mic Sans MS" pitchFamily="66" charset="0"/>
                        </a:rPr>
                        <a:t>1,216 planes</a:t>
                      </a:r>
                      <a:r>
                        <a:rPr kumimoji="0" lang="en-US" sz="1600" b="0" i="0" u="none" strike="noStrike" cap="none" normalizeH="0" baseline="0" smtClean="0">
                          <a:ln>
                            <a:noFill/>
                          </a:ln>
                          <a:solidFill>
                            <a:schemeClr val="tx1"/>
                          </a:solidFill>
                          <a:effectLst/>
                          <a:latin typeface="Comic Sans MS" pitchFamily="66" charset="0"/>
                        </a:rPr>
                        <a:t> </a:t>
                      </a:r>
                    </a:p>
                  </a:txBody>
                  <a:tcPr marT="45702" marB="4570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Comic Sans MS" pitchFamily="66" charset="0"/>
                        </a:rPr>
                        <a:t>1,115 planes</a:t>
                      </a:r>
                      <a:r>
                        <a:rPr kumimoji="0" lang="en-US" sz="1600" b="0" i="0" u="none" strike="noStrike" cap="none" normalizeH="0" baseline="0" dirty="0" smtClean="0">
                          <a:ln>
                            <a:noFill/>
                          </a:ln>
                          <a:solidFill>
                            <a:schemeClr val="tx1"/>
                          </a:solidFill>
                          <a:effectLst/>
                          <a:latin typeface="Comic Sans MS" pitchFamily="66" charset="0"/>
                        </a:rPr>
                        <a:t> </a:t>
                      </a:r>
                    </a:p>
                  </a:txBody>
                  <a:tcPr marT="45702" marB="4570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219200" y="76200"/>
            <a:ext cx="7620000" cy="1816100"/>
          </a:xfrm>
          <a:prstGeom prst="rect">
            <a:avLst/>
          </a:prstGeom>
          <a:noFill/>
          <a:ln w="12700">
            <a:noFill/>
            <a:miter lim="800000"/>
            <a:headEnd type="none" w="sm" len="sm"/>
            <a:tailEnd type="none" w="sm" len="sm"/>
          </a:ln>
          <a:effectLst>
            <a:outerShdw dist="35921" dir="2700000" algn="ctr" rotWithShape="0">
              <a:schemeClr val="tx2"/>
            </a:outerShdw>
          </a:effec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4000" b="1" dirty="0" smtClean="0">
                <a:solidFill>
                  <a:srgbClr val="000000"/>
                </a:solidFill>
                <a:effectLst>
                  <a:outerShdw blurRad="38100" dist="38100" dir="2700000" algn="tl">
                    <a:srgbClr val="DDDDDD"/>
                  </a:outerShdw>
                </a:effectLst>
                <a:latin typeface="+mj-lt"/>
                <a:cs typeface="+mn-cs"/>
              </a:rPr>
              <a:t> </a:t>
            </a:r>
            <a:r>
              <a:rPr lang="en-US" sz="4000" b="1" dirty="0" smtClean="0">
                <a:solidFill>
                  <a:srgbClr val="000000"/>
                </a:solidFill>
                <a:latin typeface="+mj-lt"/>
                <a:cs typeface="+mn-cs"/>
              </a:rPr>
              <a:t>The North Africa Campaign:  </a:t>
            </a:r>
            <a:br>
              <a:rPr lang="en-US" sz="4000" b="1" dirty="0" smtClean="0">
                <a:solidFill>
                  <a:srgbClr val="000000"/>
                </a:solidFill>
                <a:latin typeface="+mj-lt"/>
                <a:cs typeface="+mn-cs"/>
              </a:rPr>
            </a:br>
            <a:r>
              <a:rPr lang="en-US" sz="4000" b="1" dirty="0" smtClean="0">
                <a:solidFill>
                  <a:srgbClr val="000000"/>
                </a:solidFill>
                <a:latin typeface="+mj-lt"/>
                <a:cs typeface="+mn-cs"/>
              </a:rPr>
              <a:t>     </a:t>
            </a:r>
            <a:r>
              <a:rPr lang="en-US" sz="3200" b="1" dirty="0" smtClean="0">
                <a:solidFill>
                  <a:srgbClr val="FF0000"/>
                </a:solidFill>
                <a:latin typeface="+mj-lt"/>
                <a:cs typeface="+mn-cs"/>
              </a:rPr>
              <a:t>The Battle of El Alamein, 1942 – </a:t>
            </a:r>
            <a:r>
              <a:rPr lang="en-US" sz="3200" b="1" u="sng" dirty="0" smtClean="0">
                <a:solidFill>
                  <a:srgbClr val="EAB41A"/>
                </a:solidFill>
                <a:latin typeface="+mj-lt"/>
                <a:cs typeface="+mn-cs"/>
              </a:rPr>
              <a:t>TURNING POINT</a:t>
            </a:r>
          </a:p>
        </p:txBody>
      </p:sp>
      <p:pic>
        <p:nvPicPr>
          <p:cNvPr id="67587" name="Picture 6" descr="Rommel"/>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962400" y="3143250"/>
            <a:ext cx="4876800" cy="3409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8" name="Rectangle 8"/>
          <p:cNvSpPr>
            <a:spLocks noChangeArrowheads="1"/>
          </p:cNvSpPr>
          <p:nvPr/>
        </p:nvSpPr>
        <p:spPr bwMode="auto">
          <a:xfrm>
            <a:off x="4876800" y="2101850"/>
            <a:ext cx="4038600"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800" b="1">
                <a:latin typeface="Comic Sans MS" charset="0"/>
                <a:cs typeface="Microsoft New Tai Lue" charset="0"/>
              </a:rPr>
              <a:t>Gen. Ernst Rommel,</a:t>
            </a:r>
            <a:br>
              <a:rPr lang="en-US" sz="2800" b="1">
                <a:latin typeface="Comic Sans MS" charset="0"/>
                <a:cs typeface="Microsoft New Tai Lue" charset="0"/>
              </a:rPr>
            </a:br>
            <a:r>
              <a:rPr lang="en-US" sz="2800" b="1">
                <a:latin typeface="Comic Sans MS" charset="0"/>
                <a:cs typeface="Microsoft New Tai Lue" charset="0"/>
              </a:rPr>
              <a:t>The “Desert Fox”</a:t>
            </a:r>
          </a:p>
        </p:txBody>
      </p:sp>
      <p:sp>
        <p:nvSpPr>
          <p:cNvPr id="67589" name="Rectangle 9"/>
          <p:cNvSpPr>
            <a:spLocks noChangeArrowheads="1"/>
          </p:cNvSpPr>
          <p:nvPr/>
        </p:nvSpPr>
        <p:spPr bwMode="auto">
          <a:xfrm>
            <a:off x="914400" y="4295775"/>
            <a:ext cx="3200400"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800" b="1">
                <a:latin typeface="Comic Sans MS" charset="0"/>
                <a:cs typeface="Microsoft New Tai Lue" charset="0"/>
              </a:rPr>
              <a:t>Gen. Bernard Law</a:t>
            </a:r>
            <a:br>
              <a:rPr lang="en-US" sz="2800" b="1">
                <a:latin typeface="Comic Sans MS" charset="0"/>
                <a:cs typeface="Microsoft New Tai Lue" charset="0"/>
              </a:rPr>
            </a:br>
            <a:r>
              <a:rPr lang="en-US" sz="2800" b="1">
                <a:latin typeface="Comic Sans MS" charset="0"/>
                <a:cs typeface="Microsoft New Tai Lue" charset="0"/>
              </a:rPr>
              <a:t>Montgomery</a:t>
            </a:r>
            <a:br>
              <a:rPr lang="en-US" sz="2800" b="1">
                <a:latin typeface="Comic Sans MS" charset="0"/>
                <a:cs typeface="Microsoft New Tai Lue" charset="0"/>
              </a:rPr>
            </a:br>
            <a:r>
              <a:rPr lang="en-US" sz="2800" b="1">
                <a:latin typeface="Comic Sans MS" charset="0"/>
                <a:cs typeface="Microsoft New Tai Lue" charset="0"/>
              </a:rPr>
              <a:t>(“Monty”)</a:t>
            </a:r>
          </a:p>
        </p:txBody>
      </p:sp>
      <p:pic>
        <p:nvPicPr>
          <p:cNvPr id="78853" name="Picture 5" descr="General Montgomery"/>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228600" y="1524000"/>
            <a:ext cx="4419600" cy="277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6172200" y="3048000"/>
            <a:ext cx="914400" cy="1247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286000" y="3276600"/>
            <a:ext cx="304800" cy="1019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El Alamein Significance</a:t>
            </a:r>
            <a:endParaRPr lang="en-US" dirty="0">
              <a:latin typeface="+mj-lt"/>
            </a:endParaRPr>
          </a:p>
        </p:txBody>
      </p:sp>
      <p:sp>
        <p:nvSpPr>
          <p:cNvPr id="200706" name="Content Placeholder 2"/>
          <p:cNvSpPr>
            <a:spLocks noGrp="1"/>
          </p:cNvSpPr>
          <p:nvPr>
            <p:ph idx="1"/>
          </p:nvPr>
        </p:nvSpPr>
        <p:spPr/>
        <p:txBody>
          <a:bodyPr/>
          <a:lstStyle/>
          <a:p>
            <a:r>
              <a:rPr lang="en-US">
                <a:latin typeface="Kaiti SC Regular" charset="0"/>
                <a:ea typeface="Kaiti SC Regular" charset="0"/>
                <a:cs typeface="Kaiti SC Regular" charset="0"/>
              </a:rPr>
              <a:t>ended the Axis threat to Egypt, the Suez Canal and the Middle Eastern and Persian oil fields via North Africa</a:t>
            </a:r>
          </a:p>
          <a:p>
            <a:r>
              <a:rPr lang="en-US">
                <a:latin typeface="Kaiti SC Regular" charset="0"/>
                <a:ea typeface="Kaiti SC Regular" charset="0"/>
                <a:cs typeface="Kaiti SC Regular" charset="0"/>
              </a:rPr>
              <a:t>Revived Allied MORALE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914400" y="-23813"/>
            <a:ext cx="8077200" cy="1570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b="1" dirty="0" smtClean="0">
                <a:solidFill>
                  <a:schemeClr val="tx1"/>
                </a:solidFill>
                <a:latin typeface="+mj-lt"/>
              </a:rPr>
              <a:t>The Italian Campaign </a:t>
            </a:r>
            <a:br>
              <a:rPr lang="en-US" b="1" dirty="0" smtClean="0">
                <a:solidFill>
                  <a:schemeClr val="tx1"/>
                </a:solidFill>
                <a:latin typeface="+mj-lt"/>
              </a:rPr>
            </a:br>
            <a:r>
              <a:rPr lang="en-US" b="1" dirty="0" smtClean="0">
                <a:solidFill>
                  <a:srgbClr val="0000FF"/>
                </a:solidFill>
                <a:latin typeface="+mj-lt"/>
              </a:rPr>
              <a:t>[“Operation Torch”] </a:t>
            </a:r>
            <a:r>
              <a:rPr lang="en-US" b="1" dirty="0" smtClean="0">
                <a:solidFill>
                  <a:schemeClr val="tx1"/>
                </a:solidFill>
                <a:latin typeface="+mj-lt"/>
              </a:rPr>
              <a:t>:</a:t>
            </a:r>
            <a:br>
              <a:rPr lang="en-US" b="1" dirty="0" smtClean="0">
                <a:solidFill>
                  <a:schemeClr val="tx1"/>
                </a:solidFill>
                <a:latin typeface="+mj-lt"/>
              </a:rPr>
            </a:br>
            <a:r>
              <a:rPr lang="en-US" b="1" dirty="0" smtClean="0">
                <a:solidFill>
                  <a:schemeClr val="tx1"/>
                </a:solidFill>
                <a:latin typeface="+mj-lt"/>
              </a:rPr>
              <a:t>Europe’s “Soft Underbelly”</a:t>
            </a:r>
          </a:p>
        </p:txBody>
      </p:sp>
      <p:sp>
        <p:nvSpPr>
          <p:cNvPr id="79874" name="Rectangle 3"/>
          <p:cNvSpPr>
            <a:spLocks noChangeArrowheads="1"/>
          </p:cNvSpPr>
          <p:nvPr/>
        </p:nvSpPr>
        <p:spPr bwMode="auto">
          <a:xfrm>
            <a:off x="4953000" y="1676400"/>
            <a:ext cx="350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D80000"/>
              </a:buClr>
              <a:buSzPct val="90000"/>
              <a:buFont typeface="Arial" charset="0"/>
              <a:buChar char="•"/>
            </a:pPr>
            <a:r>
              <a:rPr lang="en-US" b="1">
                <a:latin typeface="Comic Sans MS" charset="0"/>
                <a:cs typeface="Microsoft New Tai Lue" charset="0"/>
              </a:rPr>
              <a:t>Allies plan assault on weakest Axis area - North Africa - Nov. 1942-May 1943</a:t>
            </a:r>
          </a:p>
          <a:p>
            <a:pPr marL="342900" indent="-342900" eaLnBrk="1" hangingPunct="1">
              <a:lnSpc>
                <a:spcPct val="90000"/>
              </a:lnSpc>
              <a:spcBef>
                <a:spcPct val="20000"/>
              </a:spcBef>
              <a:buClr>
                <a:srgbClr val="D80000"/>
              </a:buClr>
              <a:buSzPct val="90000"/>
              <a:buFont typeface="Arial" charset="0"/>
              <a:buChar char="•"/>
            </a:pPr>
            <a:endParaRPr lang="en-US" b="1">
              <a:latin typeface="Comic Sans MS" charset="0"/>
              <a:cs typeface="Microsoft New Tai Lue" charset="0"/>
            </a:endParaRPr>
          </a:p>
          <a:p>
            <a:pPr marL="342900" indent="-342900" eaLnBrk="1" hangingPunct="1">
              <a:lnSpc>
                <a:spcPct val="90000"/>
              </a:lnSpc>
              <a:spcBef>
                <a:spcPct val="20000"/>
              </a:spcBef>
              <a:buClr>
                <a:srgbClr val="D80000"/>
              </a:buClr>
              <a:buSzPct val="90000"/>
              <a:buFont typeface="Arial" charset="0"/>
              <a:buChar char="•"/>
            </a:pPr>
            <a:r>
              <a:rPr lang="en-US" b="1">
                <a:solidFill>
                  <a:srgbClr val="333399"/>
                </a:solidFill>
                <a:latin typeface="Comic Sans MS" charset="0"/>
                <a:cs typeface="Microsoft New Tai Lue" charset="0"/>
              </a:rPr>
              <a:t>George S. Patton</a:t>
            </a:r>
            <a:r>
              <a:rPr lang="en-US" b="1">
                <a:latin typeface="Comic Sans MS" charset="0"/>
                <a:cs typeface="Microsoft New Tai Lue" charset="0"/>
              </a:rPr>
              <a:t> leads American troops</a:t>
            </a:r>
          </a:p>
          <a:p>
            <a:pPr marL="342900" indent="-342900" eaLnBrk="1" hangingPunct="1">
              <a:lnSpc>
                <a:spcPct val="90000"/>
              </a:lnSpc>
              <a:spcBef>
                <a:spcPct val="20000"/>
              </a:spcBef>
              <a:buClr>
                <a:srgbClr val="D80000"/>
              </a:buClr>
              <a:buSzPct val="90000"/>
              <a:buFont typeface="Arial" charset="0"/>
              <a:buChar char="•"/>
            </a:pPr>
            <a:endParaRPr lang="en-US" b="1">
              <a:latin typeface="Comic Sans MS" charset="0"/>
              <a:cs typeface="Microsoft New Tai Lue" charset="0"/>
            </a:endParaRPr>
          </a:p>
          <a:p>
            <a:pPr marL="342900" indent="-342900" eaLnBrk="1" hangingPunct="1">
              <a:lnSpc>
                <a:spcPct val="90000"/>
              </a:lnSpc>
              <a:spcBef>
                <a:spcPct val="20000"/>
              </a:spcBef>
              <a:buClr>
                <a:srgbClr val="D80000"/>
              </a:buClr>
              <a:buSzPct val="90000"/>
              <a:buFont typeface="Arial" charset="0"/>
              <a:buChar char="•"/>
            </a:pPr>
            <a:r>
              <a:rPr lang="en-US" b="1">
                <a:latin typeface="Comic Sans MS" charset="0"/>
                <a:cs typeface="Microsoft New Tai Lue" charset="0"/>
              </a:rPr>
              <a:t>Germans trapped in Tunisia - surrender over 275,000 troops.</a:t>
            </a:r>
          </a:p>
        </p:txBody>
      </p:sp>
      <p:pic>
        <p:nvPicPr>
          <p:cNvPr id="79875" name="Picture 4" descr="map-WW2 in Italy"/>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28600" y="1600200"/>
            <a:ext cx="472440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990600" y="273050"/>
            <a:ext cx="8077200" cy="1446213"/>
          </a:xfrm>
          <a:prstGeom prst="rect">
            <a:avLst/>
          </a:prstGeom>
          <a:noFill/>
          <a:ln w="12700">
            <a:noFill/>
            <a:miter lim="800000"/>
            <a:headEnd type="none" w="sm" len="sm"/>
            <a:tailEnd type="none" w="sm" len="sm"/>
          </a:ln>
          <a:effectLst>
            <a:outerShdw dist="35921" dir="2700000" algn="ctr" rotWithShape="0">
              <a:schemeClr val="tx2"/>
            </a:outerShdw>
          </a:effectLst>
        </p:spPr>
        <p:txBody>
          <a:bodyPr>
            <a:spAutoFit/>
          </a:bodyPr>
          <a:lstStyle/>
          <a:p>
            <a:pPr algn="ctr" eaLnBrk="1" hangingPunct="1">
              <a:spcBef>
                <a:spcPct val="50000"/>
              </a:spcBef>
              <a:defRPr/>
            </a:pPr>
            <a:r>
              <a:rPr lang="en-US" sz="4400" b="1" dirty="0">
                <a:solidFill>
                  <a:srgbClr val="D80000"/>
                </a:solidFill>
                <a:effectLst>
                  <a:outerShdw blurRad="38100" dist="38100" dir="2700000" algn="tl">
                    <a:srgbClr val="FFFFFF"/>
                  </a:outerShdw>
                </a:effectLst>
                <a:latin typeface="Comic Sans MS" pitchFamily="66" charset="0"/>
                <a:ea typeface="+mn-ea"/>
                <a:cs typeface="+mn-cs"/>
              </a:rPr>
              <a:t>     </a:t>
            </a:r>
            <a:r>
              <a:rPr lang="en-US" sz="4400" b="1" dirty="0">
                <a:solidFill>
                  <a:srgbClr val="D80000"/>
                </a:solidFill>
                <a:latin typeface="Comic Sans MS" pitchFamily="66" charset="0"/>
                <a:ea typeface="+mn-ea"/>
                <a:cs typeface="+mn-cs"/>
              </a:rPr>
              <a:t> </a:t>
            </a:r>
            <a:r>
              <a:rPr lang="en-US" sz="4400" b="1" dirty="0">
                <a:latin typeface="+mj-lt"/>
                <a:ea typeface="+mn-ea"/>
                <a:cs typeface="+mn-cs"/>
              </a:rPr>
              <a:t>The Battle for Sicily:</a:t>
            </a:r>
            <a:br>
              <a:rPr lang="en-US" sz="4400" b="1" dirty="0">
                <a:latin typeface="+mj-lt"/>
                <a:ea typeface="+mn-ea"/>
                <a:cs typeface="+mn-cs"/>
              </a:rPr>
            </a:br>
            <a:r>
              <a:rPr lang="en-US" sz="4400" b="1" dirty="0">
                <a:latin typeface="+mj-lt"/>
                <a:ea typeface="+mn-ea"/>
                <a:cs typeface="+mn-cs"/>
              </a:rPr>
              <a:t>                  </a:t>
            </a:r>
            <a:r>
              <a:rPr lang="en-US" sz="4000" b="1" dirty="0">
                <a:latin typeface="+mj-lt"/>
                <a:ea typeface="+mn-ea"/>
                <a:cs typeface="+mn-cs"/>
              </a:rPr>
              <a:t>June, 1943</a:t>
            </a:r>
          </a:p>
        </p:txBody>
      </p:sp>
      <p:pic>
        <p:nvPicPr>
          <p:cNvPr id="80898" name="Picture 6" descr="Patton in Sicily"/>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3969" b="10318"/>
          <a:stretch>
            <a:fillRect/>
          </a:stretch>
        </p:blipFill>
        <p:spPr bwMode="auto">
          <a:xfrm>
            <a:off x="381000" y="1143000"/>
            <a:ext cx="39624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899" name="Picture 7" descr="map-Sicily"/>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953000" y="2133600"/>
            <a:ext cx="3886200" cy="3240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0" name="Text Box 8"/>
          <p:cNvSpPr txBox="1">
            <a:spLocks noChangeArrowheads="1"/>
          </p:cNvSpPr>
          <p:nvPr/>
        </p:nvSpPr>
        <p:spPr bwMode="auto">
          <a:xfrm>
            <a:off x="1371600" y="56388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Comic Sans MS" charset="0"/>
                <a:cs typeface="Microsoft New Tai Lue" charset="0"/>
              </a:rPr>
              <a:t>General </a:t>
            </a:r>
            <a:br>
              <a:rPr lang="en-US" b="1">
                <a:latin typeface="Comic Sans MS" charset="0"/>
                <a:cs typeface="Microsoft New Tai Lue" charset="0"/>
              </a:rPr>
            </a:br>
            <a:r>
              <a:rPr lang="en-US" b="1">
                <a:latin typeface="Comic Sans MS" charset="0"/>
                <a:cs typeface="Microsoft New Tai Lue" charset="0"/>
              </a:rPr>
              <a:t>George S. Patton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524000" y="228600"/>
            <a:ext cx="7162800" cy="7620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400" b="1" dirty="0" smtClean="0">
                <a:solidFill>
                  <a:srgbClr val="000000"/>
                </a:solidFill>
                <a:latin typeface="+mj-lt"/>
              </a:rPr>
              <a:t>The “Big Three”</a:t>
            </a:r>
          </a:p>
        </p:txBody>
      </p:sp>
      <p:pic>
        <p:nvPicPr>
          <p:cNvPr id="81922" name="Picture 4" descr="photo-Big 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600200" y="1143000"/>
            <a:ext cx="6781800" cy="4933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23" name="Rectangle 5"/>
          <p:cNvSpPr>
            <a:spLocks noChangeArrowheads="1"/>
          </p:cNvSpPr>
          <p:nvPr/>
        </p:nvSpPr>
        <p:spPr bwMode="auto">
          <a:xfrm>
            <a:off x="1524000" y="61722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sz="2000" b="1">
                <a:latin typeface="Comic Sans MS" charset="0"/>
                <a:cs typeface="Microsoft New Tai Lue" charset="0"/>
              </a:rPr>
              <a:t>Winston Churchill, Franklin Roosevelt, Joseph Stalin</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066800" y="74613"/>
            <a:ext cx="7924800" cy="59531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300" b="1" dirty="0" smtClean="0">
                <a:solidFill>
                  <a:srgbClr val="000000"/>
                </a:solidFill>
                <a:latin typeface="+mj-lt"/>
              </a:rPr>
              <a:t>The “Stab-In-The-Back” Theory - MYTH</a:t>
            </a:r>
          </a:p>
        </p:txBody>
      </p:sp>
      <p:sp>
        <p:nvSpPr>
          <p:cNvPr id="203780" name="Rectangle 4"/>
          <p:cNvSpPr>
            <a:spLocks noChangeArrowheads="1"/>
          </p:cNvSpPr>
          <p:nvPr/>
        </p:nvSpPr>
        <p:spPr bwMode="auto">
          <a:xfrm>
            <a:off x="533400" y="5880100"/>
            <a:ext cx="8077200" cy="954088"/>
          </a:xfrm>
          <a:prstGeom prst="rect">
            <a:avLst/>
          </a:prstGeom>
          <a:noFill/>
          <a:ln w="12700">
            <a:noFill/>
            <a:miter lim="800000"/>
            <a:headEnd type="none" w="sm" len="sm"/>
            <a:tailEnd type="none" w="sm" len="sm"/>
          </a:ln>
          <a:effectLst/>
        </p:spPr>
        <p:txBody>
          <a:bodyPr>
            <a:spAutoFit/>
          </a:bodyPr>
          <a:lstStyle/>
          <a:p>
            <a:pPr algn="ctr" eaLnBrk="1" hangingPunct="1">
              <a:buClr>
                <a:srgbClr val="D80000"/>
              </a:buClr>
              <a:buFont typeface="Wingdings" pitchFamily="2" charset="2"/>
              <a:buNone/>
              <a:defRPr/>
            </a:pPr>
            <a:r>
              <a:rPr lang="en-US" sz="2800" b="1" dirty="0">
                <a:solidFill>
                  <a:srgbClr val="333399"/>
                </a:solidFill>
                <a:effectLst>
                  <a:outerShdw blurRad="38100" dist="38100" dir="2700000" algn="tl">
                    <a:srgbClr val="FFFFFF"/>
                  </a:outerShdw>
                </a:effectLst>
                <a:latin typeface="Comic Sans MS" pitchFamily="66" charset="0"/>
                <a:ea typeface="+mn-ea"/>
                <a:cs typeface="+mn-cs"/>
              </a:rPr>
              <a:t> </a:t>
            </a:r>
            <a:r>
              <a:rPr lang="en-US" sz="2800" dirty="0">
                <a:latin typeface="Kaiti TC Regular"/>
                <a:ea typeface="+mn-ea"/>
                <a:cs typeface="Kaiti TC Regular"/>
              </a:rPr>
              <a:t>German soldiers are dissatisfied / feel betrayed by the German leaders who surrendered in WWI.</a:t>
            </a:r>
          </a:p>
        </p:txBody>
      </p:sp>
      <p:pic>
        <p:nvPicPr>
          <p:cNvPr id="20483" name="Picture 5" descr="Hitler in WW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124200" y="823913"/>
            <a:ext cx="5715000" cy="4662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4" name="Oval 6"/>
          <p:cNvSpPr>
            <a:spLocks noChangeArrowheads="1"/>
          </p:cNvSpPr>
          <p:nvPr/>
        </p:nvSpPr>
        <p:spPr bwMode="auto">
          <a:xfrm>
            <a:off x="3584575" y="1962150"/>
            <a:ext cx="1143000" cy="1238250"/>
          </a:xfrm>
          <a:prstGeom prst="ellipse">
            <a:avLst/>
          </a:prstGeom>
          <a:noFill/>
          <a:ln w="38100">
            <a:solidFill>
              <a:srgbClr val="D82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cs typeface="Microsoft New Tai Lue" charset="0"/>
            </a:endParaRPr>
          </a:p>
        </p:txBody>
      </p:sp>
      <p:sp>
        <p:nvSpPr>
          <p:cNvPr id="20485" name="TextBox 1"/>
          <p:cNvSpPr txBox="1">
            <a:spLocks noChangeArrowheads="1"/>
          </p:cNvSpPr>
          <p:nvPr/>
        </p:nvSpPr>
        <p:spPr bwMode="auto">
          <a:xfrm>
            <a:off x="152400" y="11430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0000"/>
                </a:solidFill>
              </a:rPr>
              <a:t>Leads to RISE of NAZISM – PROPAGANDA </a:t>
            </a:r>
          </a:p>
        </p:txBody>
      </p:sp>
      <p:sp>
        <p:nvSpPr>
          <p:cNvPr id="20486" name="TextBox 2"/>
          <p:cNvSpPr txBox="1">
            <a:spLocks noChangeArrowheads="1"/>
          </p:cNvSpPr>
          <p:nvPr/>
        </p:nvSpPr>
        <p:spPr bwMode="auto">
          <a:xfrm>
            <a:off x="1752600" y="28956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Hitler</a:t>
            </a:r>
          </a:p>
        </p:txBody>
      </p:sp>
      <p:cxnSp>
        <p:nvCxnSpPr>
          <p:cNvPr id="5" name="Straight Arrow Connector 4"/>
          <p:cNvCxnSpPr/>
          <p:nvPr/>
        </p:nvCxnSpPr>
        <p:spPr>
          <a:xfrm flipV="1">
            <a:off x="2590800" y="2514600"/>
            <a:ext cx="1143000" cy="6096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lstStyle/>
          <a:p>
            <a:pPr>
              <a:defRPr/>
            </a:pPr>
            <a:r>
              <a:rPr lang="en-US" dirty="0" smtClean="0">
                <a:latin typeface="+mj-lt"/>
                <a:ea typeface="Microsoft New Tai Lue" panose="020B0502040204020203" pitchFamily="34" charset="0"/>
              </a:rPr>
              <a:t>Tehran Conference - 1943</a:t>
            </a:r>
            <a:endParaRPr lang="en-US" dirty="0">
              <a:latin typeface="+mj-lt"/>
              <a:ea typeface="Microsoft New Tai Lue" panose="020B0502040204020203" pitchFamily="34" charset="0"/>
            </a:endParaRPr>
          </a:p>
        </p:txBody>
      </p:sp>
      <p:sp>
        <p:nvSpPr>
          <p:cNvPr id="82946" name="Content Placeholder 2"/>
          <p:cNvSpPr>
            <a:spLocks noGrp="1"/>
          </p:cNvSpPr>
          <p:nvPr>
            <p:ph idx="1"/>
          </p:nvPr>
        </p:nvSpPr>
        <p:spPr>
          <a:xfrm>
            <a:off x="2895600" y="1600200"/>
            <a:ext cx="5943600" cy="4191000"/>
          </a:xfrm>
        </p:spPr>
        <p:txBody>
          <a:bodyPr/>
          <a:lstStyle/>
          <a:p>
            <a:r>
              <a:rPr lang="en-US">
                <a:latin typeface="Kaiti SC Regular" charset="0"/>
                <a:ea typeface="Kaiti SC Regular" charset="0"/>
                <a:cs typeface="Kaiti SC Regular" charset="0"/>
              </a:rPr>
              <a:t>Americans finally committed to launching </a:t>
            </a:r>
            <a:r>
              <a:rPr lang="en-US" b="1">
                <a:solidFill>
                  <a:srgbClr val="FF0000"/>
                </a:solidFill>
                <a:latin typeface="Kaiti SC Regular" charset="0"/>
                <a:ea typeface="Kaiti SC Regular" charset="0"/>
                <a:cs typeface="Kaiti SC Regular" charset="0"/>
              </a:rPr>
              <a:t>Operation Overlord – D Day</a:t>
            </a:r>
          </a:p>
          <a:p>
            <a:r>
              <a:rPr lang="en-US">
                <a:latin typeface="Kaiti SC Regular" charset="0"/>
                <a:ea typeface="Kaiti SC Regular" charset="0"/>
                <a:cs typeface="Kaiti SC Regular" charset="0"/>
              </a:rPr>
              <a:t>Soviet Union would declare war against Japan following an Allied victory over Germany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639762"/>
          </a:xfrm>
        </p:spPr>
        <p:txBody>
          <a:bodyPr/>
          <a:lstStyle/>
          <a:p>
            <a:pPr>
              <a:defRPr/>
            </a:pPr>
            <a:r>
              <a:rPr lang="en-US" sz="4400" dirty="0" smtClean="0">
                <a:solidFill>
                  <a:srgbClr val="000000"/>
                </a:solidFill>
                <a:latin typeface="+mj-lt"/>
                <a:ea typeface="Microsoft New Tai Lue" panose="020B0502040204020203" pitchFamily="34" charset="0"/>
              </a:rPr>
              <a:t>Operation Husky – Allied Invasion of Sicily, Italy </a:t>
            </a:r>
            <a:endParaRPr lang="en-US" sz="4400" dirty="0">
              <a:solidFill>
                <a:srgbClr val="000000"/>
              </a:solidFill>
              <a:latin typeface="+mj-lt"/>
              <a:ea typeface="Microsoft New Tai Lue" panose="020B0502040204020203" pitchFamily="34" charset="0"/>
            </a:endParaRPr>
          </a:p>
        </p:txBody>
      </p:sp>
      <p:sp>
        <p:nvSpPr>
          <p:cNvPr id="83970" name="Content Placeholder 2"/>
          <p:cNvSpPr>
            <a:spLocks noGrp="1"/>
          </p:cNvSpPr>
          <p:nvPr>
            <p:ph idx="1"/>
          </p:nvPr>
        </p:nvSpPr>
        <p:spPr>
          <a:xfrm>
            <a:off x="2763879" y="1600200"/>
            <a:ext cx="6380121" cy="2819400"/>
          </a:xfrm>
        </p:spPr>
        <p:txBody>
          <a:bodyPr/>
          <a:lstStyle/>
          <a:p>
            <a:r>
              <a:rPr lang="en-US" sz="2400" b="1" i="1" dirty="0">
                <a:solidFill>
                  <a:srgbClr val="000090"/>
                </a:solidFill>
                <a:latin typeface="Kaiti SC Regular" charset="0"/>
                <a:ea typeface="Kaiti SC Regular" charset="0"/>
                <a:cs typeface="Kaiti SC Regular" charset="0"/>
              </a:rPr>
              <a:t>Husky</a:t>
            </a:r>
            <a:r>
              <a:rPr lang="en-US" sz="2400" dirty="0">
                <a:solidFill>
                  <a:schemeClr val="tx1"/>
                </a:solidFill>
                <a:latin typeface="Kaiti SC Regular" charset="0"/>
                <a:ea typeface="Kaiti SC Regular" charset="0"/>
                <a:cs typeface="Kaiti SC Regular" charset="0"/>
              </a:rPr>
              <a:t> began on the night of 9/10 July 1943, and ended on 17 August. </a:t>
            </a:r>
          </a:p>
          <a:p>
            <a:r>
              <a:rPr lang="en-US" sz="2400" b="1" i="1" dirty="0">
                <a:solidFill>
                  <a:srgbClr val="000090"/>
                </a:solidFill>
                <a:latin typeface="Kaiti SC Regular" charset="0"/>
                <a:ea typeface="Kaiti SC Regular" charset="0"/>
                <a:cs typeface="Kaiti SC Regular" charset="0"/>
              </a:rPr>
              <a:t>Husky</a:t>
            </a:r>
            <a:r>
              <a:rPr lang="en-US" sz="2400" b="1" dirty="0">
                <a:solidFill>
                  <a:schemeClr val="tx1"/>
                </a:solidFill>
                <a:latin typeface="Kaiti SC Regular" charset="0"/>
                <a:ea typeface="Kaiti SC Regular" charset="0"/>
                <a:cs typeface="Kaiti SC Regular" charset="0"/>
              </a:rPr>
              <a:t> </a:t>
            </a:r>
            <a:r>
              <a:rPr lang="en-US" sz="2400" dirty="0">
                <a:solidFill>
                  <a:schemeClr val="tx1"/>
                </a:solidFill>
                <a:latin typeface="Kaiti SC Regular" charset="0"/>
                <a:ea typeface="Kaiti SC Regular" charset="0"/>
                <a:cs typeface="Kaiti SC Regular" charset="0"/>
              </a:rPr>
              <a:t>achieved the goals set out for it by Allied planners</a:t>
            </a:r>
          </a:p>
          <a:p>
            <a:r>
              <a:rPr lang="en-US" sz="2400" dirty="0">
                <a:solidFill>
                  <a:schemeClr val="tx1"/>
                </a:solidFill>
                <a:latin typeface="Kaiti SC Regular" charset="0"/>
                <a:ea typeface="Kaiti SC Regular" charset="0"/>
                <a:cs typeface="Kaiti SC Regular" charset="0"/>
              </a:rPr>
              <a:t>Allies drove Axis air, </a:t>
            </a:r>
            <a:r>
              <a:rPr lang="en-US" sz="2400" dirty="0" smtClean="0">
                <a:solidFill>
                  <a:schemeClr val="tx1"/>
                </a:solidFill>
                <a:latin typeface="Kaiti SC Regular" charset="0"/>
                <a:ea typeface="Kaiti SC Regular" charset="0"/>
                <a:cs typeface="Kaiti SC Regular" charset="0"/>
              </a:rPr>
              <a:t>land </a:t>
            </a:r>
            <a:r>
              <a:rPr lang="en-US" sz="2400" dirty="0">
                <a:solidFill>
                  <a:schemeClr val="tx1"/>
                </a:solidFill>
                <a:latin typeface="Kaiti SC Regular" charset="0"/>
                <a:ea typeface="Kaiti SC Regular" charset="0"/>
                <a:cs typeface="Kaiti SC Regular" charset="0"/>
              </a:rPr>
              <a:t>and naval forces from the island </a:t>
            </a:r>
            <a:r>
              <a:rPr lang="en-US" sz="2400" dirty="0" smtClean="0">
                <a:solidFill>
                  <a:schemeClr val="tx1"/>
                </a:solidFill>
                <a:latin typeface="Kaiti SC Regular" charset="0"/>
                <a:ea typeface="Kaiti SC Regular" charset="0"/>
                <a:cs typeface="Kaiti SC Regular" charset="0"/>
              </a:rPr>
              <a:t>and the </a:t>
            </a:r>
            <a:r>
              <a:rPr lang="en-US" sz="2400" dirty="0" smtClean="0">
                <a:solidFill>
                  <a:srgbClr val="800000"/>
                </a:solidFill>
                <a:latin typeface="Kaiti SC Regular" charset="0"/>
                <a:ea typeface="Kaiti SC Regular" charset="0"/>
                <a:cs typeface="Kaiti SC Regular" charset="0"/>
              </a:rPr>
              <a:t>Mediterranean Sea lanes</a:t>
            </a:r>
            <a:r>
              <a:rPr lang="en-US" sz="2400" dirty="0" smtClean="0">
                <a:solidFill>
                  <a:schemeClr val="tx1"/>
                </a:solidFill>
                <a:latin typeface="Kaiti SC Regular" charset="0"/>
                <a:ea typeface="Kaiti SC Regular" charset="0"/>
                <a:cs typeface="Kaiti SC Regular" charset="0"/>
              </a:rPr>
              <a:t> were </a:t>
            </a:r>
            <a:r>
              <a:rPr lang="en-US" sz="2400" dirty="0">
                <a:solidFill>
                  <a:schemeClr val="tx1"/>
                </a:solidFill>
                <a:latin typeface="Kaiti SC Regular" charset="0"/>
                <a:ea typeface="Kaiti SC Regular" charset="0"/>
                <a:cs typeface="Kaiti SC Regular" charset="0"/>
              </a:rPr>
              <a:t>opened for Allied merchant ships for the first time since 1941. </a:t>
            </a:r>
          </a:p>
          <a:p>
            <a:r>
              <a:rPr lang="en-US" sz="2400" dirty="0" smtClean="0">
                <a:solidFill>
                  <a:srgbClr val="FF0000"/>
                </a:solidFill>
                <a:latin typeface="Kaiti SC Regular" charset="0"/>
                <a:ea typeface="Kaiti SC Regular" charset="0"/>
                <a:cs typeface="Kaiti SC Regular" charset="0"/>
              </a:rPr>
              <a:t>Benito Mussolini </a:t>
            </a:r>
            <a:r>
              <a:rPr lang="en-US" sz="2400" dirty="0" smtClean="0">
                <a:solidFill>
                  <a:schemeClr val="tx1"/>
                </a:solidFill>
                <a:latin typeface="Kaiti SC Regular" charset="0"/>
                <a:ea typeface="Kaiti SC Regular" charset="0"/>
                <a:cs typeface="Kaiti SC Regular" charset="0"/>
              </a:rPr>
              <a:t>was </a:t>
            </a:r>
            <a:r>
              <a:rPr lang="en-US" sz="2400" dirty="0">
                <a:solidFill>
                  <a:schemeClr val="tx1"/>
                </a:solidFill>
                <a:latin typeface="Kaiti SC Regular" charset="0"/>
                <a:ea typeface="Kaiti SC Regular" charset="0"/>
                <a:cs typeface="Kaiti SC Regular" charset="0"/>
              </a:rPr>
              <a:t>toppled from power in Italy and the way was opened for </a:t>
            </a:r>
            <a:r>
              <a:rPr lang="en-US" sz="2400" dirty="0">
                <a:solidFill>
                  <a:srgbClr val="FF0000"/>
                </a:solidFill>
                <a:latin typeface="Kaiti SC Regular" charset="0"/>
                <a:ea typeface="Kaiti SC Regular" charset="0"/>
                <a:cs typeface="Kaiti SC Regular" charset="0"/>
              </a:rPr>
              <a:t>the </a:t>
            </a:r>
            <a:r>
              <a:rPr lang="en-US" sz="2400" dirty="0" smtClean="0">
                <a:solidFill>
                  <a:srgbClr val="FF0000"/>
                </a:solidFill>
                <a:latin typeface="Kaiti SC Regular" charset="0"/>
                <a:ea typeface="Kaiti SC Regular" charset="0"/>
                <a:cs typeface="Kaiti SC Regular" charset="0"/>
              </a:rPr>
              <a:t>invasion of Italy</a:t>
            </a:r>
            <a:endParaRPr lang="en-US" sz="2400" dirty="0">
              <a:solidFill>
                <a:srgbClr val="FF0000"/>
              </a:solidFill>
              <a:latin typeface="Kaiti SC Regular" charset="0"/>
              <a:ea typeface="Kaiti SC Regular" charset="0"/>
              <a:cs typeface="Kaiti SC Regular"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990600" y="76200"/>
            <a:ext cx="8077200" cy="19208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chemeClr val="tx1"/>
                </a:solidFill>
                <a:latin typeface="+mj-lt"/>
              </a:rPr>
              <a:t>George C. Scott</a:t>
            </a:r>
            <a:br>
              <a:rPr lang="en-US" sz="4000" b="1" dirty="0" smtClean="0">
                <a:solidFill>
                  <a:schemeClr val="tx1"/>
                </a:solidFill>
                <a:latin typeface="+mj-lt"/>
              </a:rPr>
            </a:br>
            <a:r>
              <a:rPr lang="en-US" sz="4000" b="1" dirty="0" smtClean="0">
                <a:solidFill>
                  <a:schemeClr val="tx1"/>
                </a:solidFill>
                <a:latin typeface="+mj-lt"/>
              </a:rPr>
              <a:t> Playing General Patton in the 1968 Movie, “Patton”</a:t>
            </a:r>
            <a:endParaRPr lang="en-US" sz="3600" b="1" dirty="0" smtClean="0">
              <a:solidFill>
                <a:schemeClr val="tx1"/>
              </a:solidFill>
              <a:latin typeface="+mj-lt"/>
            </a:endParaRPr>
          </a:p>
        </p:txBody>
      </p:sp>
      <p:pic>
        <p:nvPicPr>
          <p:cNvPr id="235527" name="Picture 7" descr="B0002849KM"/>
          <p:cNvPicPr>
            <a:picLocks noChangeAspect="1" noChangeArrowheads="1"/>
          </p:cNvPicPr>
          <p:nvPr/>
        </p:nvPicPr>
        <p:blipFill>
          <a:blip r:embed="rId3">
            <a:lum contrast="6000"/>
            <a:extLst>
              <a:ext uri="{28A0092B-C50C-407E-A947-70E740481C1C}">
                <a14:useLocalDpi xmlns:a14="http://schemas.microsoft.com/office/drawing/2010/main" val="0"/>
              </a:ext>
            </a:extLst>
          </a:blip>
          <a:srcRect l="4762" t="1158" r="4762" b="2843"/>
          <a:stretch>
            <a:fillRect/>
          </a:stretch>
        </p:blipFill>
        <p:spPr bwMode="auto">
          <a:xfrm>
            <a:off x="5257800" y="2209800"/>
            <a:ext cx="2895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9" descr="Patton"/>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r="12791" b="6909"/>
          <a:stretch>
            <a:fillRect/>
          </a:stretch>
        </p:blipFill>
        <p:spPr bwMode="auto">
          <a:xfrm>
            <a:off x="1889125" y="2514600"/>
            <a:ext cx="2530475"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sndAc>
      <p:stSnd>
        <p:snd r:embed="rId2" name="Patton Speech - Poor Dumb Bastard.wav"/>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20000"/>
                                  </p:stCondLst>
                                  <p:childTnLst>
                                    <p:set>
                                      <p:cBhvr>
                                        <p:cTn id="6" dur="1" fill="hold">
                                          <p:stCondLst>
                                            <p:cond delay="0"/>
                                          </p:stCondLst>
                                        </p:cTn>
                                        <p:tgtEl>
                                          <p:spTgt spid="235527"/>
                                        </p:tgtEl>
                                        <p:attrNameLst>
                                          <p:attrName>style.visibility</p:attrName>
                                        </p:attrNameLst>
                                      </p:cBhvr>
                                      <p:to>
                                        <p:strVal val="visible"/>
                                      </p:to>
                                    </p:set>
                                    <p:animEffect transition="in" filter="blinds(horizontal)">
                                      <p:cBhvr>
                                        <p:cTn id="7" dur="5000"/>
                                        <p:tgtEl>
                                          <p:spTgt spid="235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990600" y="152400"/>
            <a:ext cx="80772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The Battle of Monte Casino:</a:t>
            </a:r>
            <a:br>
              <a:rPr lang="en-US" sz="3600" b="1" dirty="0" smtClean="0">
                <a:solidFill>
                  <a:srgbClr val="000000"/>
                </a:solidFill>
                <a:latin typeface="+mj-lt"/>
              </a:rPr>
            </a:br>
            <a:r>
              <a:rPr lang="en-US" sz="3600" b="1" dirty="0" smtClean="0">
                <a:solidFill>
                  <a:srgbClr val="000000"/>
                </a:solidFill>
                <a:latin typeface="+mj-lt"/>
              </a:rPr>
              <a:t>February, 1944</a:t>
            </a:r>
          </a:p>
        </p:txBody>
      </p:sp>
      <p:pic>
        <p:nvPicPr>
          <p:cNvPr id="86018" name="Picture 3" descr="montecasino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16304" r="3261" b="12941"/>
          <a:stretch>
            <a:fillRect/>
          </a:stretch>
        </p:blipFill>
        <p:spPr bwMode="auto">
          <a:xfrm>
            <a:off x="304800" y="1524000"/>
            <a:ext cx="48006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19" name="Picture 4" descr="Monte Cassino"/>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4114800" y="4800600"/>
            <a:ext cx="4648200" cy="179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990600" y="76200"/>
            <a:ext cx="80772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The Allies Liberate Rome:</a:t>
            </a:r>
            <a:br>
              <a:rPr lang="en-US" sz="3600" b="1" dirty="0" smtClean="0">
                <a:solidFill>
                  <a:srgbClr val="000000"/>
                </a:solidFill>
                <a:latin typeface="+mj-lt"/>
              </a:rPr>
            </a:br>
            <a:r>
              <a:rPr lang="en-US" sz="3600" b="1" dirty="0" smtClean="0">
                <a:solidFill>
                  <a:srgbClr val="000000"/>
                </a:solidFill>
                <a:latin typeface="+mj-lt"/>
              </a:rPr>
              <a:t>June 5, 1944</a:t>
            </a:r>
          </a:p>
        </p:txBody>
      </p:sp>
      <p:pic>
        <p:nvPicPr>
          <p:cNvPr id="166915" name="Picture 3" descr="Allies in Italy"/>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5562600" y="4419600"/>
            <a:ext cx="274320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6" name="Picture 4" descr="liberation of Rome-1"/>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029200" y="1371600"/>
            <a:ext cx="3429000" cy="276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5" descr="liberation of Rome-2"/>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t="13846"/>
          <a:stretch>
            <a:fillRect/>
          </a:stretch>
        </p:blipFill>
        <p:spPr bwMode="auto">
          <a:xfrm>
            <a:off x="609600" y="1371600"/>
            <a:ext cx="3706813" cy="5046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fade">
                                      <p:cBhvr>
                                        <p:cTn id="7" dur="1000"/>
                                        <p:tgtEl>
                                          <p:spTgt spid="166917"/>
                                        </p:tgtEl>
                                      </p:cBhvr>
                                    </p:animEffect>
                                  </p:childTnLst>
                                </p:cTn>
                              </p:par>
                            </p:childTnLst>
                          </p:cTn>
                        </p:par>
                        <p:par>
                          <p:cTn id="8" fill="hold" nodeType="afterGroup">
                            <p:stCondLst>
                              <p:cond delay="1000"/>
                            </p:stCondLst>
                            <p:childTnLst>
                              <p:par>
                                <p:cTn id="9" presetID="21" presetClass="entr" presetSubtype="4" fill="hold" nodeType="afterEffect">
                                  <p:stCondLst>
                                    <p:cond delay="0"/>
                                  </p:stCondLst>
                                  <p:childTnLst>
                                    <p:set>
                                      <p:cBhvr>
                                        <p:cTn id="10" dur="1" fill="hold">
                                          <p:stCondLst>
                                            <p:cond delay="0"/>
                                          </p:stCondLst>
                                        </p:cTn>
                                        <p:tgtEl>
                                          <p:spTgt spid="166915"/>
                                        </p:tgtEl>
                                        <p:attrNameLst>
                                          <p:attrName>style.visibility</p:attrName>
                                        </p:attrNameLst>
                                      </p:cBhvr>
                                      <p:to>
                                        <p:strVal val="visible"/>
                                      </p:to>
                                    </p:set>
                                    <p:animEffect transition="in" filter="wheel(4)">
                                      <p:cBhvr>
                                        <p:cTn id="11" dur="1000"/>
                                        <p:tgtEl>
                                          <p:spTgt spid="166915"/>
                                        </p:tgtEl>
                                      </p:cBhvr>
                                    </p:animEffect>
                                  </p:childTnLst>
                                </p:cTn>
                              </p:par>
                            </p:childTnLst>
                          </p:cTn>
                        </p:par>
                        <p:par>
                          <p:cTn id="12" fill="hold" nodeType="afterGroup">
                            <p:stCondLst>
                              <p:cond delay="2000"/>
                            </p:stCondLst>
                            <p:childTnLst>
                              <p:par>
                                <p:cTn id="13" presetID="21" presetClass="entr" presetSubtype="4" fill="hold" nodeType="afterEffect">
                                  <p:stCondLst>
                                    <p:cond delay="0"/>
                                  </p:stCondLst>
                                  <p:childTnLst>
                                    <p:set>
                                      <p:cBhvr>
                                        <p:cTn id="14" dur="1" fill="hold">
                                          <p:stCondLst>
                                            <p:cond delay="0"/>
                                          </p:stCondLst>
                                        </p:cTn>
                                        <p:tgtEl>
                                          <p:spTgt spid="166916"/>
                                        </p:tgtEl>
                                        <p:attrNameLst>
                                          <p:attrName>style.visibility</p:attrName>
                                        </p:attrNameLst>
                                      </p:cBhvr>
                                      <p:to>
                                        <p:strVal val="visible"/>
                                      </p:to>
                                    </p:set>
                                    <p:animEffect transition="in" filter="wheel(4)">
                                      <p:cBhvr>
                                        <p:cTn id="15" dur="1000"/>
                                        <p:tgtEl>
                                          <p:spTgt spid="16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93675" y="0"/>
            <a:ext cx="8915400" cy="175418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Gen. Eisenhower giving orders -</a:t>
            </a:r>
            <a:r>
              <a:rPr lang="en-US" sz="3600" b="1" dirty="0" smtClean="0">
                <a:solidFill>
                  <a:srgbClr val="FF0000"/>
                </a:solidFill>
                <a:latin typeface="+mj-lt"/>
              </a:rPr>
              <a:t>D-Day [“Operation Overlord”]</a:t>
            </a:r>
            <a:r>
              <a:rPr lang="en-US" sz="3600" b="1" dirty="0" smtClean="0">
                <a:solidFill>
                  <a:srgbClr val="000000"/>
                </a:solidFill>
                <a:latin typeface="+mj-lt"/>
              </a:rPr>
              <a:t> – </a:t>
            </a:r>
            <a:r>
              <a:rPr lang="en-US" sz="3600" b="1" u="sng" dirty="0" smtClean="0">
                <a:solidFill>
                  <a:srgbClr val="EAB41A"/>
                </a:solidFill>
                <a:latin typeface="+mj-lt"/>
              </a:rPr>
              <a:t>The MAJOR TURNING POINT</a:t>
            </a:r>
          </a:p>
        </p:txBody>
      </p:sp>
      <p:pic>
        <p:nvPicPr>
          <p:cNvPr id="88066" name="Picture 3" descr="Eisenhower gives orders for D-Day"/>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304800" y="1905000"/>
            <a:ext cx="6019800" cy="472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295400" y="152400"/>
            <a:ext cx="73914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D80000"/>
                </a:solidFill>
                <a:latin typeface="+mj-lt"/>
              </a:rPr>
              <a:t>D-Day (June 6, 1944)</a:t>
            </a:r>
          </a:p>
        </p:txBody>
      </p:sp>
      <p:pic>
        <p:nvPicPr>
          <p:cNvPr id="89090" name="Picture 8" descr="map-D-Day"/>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533400" y="1143000"/>
            <a:ext cx="7696200" cy="5386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8" descr="D-Day-German prisoner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295400" y="4678363"/>
            <a:ext cx="3581400" cy="2027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34" name="Text Box 2"/>
          <p:cNvSpPr txBox="1">
            <a:spLocks noChangeArrowheads="1"/>
          </p:cNvSpPr>
          <p:nvPr/>
        </p:nvSpPr>
        <p:spPr bwMode="auto">
          <a:xfrm>
            <a:off x="1524000" y="152400"/>
            <a:ext cx="7391400" cy="1311275"/>
          </a:xfrm>
          <a:prstGeom prst="rect">
            <a:avLst/>
          </a:prstGeom>
          <a:noFill/>
          <a:ln w="12700">
            <a:noFill/>
            <a:miter lim="800000"/>
            <a:headEnd type="none" w="sm" len="sm"/>
            <a:tailEnd type="none" w="sm" len="sm"/>
          </a:ln>
          <a:effectLst>
            <a:outerShdw dist="35921" dir="2700000" algn="ctr" rotWithShape="0">
              <a:schemeClr val="tx2"/>
            </a:outerShdw>
          </a:effectLst>
        </p:spPr>
        <p:txBody>
          <a:bodyPr>
            <a:spAutoFit/>
          </a:bodyPr>
          <a:lstStyle/>
          <a:p>
            <a:pPr algn="ctr" eaLnBrk="1" hangingPunct="1">
              <a:spcBef>
                <a:spcPct val="50000"/>
              </a:spcBef>
              <a:defRPr/>
            </a:pPr>
            <a:r>
              <a:rPr lang="en-US" sz="4000" b="1" dirty="0">
                <a:solidFill>
                  <a:srgbClr val="E80000"/>
                </a:solidFill>
                <a:effectLst>
                  <a:outerShdw blurRad="38100" dist="38100" dir="2700000" algn="tl">
                    <a:srgbClr val="FFFFFF"/>
                  </a:outerShdw>
                </a:effectLst>
                <a:latin typeface="Comic Sans MS" pitchFamily="66" charset="0"/>
                <a:ea typeface="+mn-ea"/>
                <a:cs typeface="+mn-cs"/>
              </a:rPr>
              <a:t>        </a:t>
            </a:r>
            <a:r>
              <a:rPr lang="en-US" sz="4000" b="1" dirty="0">
                <a:solidFill>
                  <a:srgbClr val="E80000"/>
                </a:solidFill>
                <a:effectLst>
                  <a:outerShdw blurRad="38100" dist="38100" dir="2700000" algn="tl">
                    <a:srgbClr val="FFFFFF"/>
                  </a:outerShdw>
                </a:effectLst>
                <a:latin typeface="+mj-lt"/>
                <a:ea typeface="+mn-ea"/>
                <a:cs typeface="+mn-cs"/>
              </a:rPr>
              <a:t>  </a:t>
            </a:r>
            <a:r>
              <a:rPr lang="en-US" sz="4000" b="1" dirty="0">
                <a:solidFill>
                  <a:srgbClr val="E80000"/>
                </a:solidFill>
                <a:latin typeface="+mj-lt"/>
                <a:ea typeface="+mn-ea"/>
                <a:cs typeface="+mn-cs"/>
              </a:rPr>
              <a:t> </a:t>
            </a:r>
            <a:r>
              <a:rPr lang="en-US" sz="4000" b="1" dirty="0">
                <a:solidFill>
                  <a:srgbClr val="D80000"/>
                </a:solidFill>
                <a:latin typeface="+mj-lt"/>
                <a:ea typeface="+mn-ea"/>
                <a:cs typeface="+mn-cs"/>
              </a:rPr>
              <a:t>Normandy Landing </a:t>
            </a:r>
            <a:br>
              <a:rPr lang="en-US" sz="4000" b="1" dirty="0">
                <a:solidFill>
                  <a:srgbClr val="D80000"/>
                </a:solidFill>
                <a:latin typeface="+mj-lt"/>
                <a:ea typeface="+mn-ea"/>
                <a:cs typeface="+mn-cs"/>
              </a:rPr>
            </a:br>
            <a:r>
              <a:rPr lang="en-US" sz="4000" b="1" dirty="0">
                <a:solidFill>
                  <a:srgbClr val="D80000"/>
                </a:solidFill>
                <a:latin typeface="+mj-lt"/>
                <a:ea typeface="+mn-ea"/>
                <a:cs typeface="+mn-cs"/>
              </a:rPr>
              <a:t>               </a:t>
            </a:r>
            <a:r>
              <a:rPr lang="en-US" sz="3600" b="1" dirty="0">
                <a:solidFill>
                  <a:srgbClr val="D80000"/>
                </a:solidFill>
                <a:latin typeface="+mj-lt"/>
                <a:ea typeface="+mn-ea"/>
                <a:cs typeface="+mn-cs"/>
              </a:rPr>
              <a:t>(June 6, 1944</a:t>
            </a:r>
            <a:r>
              <a:rPr lang="en-US" sz="3200" b="1" dirty="0">
                <a:solidFill>
                  <a:srgbClr val="D80000"/>
                </a:solidFill>
                <a:latin typeface="+mj-lt"/>
                <a:ea typeface="+mn-ea"/>
                <a:cs typeface="+mn-cs"/>
              </a:rPr>
              <a:t>)</a:t>
            </a:r>
          </a:p>
        </p:txBody>
      </p:sp>
      <p:pic>
        <p:nvPicPr>
          <p:cNvPr id="90115" name="Picture 5" descr="Omaha Beach -US infantrymen"/>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343400" y="2209800"/>
            <a:ext cx="4610100" cy="271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6" name="Text Box 7"/>
          <p:cNvSpPr txBox="1">
            <a:spLocks noChangeArrowheads="1"/>
          </p:cNvSpPr>
          <p:nvPr/>
        </p:nvSpPr>
        <p:spPr bwMode="auto">
          <a:xfrm>
            <a:off x="5334000" y="4953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Comic Sans MS" charset="0"/>
                <a:cs typeface="Microsoft New Tai Lue" charset="0"/>
              </a:rPr>
              <a:t>Higgins Landing Crafts</a:t>
            </a:r>
          </a:p>
        </p:txBody>
      </p:sp>
      <p:pic>
        <p:nvPicPr>
          <p:cNvPr id="90117" name="Picture 4" descr="Normandy BeachHead"/>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914400" y="990600"/>
            <a:ext cx="3429000" cy="2611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8" name="Text Box 9"/>
          <p:cNvSpPr txBox="1">
            <a:spLocks noChangeArrowheads="1"/>
          </p:cNvSpPr>
          <p:nvPr/>
        </p:nvSpPr>
        <p:spPr bwMode="auto">
          <a:xfrm>
            <a:off x="11430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Comic Sans MS" charset="0"/>
                <a:cs typeface="Microsoft New Tai Lue" charset="0"/>
              </a:rPr>
              <a:t>German Prisoners</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7" descr="von Stauffenber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6172200" y="1295400"/>
            <a:ext cx="2554288"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9875" name="Text Box 2"/>
          <p:cNvSpPr txBox="1">
            <a:spLocks noChangeArrowheads="1"/>
          </p:cNvSpPr>
          <p:nvPr/>
        </p:nvSpPr>
        <p:spPr bwMode="auto">
          <a:xfrm>
            <a:off x="1371600" y="228600"/>
            <a:ext cx="7543800" cy="6413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chemeClr val="tx1"/>
                </a:solidFill>
                <a:latin typeface="+mj-lt"/>
              </a:rPr>
              <a:t>July 20, 1944 Assassination Plot</a:t>
            </a:r>
          </a:p>
        </p:txBody>
      </p:sp>
      <p:pic>
        <p:nvPicPr>
          <p:cNvPr id="66565" name="Picture 5" descr="1944 assassination failure-1"/>
          <p:cNvPicPr>
            <a:picLocks noChangeAspect="1" noChangeArrowheads="1"/>
          </p:cNvPicPr>
          <p:nvPr/>
        </p:nvPicPr>
        <p:blipFill>
          <a:blip r:embed="rId3">
            <a:extLst>
              <a:ext uri="{28A0092B-C50C-407E-A947-70E740481C1C}">
                <a14:useLocalDpi xmlns:a14="http://schemas.microsoft.com/office/drawing/2010/main" val="0"/>
              </a:ext>
            </a:extLst>
          </a:blip>
          <a:srcRect l="2061" t="2040" r="3134" b="8163"/>
          <a:stretch>
            <a:fillRect/>
          </a:stretch>
        </p:blipFill>
        <p:spPr bwMode="auto">
          <a:xfrm>
            <a:off x="1524000" y="1295400"/>
            <a:ext cx="35052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6" descr="Hitler's last days-1"/>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038600" y="3962400"/>
            <a:ext cx="1971675" cy="2581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41" name="Text Box 8"/>
          <p:cNvSpPr txBox="1">
            <a:spLocks noChangeArrowheads="1"/>
          </p:cNvSpPr>
          <p:nvPr/>
        </p:nvSpPr>
        <p:spPr bwMode="auto">
          <a:xfrm>
            <a:off x="6400800" y="4632325"/>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latin typeface="Comic Sans MS" charset="0"/>
                <a:cs typeface="Microsoft New Tai Lue" charset="0"/>
              </a:rPr>
              <a:t>Major Claus von</a:t>
            </a:r>
            <a:br>
              <a:rPr lang="en-US" sz="2000" b="1">
                <a:latin typeface="Comic Sans MS" charset="0"/>
                <a:cs typeface="Microsoft New Tai Lue" charset="0"/>
              </a:rPr>
            </a:br>
            <a:r>
              <a:rPr lang="en-US" sz="2000" b="1">
                <a:latin typeface="Comic Sans MS" charset="0"/>
                <a:cs typeface="Microsoft New Tai Lue" charset="0"/>
              </a:rPr>
              <a:t>Stauffenberg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dissolve">
                                      <p:cBhvr>
                                        <p:cTn id="7" dur="2000"/>
                                        <p:tgtEl>
                                          <p:spTgt spid="665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6566"/>
                                        </p:tgtEl>
                                        <p:attrNameLst>
                                          <p:attrName>style.visibility</p:attrName>
                                        </p:attrNameLst>
                                      </p:cBhvr>
                                      <p:to>
                                        <p:strVal val="visible"/>
                                      </p:to>
                                    </p:set>
                                    <p:animEffect transition="in" filter="fade">
                                      <p:cBhvr>
                                        <p:cTn id="12" dur="2000"/>
                                        <p:tgtEl>
                                          <p:spTgt spid="66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p:cNvSpPr txBox="1">
            <a:spLocks noChangeArrowheads="1"/>
          </p:cNvSpPr>
          <p:nvPr/>
        </p:nvSpPr>
        <p:spPr bwMode="auto">
          <a:xfrm>
            <a:off x="1371600" y="228600"/>
            <a:ext cx="7543800" cy="12001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smtClean="0">
                <a:solidFill>
                  <a:srgbClr val="D80000"/>
                </a:solidFill>
                <a:latin typeface="Comic Sans MS" charset="0"/>
              </a:rPr>
              <a:t>July 20, 1944 Assassination Plot – part of Operation Valkyrie </a:t>
            </a:r>
          </a:p>
        </p:txBody>
      </p:sp>
      <p:sp>
        <p:nvSpPr>
          <p:cNvPr id="92162" name="Rectangle 7"/>
          <p:cNvSpPr>
            <a:spLocks noChangeArrowheads="1"/>
          </p:cNvSpPr>
          <p:nvPr/>
        </p:nvSpPr>
        <p:spPr bwMode="auto">
          <a:xfrm>
            <a:off x="0" y="-53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eaLnBrk="1" hangingPunct="1"/>
            <a:endParaRPr lang="en-US">
              <a:cs typeface="Microsoft New Tai Lue" charset="0"/>
            </a:endParaRPr>
          </a:p>
        </p:txBody>
      </p:sp>
      <p:pic>
        <p:nvPicPr>
          <p:cNvPr id="92163" name="Picture 8" descr="_40395987_hitler_assassin2_416inf"/>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r="1299" b="5627"/>
          <a:stretch>
            <a:fillRect/>
          </a:stretch>
        </p:blipFill>
        <p:spPr bwMode="auto">
          <a:xfrm>
            <a:off x="1066800" y="1428750"/>
            <a:ext cx="7162800" cy="2030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64" name="Rectangle 10"/>
          <p:cNvSpPr>
            <a:spLocks noChangeArrowheads="1"/>
          </p:cNvSpPr>
          <p:nvPr/>
        </p:nvSpPr>
        <p:spPr bwMode="auto">
          <a:xfrm>
            <a:off x="2590800" y="3657600"/>
            <a:ext cx="4343400" cy="3082925"/>
          </a:xfrm>
          <a:prstGeom prst="rect">
            <a:avLst/>
          </a:prstGeom>
          <a:solidFill>
            <a:srgbClr val="EEEEDD"/>
          </a:solidFill>
          <a:ln w="12700">
            <a:solidFill>
              <a:schemeClr val="tx1"/>
            </a:solidFill>
            <a:miter lim="800000"/>
            <a:headEnd type="none" w="sm" len="sm"/>
            <a:tailEnd type="none" w="sm" len="sm"/>
          </a:ln>
        </p:spPr>
        <p:txBody>
          <a:bodyPr>
            <a:spAutoFit/>
          </a:bodyPr>
          <a:lstStyle/>
          <a:p>
            <a:pPr eaLnBrk="1" hangingPunct="1"/>
            <a:r>
              <a:rPr lang="en-US" sz="1400" b="1">
                <a:solidFill>
                  <a:srgbClr val="D82900"/>
                </a:solidFill>
                <a:latin typeface="Comic Sans MS" charset="0"/>
                <a:cs typeface="Microsoft New Tai Lue" charset="0"/>
              </a:rPr>
              <a:t> 1. Adolf Hitler</a:t>
            </a:r>
            <a:r>
              <a:rPr lang="en-US" sz="1400">
                <a:latin typeface="Comic Sans MS" charset="0"/>
                <a:cs typeface="Microsoft New Tai Lue" charset="0"/>
              </a:rPr>
              <a:t/>
            </a:r>
            <a:br>
              <a:rPr lang="en-US" sz="1400">
                <a:latin typeface="Comic Sans MS" charset="0"/>
                <a:cs typeface="Microsoft New Tai Lue" charset="0"/>
              </a:rPr>
            </a:br>
            <a:r>
              <a:rPr lang="en-US" sz="1400">
                <a:latin typeface="Comic Sans MS" charset="0"/>
                <a:cs typeface="Microsoft New Tai Lue" charset="0"/>
              </a:rPr>
              <a:t> 2. Field Marshall Wilhelm Keitel</a:t>
            </a:r>
            <a:br>
              <a:rPr lang="en-US" sz="1400">
                <a:latin typeface="Comic Sans MS" charset="0"/>
                <a:cs typeface="Microsoft New Tai Lue" charset="0"/>
              </a:rPr>
            </a:br>
            <a:r>
              <a:rPr lang="en-US" sz="1400">
                <a:latin typeface="Comic Sans MS" charset="0"/>
                <a:cs typeface="Microsoft New Tai Lue" charset="0"/>
              </a:rPr>
              <a:t> 3. Gen Alfred von Jodl</a:t>
            </a:r>
            <a:br>
              <a:rPr lang="en-US" sz="1400">
                <a:latin typeface="Comic Sans MS" charset="0"/>
                <a:cs typeface="Microsoft New Tai Lue" charset="0"/>
              </a:rPr>
            </a:br>
            <a:r>
              <a:rPr lang="en-US" sz="1400">
                <a:latin typeface="Comic Sans MS" charset="0"/>
                <a:cs typeface="Microsoft New Tai Lue" charset="0"/>
              </a:rPr>
              <a:t> 4. Gen Walter Warlimont</a:t>
            </a:r>
            <a:br>
              <a:rPr lang="en-US" sz="1400">
                <a:latin typeface="Comic Sans MS" charset="0"/>
                <a:cs typeface="Microsoft New Tai Lue" charset="0"/>
              </a:rPr>
            </a:br>
            <a:r>
              <a:rPr lang="en-US" sz="1400">
                <a:latin typeface="Comic Sans MS" charset="0"/>
                <a:cs typeface="Microsoft New Tai Lue" charset="0"/>
              </a:rPr>
              <a:t> 5. Franz von Sonnleithner</a:t>
            </a:r>
            <a:br>
              <a:rPr lang="en-US" sz="1400">
                <a:latin typeface="Comic Sans MS" charset="0"/>
                <a:cs typeface="Microsoft New Tai Lue" charset="0"/>
              </a:rPr>
            </a:br>
            <a:r>
              <a:rPr lang="en-US" sz="1400">
                <a:latin typeface="Comic Sans MS" charset="0"/>
                <a:cs typeface="Microsoft New Tai Lue" charset="0"/>
              </a:rPr>
              <a:t> 6. Maj Herbert Buchs</a:t>
            </a:r>
            <a:br>
              <a:rPr lang="en-US" sz="1400">
                <a:latin typeface="Comic Sans MS" charset="0"/>
                <a:cs typeface="Microsoft New Tai Lue" charset="0"/>
              </a:rPr>
            </a:br>
            <a:r>
              <a:rPr lang="en-US" sz="1400">
                <a:latin typeface="Comic Sans MS" charset="0"/>
                <a:cs typeface="Microsoft New Tai Lue" charset="0"/>
              </a:rPr>
              <a:t> 7. Stenographer Heinz Buchholz</a:t>
            </a:r>
            <a:br>
              <a:rPr lang="en-US" sz="1400">
                <a:latin typeface="Comic Sans MS" charset="0"/>
                <a:cs typeface="Microsoft New Tai Lue" charset="0"/>
              </a:rPr>
            </a:br>
            <a:r>
              <a:rPr lang="en-US" sz="1400">
                <a:latin typeface="Comic Sans MS" charset="0"/>
                <a:cs typeface="Microsoft New Tai Lue" charset="0"/>
              </a:rPr>
              <a:t> 8. Lt Gen Hermann Fegelein</a:t>
            </a:r>
            <a:br>
              <a:rPr lang="en-US" sz="1400">
                <a:latin typeface="Comic Sans MS" charset="0"/>
                <a:cs typeface="Microsoft New Tai Lue" charset="0"/>
              </a:rPr>
            </a:br>
            <a:r>
              <a:rPr lang="en-US" sz="1400">
                <a:latin typeface="Comic Sans MS" charset="0"/>
                <a:cs typeface="Microsoft New Tai Lue" charset="0"/>
              </a:rPr>
              <a:t> 9. Col Nikolaus von Below</a:t>
            </a:r>
            <a:br>
              <a:rPr lang="en-US" sz="1400">
                <a:latin typeface="Comic Sans MS" charset="0"/>
                <a:cs typeface="Microsoft New Tai Lue" charset="0"/>
              </a:rPr>
            </a:br>
            <a:r>
              <a:rPr lang="en-US" sz="1400">
                <a:latin typeface="Comic Sans MS" charset="0"/>
                <a:cs typeface="Microsoft New Tai Lue" charset="0"/>
              </a:rPr>
              <a:t>10. Rear Adm Hans-Erich Voss</a:t>
            </a:r>
            <a:br>
              <a:rPr lang="en-US" sz="1400">
                <a:latin typeface="Comic Sans MS" charset="0"/>
                <a:cs typeface="Microsoft New Tai Lue" charset="0"/>
              </a:rPr>
            </a:br>
            <a:r>
              <a:rPr lang="en-US" sz="1400">
                <a:latin typeface="Comic Sans MS" charset="0"/>
                <a:cs typeface="Microsoft New Tai Lue" charset="0"/>
              </a:rPr>
              <a:t>11. Otto Gunsche, Hitler's adjutant</a:t>
            </a:r>
            <a:br>
              <a:rPr lang="en-US" sz="1400">
                <a:latin typeface="Comic Sans MS" charset="0"/>
                <a:cs typeface="Microsoft New Tai Lue" charset="0"/>
              </a:rPr>
            </a:br>
            <a:r>
              <a:rPr lang="en-US" sz="1400">
                <a:latin typeface="Comic Sans MS" charset="0"/>
                <a:cs typeface="Microsoft New Tai Lue" charset="0"/>
              </a:rPr>
              <a:t>12. Gen Walter Scherff </a:t>
            </a:r>
            <a:r>
              <a:rPr lang="en-US" sz="1400" i="1">
                <a:latin typeface="Comic Sans MS" charset="0"/>
                <a:cs typeface="Microsoft New Tai Lue" charset="0"/>
              </a:rPr>
              <a:t>(injured)</a:t>
            </a:r>
            <a:r>
              <a:rPr lang="en-US" sz="1400">
                <a:latin typeface="Comic Sans MS" charset="0"/>
                <a:cs typeface="Microsoft New Tai Lue" charset="0"/>
              </a:rPr>
              <a:t/>
            </a:r>
            <a:br>
              <a:rPr lang="en-US" sz="1400">
                <a:latin typeface="Comic Sans MS" charset="0"/>
                <a:cs typeface="Microsoft New Tai Lue" charset="0"/>
              </a:rPr>
            </a:br>
            <a:r>
              <a:rPr lang="en-US" sz="1400">
                <a:latin typeface="Comic Sans MS" charset="0"/>
                <a:cs typeface="Microsoft New Tai Lue" charset="0"/>
              </a:rPr>
              <a:t>13. Gen Ernst John von Freyend</a:t>
            </a:r>
            <a:br>
              <a:rPr lang="en-US" sz="1400">
                <a:latin typeface="Comic Sans MS" charset="0"/>
                <a:cs typeface="Microsoft New Tai Lue" charset="0"/>
              </a:rPr>
            </a:br>
            <a:r>
              <a:rPr lang="en-US" sz="1400">
                <a:latin typeface="Comic Sans MS" charset="0"/>
                <a:cs typeface="Microsoft New Tai Lue" charset="0"/>
              </a:rPr>
              <a:t>14. Capt Heinz Assman </a:t>
            </a:r>
            <a:r>
              <a:rPr lang="en-US" sz="1400" i="1">
                <a:latin typeface="Comic Sans MS" charset="0"/>
                <a:cs typeface="Microsoft New Tai Lue" charset="0"/>
              </a:rPr>
              <a:t>(injured)</a:t>
            </a:r>
            <a:r>
              <a:rPr lang="en-US" sz="1400">
                <a:latin typeface="Comic Sans MS" charset="0"/>
                <a:cs typeface="Microsoft New Tai Lue" charset="0"/>
              </a:rPr>
              <a:t> </a:t>
            </a:r>
            <a:endParaRPr lang="en-US" sz="4000">
              <a:latin typeface="Comic Sans MS" charset="0"/>
              <a:cs typeface="Microsoft New Tai Lue" charset="0"/>
            </a:endParaRPr>
          </a:p>
        </p:txBody>
      </p:sp>
      <p:sp>
        <p:nvSpPr>
          <p:cNvPr id="92165" name="Rectangle 14"/>
          <p:cNvSpPr>
            <a:spLocks noChangeArrowheads="1"/>
          </p:cNvSpPr>
          <p:nvPr/>
        </p:nvSpPr>
        <p:spPr bwMode="auto">
          <a:xfrm>
            <a:off x="3803650" y="-630238"/>
            <a:ext cx="15367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algn="ctr" eaLnBrk="1" hangingPunct="1"/>
            <a:r>
              <a:rPr lang="en-US" sz="700" b="1">
                <a:solidFill>
                  <a:srgbClr val="FFFF00"/>
                </a:solidFill>
                <a:latin typeface="Verdana" charset="0"/>
                <a:cs typeface="Microsoft New Tai Lue" charset="0"/>
                <a:hlinkClick r:id="rId3"/>
              </a:rPr>
              <a:t>  </a:t>
            </a:r>
            <a:r>
              <a:rPr lang="en-US" sz="600" b="1">
                <a:solidFill>
                  <a:srgbClr val="FFFF00"/>
                </a:solidFill>
                <a:latin typeface="Verdana" charset="0"/>
                <a:cs typeface="Microsoft New Tai Lue" charset="0"/>
              </a:rPr>
              <a:t> </a:t>
            </a:r>
            <a:r>
              <a:rPr lang="en-US" sz="700" b="1">
                <a:solidFill>
                  <a:srgbClr val="FFFF00"/>
                </a:solidFill>
                <a:latin typeface="Verdana" charset="0"/>
                <a:cs typeface="Microsoft New Tai Lue" charset="0"/>
              </a:rPr>
              <a:t>     E</a:t>
            </a:r>
            <a:r>
              <a:rPr lang="en-US" sz="700" b="1">
                <a:solidFill>
                  <a:srgbClr val="FFFF00"/>
                </a:solidFill>
                <a:latin typeface="Verdana" charset="0"/>
                <a:cs typeface="Microsoft New Tai Lue" charset="0"/>
                <a:hlinkClick r:id="rId3"/>
              </a:rPr>
              <a:t>-mail this to a friend </a:t>
            </a:r>
            <a:endParaRPr lang="en-US" sz="700" b="1">
              <a:solidFill>
                <a:srgbClr val="FFFF00"/>
              </a:solidFill>
              <a:latin typeface="Verdana" charset="0"/>
              <a:cs typeface="Microsoft New Tai Lue" charset="0"/>
            </a:endParaRPr>
          </a:p>
        </p:txBody>
      </p:sp>
      <p:graphicFrame>
        <p:nvGraphicFramePr>
          <p:cNvPr id="236604" name="Group 60"/>
          <p:cNvGraphicFramePr>
            <a:graphicFrameLocks noGrp="1"/>
          </p:cNvGraphicFramePr>
          <p:nvPr/>
        </p:nvGraphicFramePr>
        <p:xfrm>
          <a:off x="12700" y="-519113"/>
          <a:ext cx="211138" cy="731838"/>
        </p:xfrm>
        <a:graphic>
          <a:graphicData uri="http://schemas.openxmlformats.org/drawingml/2006/table">
            <a:tbl>
              <a:tblPr/>
              <a:tblGrid>
                <a:gridCol w="211138"/>
              </a:tblGrid>
              <a:tr h="731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Verdana" charset="0"/>
                          <a:ea typeface="ＭＳ Ｐゴシック" charset="0"/>
                        </a:rPr>
                        <a:t> </a:t>
                      </a:r>
                      <a:br>
                        <a:rPr kumimoji="0" lang="en-US" sz="900" b="0" i="0" u="none" strike="noStrike" cap="none" normalizeH="0" baseline="0">
                          <a:ln>
                            <a:noFill/>
                          </a:ln>
                          <a:solidFill>
                            <a:schemeClr val="tx1"/>
                          </a:solidFill>
                          <a:effectLst/>
                          <a:latin typeface="Verdana" charset="0"/>
                          <a:ea typeface="ＭＳ Ｐゴシック" charset="0"/>
                        </a:rPr>
                      </a:br>
                      <a:endParaRPr kumimoji="0" lang="en-US" sz="2400" b="0" i="0" u="none" strike="noStrike" cap="none" normalizeH="0" baseline="0">
                        <a:ln>
                          <a:noFill/>
                        </a:ln>
                        <a:solidFill>
                          <a:schemeClr val="tx1"/>
                        </a:solidFill>
                        <a:effectLst/>
                        <a:latin typeface="Arial" charset="0"/>
                        <a:ea typeface="ＭＳ Ｐゴシック" charset="0"/>
                      </a:endParaRPr>
                    </a:p>
                  </a:txBody>
                  <a:tcPr marT="45740" marB="45740" anchor="ctr" horzOverflow="overflow">
                    <a:lnL>
                      <a:noFill/>
                    </a:lnL>
                    <a:lnR>
                      <a:noFill/>
                    </a:lnR>
                    <a:lnT>
                      <a:noFill/>
                    </a:lnT>
                    <a:lnB>
                      <a:noFill/>
                    </a:lnB>
                    <a:lnTlToBr>
                      <a:noFill/>
                    </a:lnTlToBr>
                    <a:lnBlToTr>
                      <a:noFill/>
                    </a:lnBlToTr>
                    <a:noFill/>
                  </a:tcPr>
                </a:tc>
              </a:tr>
            </a:tbl>
          </a:graphicData>
        </a:graphic>
      </p:graphicFrame>
      <p:pic>
        <p:nvPicPr>
          <p:cNvPr id="92168" name="Picture 12" desc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3" y="-600075"/>
            <a:ext cx="9525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15" descr="email">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0" y="-584200"/>
            <a:ext cx="1619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17" descr="prin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7650" y="-1252538"/>
            <a:ext cx="1619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18" descr="dot_6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713" y="-1146175"/>
            <a:ext cx="39624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Picture 19" desc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600075"/>
            <a:ext cx="952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Picture 20" desc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82550"/>
            <a:ext cx="952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Picture 25" desc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349250"/>
            <a:ext cx="9525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5" name="Picture 39" descr="RSS Feed">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163" y="7794625"/>
            <a:ext cx="3048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6" name="Picture 40" desc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7931150"/>
            <a:ext cx="95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66800" y="228600"/>
            <a:ext cx="7924800" cy="5953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300" b="1" dirty="0" smtClean="0">
                <a:solidFill>
                  <a:srgbClr val="000000"/>
                </a:solidFill>
                <a:latin typeface="+mj-lt"/>
              </a:rPr>
              <a:t>Decadence of the Weimar Republic</a:t>
            </a:r>
          </a:p>
        </p:txBody>
      </p:sp>
      <p:pic>
        <p:nvPicPr>
          <p:cNvPr id="21506" name="Picture 5" descr="Cartoon-Weimar Decadenc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2602" r="1941"/>
          <a:stretch>
            <a:fillRect/>
          </a:stretch>
        </p:blipFill>
        <p:spPr bwMode="auto">
          <a:xfrm>
            <a:off x="457200" y="1143000"/>
            <a:ext cx="4572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38800" y="1219200"/>
            <a:ext cx="3200400" cy="4524315"/>
          </a:xfrm>
          <a:prstGeom prst="rect">
            <a:avLst/>
          </a:prstGeom>
          <a:noFill/>
        </p:spPr>
        <p:txBody>
          <a:bodyPr wrap="square" rtlCol="0">
            <a:spAutoFit/>
          </a:bodyPr>
          <a:lstStyle/>
          <a:p>
            <a:r>
              <a:rPr lang="en-US" dirty="0" smtClean="0"/>
              <a:t>Germany became a center of intellectual thought at its universities, and most notably social and political theory (especially Marxism)</a:t>
            </a:r>
          </a:p>
          <a:p>
            <a:endParaRPr lang="en-US" dirty="0"/>
          </a:p>
          <a:p>
            <a:r>
              <a:rPr lang="en-US" dirty="0" smtClean="0"/>
              <a:t>Leftist culture with a focus on the arts – many conservatives longed for change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15962"/>
          </a:xfrm>
        </p:spPr>
        <p:txBody>
          <a:bodyPr/>
          <a:lstStyle/>
          <a:p>
            <a:pPr>
              <a:defRPr/>
            </a:pPr>
            <a:r>
              <a:rPr lang="en-US" sz="4400" dirty="0" smtClean="0">
                <a:latin typeface="+mj-lt"/>
                <a:ea typeface="Microsoft New Tai Lue" panose="020B0502040204020203" pitchFamily="34" charset="0"/>
              </a:rPr>
              <a:t>Conspirators to kill Hitler</a:t>
            </a:r>
            <a:endParaRPr lang="en-US" sz="4400" dirty="0">
              <a:latin typeface="+mj-lt"/>
              <a:ea typeface="Microsoft New Tai Lue" panose="020B0502040204020203" pitchFamily="34" charset="0"/>
            </a:endParaRPr>
          </a:p>
        </p:txBody>
      </p:sp>
      <p:sp>
        <p:nvSpPr>
          <p:cNvPr id="93186" name="Content Placeholder 2"/>
          <p:cNvSpPr>
            <a:spLocks noGrp="1"/>
          </p:cNvSpPr>
          <p:nvPr>
            <p:ph idx="1"/>
          </p:nvPr>
        </p:nvSpPr>
        <p:spPr>
          <a:xfrm>
            <a:off x="2819400" y="1219200"/>
            <a:ext cx="6000750" cy="5410200"/>
          </a:xfrm>
        </p:spPr>
        <p:txBody>
          <a:bodyPr/>
          <a:lstStyle/>
          <a:p>
            <a:r>
              <a:rPr lang="en-US">
                <a:latin typeface="Kaiti SC Regular" charset="0"/>
                <a:ea typeface="Kaiti SC Regular" charset="0"/>
                <a:cs typeface="Kaiti SC Regular" charset="0"/>
              </a:rPr>
              <a:t>Stauffenberg / Olbricht</a:t>
            </a:r>
          </a:p>
          <a:p>
            <a:pPr lvl="1"/>
            <a:r>
              <a:rPr lang="en-US" sz="2400">
                <a:latin typeface="Kaiti SC Regular" charset="0"/>
                <a:ea typeface="Kaiti SC Regular" charset="0"/>
                <a:cs typeface="Kaiti SC Regular" charset="0"/>
              </a:rPr>
              <a:t>Killed on the day of the assassination attempt </a:t>
            </a:r>
          </a:p>
          <a:p>
            <a:pPr lvl="1"/>
            <a:r>
              <a:rPr lang="en-US" sz="2400">
                <a:latin typeface="Kaiti SC Regular" charset="0"/>
                <a:ea typeface="Kaiti SC Regular" charset="0"/>
                <a:cs typeface="Kaiti SC Regular" charset="0"/>
              </a:rPr>
              <a:t>Tried to arrest General Fromm to overthrow the German government </a:t>
            </a:r>
          </a:p>
          <a:p>
            <a:pPr lvl="1"/>
            <a:r>
              <a:rPr lang="en-US" sz="2400">
                <a:latin typeface="Kaiti SC Regular" charset="0"/>
                <a:ea typeface="Kaiti SC Regular" charset="0"/>
                <a:cs typeface="Kaiti SC Regular" charset="0"/>
              </a:rPr>
              <a:t>Planted the briefcase bomb at Hitler’s Lair where many of his high counsel were meeting</a:t>
            </a:r>
          </a:p>
          <a:p>
            <a:pPr lvl="1"/>
            <a:r>
              <a:rPr lang="en-US" sz="2400">
                <a:latin typeface="Kaiti SC Regular" charset="0"/>
                <a:ea typeface="Kaiti SC Regular" charset="0"/>
                <a:cs typeface="Kaiti SC Regular" charset="0"/>
              </a:rPr>
              <a:t>Hitler tightened grip on German government</a:t>
            </a:r>
          </a:p>
          <a:p>
            <a:pPr lvl="1"/>
            <a:r>
              <a:rPr lang="en-US" sz="2400">
                <a:latin typeface="Kaiti SC Regular" charset="0"/>
                <a:ea typeface="Kaiti SC Regular" charset="0"/>
                <a:cs typeface="Kaiti SC Regular" charset="0"/>
              </a:rPr>
              <a:t>High German officials had turned on him because he was fighting “suicidal” war on 2 fronts</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371600" y="395288"/>
            <a:ext cx="7315200" cy="1128712"/>
          </a:xfrm>
          <a:prstGeom prst="rect">
            <a:avLst/>
          </a:prstGeom>
          <a:noFill/>
          <a:ln w="12700">
            <a:noFill/>
            <a:miter lim="800000"/>
            <a:headEnd type="none" w="sm" len="sm"/>
            <a:tailEnd type="none" w="sm" len="sm"/>
          </a:ln>
          <a:effectLst>
            <a:outerShdw dist="35921" dir="2700000" algn="ctr" rotWithShape="0">
              <a:schemeClr val="tx2"/>
            </a:outerShdw>
          </a:effectLst>
        </p:spPr>
        <p:txBody>
          <a:bodyPr>
            <a:spAutoFit/>
          </a:bodyPr>
          <a:lstStyle/>
          <a:p>
            <a:pPr eaLnBrk="1" hangingPunct="1">
              <a:spcBef>
                <a:spcPct val="50000"/>
              </a:spcBef>
              <a:defRPr/>
            </a:pPr>
            <a:r>
              <a:rPr lang="en-US" sz="4000" b="1" dirty="0">
                <a:solidFill>
                  <a:srgbClr val="000000"/>
                </a:solidFill>
                <a:effectLst>
                  <a:outerShdw blurRad="38100" dist="38100" dir="2700000" algn="tl">
                    <a:srgbClr val="FFFFFF"/>
                  </a:outerShdw>
                </a:effectLst>
                <a:latin typeface="+mj-lt"/>
                <a:ea typeface="+mn-ea"/>
                <a:cs typeface="+mn-cs"/>
              </a:rPr>
              <a:t>T</a:t>
            </a:r>
            <a:r>
              <a:rPr lang="en-US" sz="4000" b="1" dirty="0">
                <a:solidFill>
                  <a:srgbClr val="000000"/>
                </a:solidFill>
                <a:latin typeface="+mj-lt"/>
                <a:ea typeface="+mn-ea"/>
                <a:cs typeface="+mn-cs"/>
              </a:rPr>
              <a:t>he Liberation of Paris:</a:t>
            </a:r>
            <a:br>
              <a:rPr lang="en-US" sz="4000" b="1" dirty="0">
                <a:solidFill>
                  <a:srgbClr val="000000"/>
                </a:solidFill>
                <a:latin typeface="+mj-lt"/>
                <a:ea typeface="+mn-ea"/>
                <a:cs typeface="+mn-cs"/>
              </a:rPr>
            </a:br>
            <a:r>
              <a:rPr lang="en-US" sz="2800" b="1" dirty="0">
                <a:solidFill>
                  <a:srgbClr val="000000"/>
                </a:solidFill>
                <a:latin typeface="+mj-lt"/>
                <a:ea typeface="+mn-ea"/>
                <a:cs typeface="+mn-cs"/>
              </a:rPr>
              <a:t>August 25, 1944</a:t>
            </a:r>
          </a:p>
        </p:txBody>
      </p:sp>
      <p:pic>
        <p:nvPicPr>
          <p:cNvPr id="94210" name="Picture 7" descr="Liberation of Paris"/>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3510" r="8772"/>
          <a:stretch>
            <a:fillRect/>
          </a:stretch>
        </p:blipFill>
        <p:spPr bwMode="auto">
          <a:xfrm>
            <a:off x="5029200" y="1295400"/>
            <a:ext cx="3810000" cy="2663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211" name="Picture 8" descr="DeGaulle in Triumph"/>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219200" y="4071938"/>
            <a:ext cx="5257800" cy="2633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4212" name="Text Box 9"/>
          <p:cNvSpPr txBox="1">
            <a:spLocks noChangeArrowheads="1"/>
          </p:cNvSpPr>
          <p:nvPr/>
        </p:nvSpPr>
        <p:spPr bwMode="auto">
          <a:xfrm>
            <a:off x="1981200" y="3124200"/>
            <a:ext cx="3124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Comic Sans MS" charset="0"/>
                <a:cs typeface="Microsoft New Tai Lue" charset="0"/>
              </a:rPr>
              <a:t>De Gaulle in Triumph!</a:t>
            </a:r>
          </a:p>
        </p:txBody>
      </p:sp>
    </p:spTree>
  </p:cSld>
  <p:clrMapOvr>
    <a:masterClrMapping/>
  </p:clrMapOvr>
  <p:transition xmlns:p14="http://schemas.microsoft.com/office/powerpoint/2010/main">
    <p:sndAc>
      <p:stSnd>
        <p:snd r:embed="rId2" name="Cheering.wav"/>
      </p:stSnd>
    </p:sndAc>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US troops in Paris-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6667" t="7324" r="9334" b="16808"/>
          <a:stretch>
            <a:fillRect/>
          </a:stretch>
        </p:blipFill>
        <p:spPr bwMode="auto">
          <a:xfrm>
            <a:off x="304800" y="1128713"/>
            <a:ext cx="44958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1" name="Text Box 3"/>
          <p:cNvSpPr txBox="1">
            <a:spLocks noChangeArrowheads="1"/>
          </p:cNvSpPr>
          <p:nvPr/>
        </p:nvSpPr>
        <p:spPr bwMode="auto">
          <a:xfrm>
            <a:off x="1371600" y="228600"/>
            <a:ext cx="7315200" cy="7016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rgbClr val="000000"/>
                </a:solidFill>
                <a:latin typeface="+mj-lt"/>
              </a:rPr>
              <a:t>U. S. Troops in Paris, 1944</a:t>
            </a:r>
          </a:p>
        </p:txBody>
      </p:sp>
      <p:pic>
        <p:nvPicPr>
          <p:cNvPr id="95235" name="Picture 4" descr="US troops in Pari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181600" y="3192463"/>
            <a:ext cx="2914650" cy="3629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371600" y="152400"/>
            <a:ext cx="73152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French Female Collaborators</a:t>
            </a:r>
          </a:p>
        </p:txBody>
      </p:sp>
      <p:pic>
        <p:nvPicPr>
          <p:cNvPr id="96258" name="Picture 4" descr="French female collaborators"/>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533400" y="860425"/>
            <a:ext cx="46228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6259" name="TextBox 1"/>
          <p:cNvSpPr txBox="1">
            <a:spLocks noChangeArrowheads="1"/>
          </p:cNvSpPr>
          <p:nvPr/>
        </p:nvSpPr>
        <p:spPr bwMode="auto">
          <a:xfrm>
            <a:off x="5486400" y="854075"/>
            <a:ext cx="33528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a:latin typeface="Tempus Sans ITC" charset="0"/>
              </a:rPr>
              <a:t>Women who were accused of collaborating with the Germans while they occupied France had their head shaven in public, some were lynched, beaten, had swastikas </a:t>
            </a:r>
            <a:r>
              <a:rPr lang="en-US" sz="2000" dirty="0" smtClean="0">
                <a:latin typeface="Tempus Sans ITC" charset="0"/>
              </a:rPr>
              <a:t>branded </a:t>
            </a:r>
            <a:r>
              <a:rPr lang="en-US" sz="2000" dirty="0">
                <a:latin typeface="Tempus Sans ITC" charset="0"/>
              </a:rPr>
              <a:t>on their forehead, etc.  </a:t>
            </a:r>
          </a:p>
          <a:p>
            <a:endParaRPr lang="en-US" sz="2000" dirty="0">
              <a:latin typeface="Tempus Sans ITC" charset="0"/>
            </a:endParaRPr>
          </a:p>
          <a:p>
            <a:r>
              <a:rPr lang="en-US" sz="2000" dirty="0">
                <a:latin typeface="Tempus Sans ITC" charset="0"/>
              </a:rPr>
              <a:t>Sexist in nature / some had profited / some had belonged to Resistance organizations / some had developed personal relationships.  </a:t>
            </a:r>
            <a:r>
              <a:rPr lang="en-US" sz="2000" b="1" dirty="0">
                <a:latin typeface="Tempus Sans ITC" charset="0"/>
              </a:rPr>
              <a:t>MOST ALL WERE WOMEN – 20,000 total were MARKED  OR BRANDED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371600" y="152400"/>
            <a:ext cx="7391400" cy="106838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The Battle of the Bulge:</a:t>
            </a:r>
            <a:br>
              <a:rPr lang="en-US" sz="3600" b="1" dirty="0" smtClean="0">
                <a:solidFill>
                  <a:srgbClr val="000000"/>
                </a:solidFill>
                <a:latin typeface="+mj-lt"/>
              </a:rPr>
            </a:br>
            <a:r>
              <a:rPr lang="en-US" sz="2800" b="1" dirty="0" smtClean="0">
                <a:solidFill>
                  <a:srgbClr val="000000"/>
                </a:solidFill>
                <a:latin typeface="+mj-lt"/>
              </a:rPr>
              <a:t>Hitler’s Last Offensive</a:t>
            </a:r>
            <a:endParaRPr lang="en-US" sz="2000" b="1" dirty="0" smtClean="0">
              <a:solidFill>
                <a:srgbClr val="000000"/>
              </a:solidFill>
              <a:latin typeface="+mj-lt"/>
            </a:endParaRPr>
          </a:p>
        </p:txBody>
      </p:sp>
      <p:pic>
        <p:nvPicPr>
          <p:cNvPr id="97282" name="Picture 3" descr="Battle of the Bulge-1"/>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6173788" y="4344988"/>
            <a:ext cx="2667000" cy="204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3" name="Picture 5" descr="map-Battle of the Bulge"/>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457200" y="1220788"/>
            <a:ext cx="5105400" cy="3651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4" name="Picture 4" descr="Battle of the Bulge-2"/>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1370013" y="4419600"/>
            <a:ext cx="2667000"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285" name="Text Box 6"/>
          <p:cNvSpPr txBox="1">
            <a:spLocks noChangeArrowheads="1"/>
          </p:cNvSpPr>
          <p:nvPr/>
        </p:nvSpPr>
        <p:spPr bwMode="auto">
          <a:xfrm>
            <a:off x="3886200" y="5365750"/>
            <a:ext cx="2438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900" b="1">
                <a:latin typeface="Comic Sans MS" charset="0"/>
                <a:cs typeface="Microsoft New Tai Lue" charset="0"/>
              </a:rPr>
              <a:t>Dec. 16, 1944</a:t>
            </a:r>
            <a:br>
              <a:rPr lang="en-US" sz="1900" b="1">
                <a:latin typeface="Comic Sans MS" charset="0"/>
                <a:cs typeface="Microsoft New Tai Lue" charset="0"/>
              </a:rPr>
            </a:br>
            <a:r>
              <a:rPr lang="en-US" sz="1900" b="1">
                <a:latin typeface="Comic Sans MS" charset="0"/>
                <a:cs typeface="Microsoft New Tai Lue" charset="0"/>
              </a:rPr>
              <a:t>to</a:t>
            </a:r>
            <a:br>
              <a:rPr lang="en-US" sz="1900" b="1">
                <a:latin typeface="Comic Sans MS" charset="0"/>
                <a:cs typeface="Microsoft New Tai Lue" charset="0"/>
              </a:rPr>
            </a:br>
            <a:r>
              <a:rPr lang="en-US" sz="1900" b="1">
                <a:latin typeface="Comic Sans MS" charset="0"/>
                <a:cs typeface="Microsoft New Tai Lue" charset="0"/>
              </a:rPr>
              <a:t>Jan. 28, 1945</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219200" y="0"/>
            <a:ext cx="7315200" cy="7318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200" b="1" dirty="0" smtClean="0">
                <a:solidFill>
                  <a:srgbClr val="000000"/>
                </a:solidFill>
                <a:latin typeface="+mj-lt"/>
              </a:rPr>
              <a:t>Yalta:  February, 1945</a:t>
            </a:r>
          </a:p>
        </p:txBody>
      </p:sp>
      <p:sp>
        <p:nvSpPr>
          <p:cNvPr id="105475" name="Rectangle 3"/>
          <p:cNvSpPr>
            <a:spLocks noChangeArrowheads="1"/>
          </p:cNvSpPr>
          <p:nvPr/>
        </p:nvSpPr>
        <p:spPr bwMode="auto">
          <a:xfrm>
            <a:off x="4038600" y="1143000"/>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138" indent="-465138" eaLnBrk="1" hangingPunct="1">
              <a:spcBef>
                <a:spcPct val="20000"/>
              </a:spcBef>
              <a:buClr>
                <a:srgbClr val="D82900"/>
              </a:buClr>
              <a:buSzPct val="90000"/>
              <a:buFont typeface="Arial" charset="0"/>
              <a:buChar char="•"/>
            </a:pPr>
            <a:r>
              <a:rPr lang="en-US" sz="2600" b="1">
                <a:latin typeface="Kaiti SC Regular" charset="0"/>
                <a:ea typeface="Kaiti SC Regular" charset="0"/>
                <a:cs typeface="Kaiti SC Regular" charset="0"/>
              </a:rPr>
              <a:t>FDR wants quick Soviet entry into Pacific war.</a:t>
            </a:r>
          </a:p>
          <a:p>
            <a:pPr marL="465138" indent="-465138" eaLnBrk="1" hangingPunct="1">
              <a:spcBef>
                <a:spcPct val="20000"/>
              </a:spcBef>
              <a:buClr>
                <a:srgbClr val="D82900"/>
              </a:buClr>
              <a:buSzPct val="90000"/>
              <a:buFont typeface="Arial" charset="0"/>
              <a:buChar char="•"/>
            </a:pPr>
            <a:r>
              <a:rPr lang="en-US" sz="2600" b="1">
                <a:latin typeface="Kaiti SC Regular" charset="0"/>
                <a:ea typeface="Kaiti SC Regular" charset="0"/>
                <a:cs typeface="Kaiti SC Regular" charset="0"/>
              </a:rPr>
              <a:t>FDR &amp; Churchill concede Stalin needs buffer, FDR &amp; Stalin want spheres of influence and a weak Germany.</a:t>
            </a:r>
          </a:p>
          <a:p>
            <a:pPr marL="465138" indent="-465138" eaLnBrk="1" hangingPunct="1">
              <a:spcBef>
                <a:spcPct val="20000"/>
              </a:spcBef>
              <a:buClr>
                <a:srgbClr val="D82900"/>
              </a:buClr>
              <a:buSzPct val="90000"/>
              <a:buFont typeface="Arial" charset="0"/>
              <a:buChar char="•"/>
            </a:pPr>
            <a:r>
              <a:rPr lang="en-US" sz="2600" b="1">
                <a:latin typeface="Kaiti SC Regular" charset="0"/>
                <a:ea typeface="Kaiti SC Regular" charset="0"/>
                <a:cs typeface="Kaiti SC Regular" charset="0"/>
              </a:rPr>
              <a:t>Churchill wants                                                 strong Germany                                                      as buffer</a:t>
            </a:r>
            <a:br>
              <a:rPr lang="en-US" sz="2600" b="1">
                <a:latin typeface="Kaiti SC Regular" charset="0"/>
                <a:ea typeface="Kaiti SC Regular" charset="0"/>
                <a:cs typeface="Kaiti SC Regular" charset="0"/>
              </a:rPr>
            </a:br>
            <a:r>
              <a:rPr lang="en-US" sz="2600" b="1">
                <a:latin typeface="Kaiti SC Regular" charset="0"/>
                <a:ea typeface="Kaiti SC Regular" charset="0"/>
                <a:cs typeface="Kaiti SC Regular" charset="0"/>
              </a:rPr>
              <a:t>against Stalin.</a:t>
            </a:r>
          </a:p>
          <a:p>
            <a:pPr marL="465138" indent="-465138" eaLnBrk="1" hangingPunct="1">
              <a:spcBef>
                <a:spcPct val="20000"/>
              </a:spcBef>
              <a:buClr>
                <a:srgbClr val="D82900"/>
              </a:buClr>
              <a:buSzPct val="90000"/>
              <a:buFont typeface="Arial" charset="0"/>
              <a:buChar char="•"/>
            </a:pPr>
            <a:r>
              <a:rPr lang="en-US" sz="2600" b="1">
                <a:latin typeface="Kaiti SC Regular" charset="0"/>
                <a:ea typeface="Kaiti SC Regular" charset="0"/>
                <a:cs typeface="Kaiti SC Regular" charset="0"/>
              </a:rPr>
              <a:t>FDR argues </a:t>
            </a:r>
            <a:br>
              <a:rPr lang="en-US" sz="2600" b="1">
                <a:latin typeface="Kaiti SC Regular" charset="0"/>
                <a:ea typeface="Kaiti SC Regular" charset="0"/>
                <a:cs typeface="Kaiti SC Regular" charset="0"/>
              </a:rPr>
            </a:br>
            <a:r>
              <a:rPr lang="en-US" sz="2600" b="1">
                <a:latin typeface="Kaiti SC Regular" charset="0"/>
                <a:ea typeface="Kaiti SC Regular" charset="0"/>
                <a:cs typeface="Kaiti SC Regular" charset="0"/>
              </a:rPr>
              <a:t>for a ‘United </a:t>
            </a:r>
            <a:br>
              <a:rPr lang="en-US" sz="2600" b="1">
                <a:latin typeface="Kaiti SC Regular" charset="0"/>
                <a:ea typeface="Kaiti SC Regular" charset="0"/>
                <a:cs typeface="Kaiti SC Regular" charset="0"/>
              </a:rPr>
            </a:br>
            <a:r>
              <a:rPr lang="en-US" sz="2600" b="1">
                <a:latin typeface="Kaiti SC Regular" charset="0"/>
                <a:ea typeface="Kaiti SC Regular" charset="0"/>
                <a:cs typeface="Kaiti SC Regular" charset="0"/>
              </a:rPr>
              <a:t>Nations’.</a:t>
            </a:r>
          </a:p>
        </p:txBody>
      </p:sp>
      <p:pic>
        <p:nvPicPr>
          <p:cNvPr id="98307" name="Picture 4" descr="yalta"/>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b="12631"/>
          <a:stretch>
            <a:fillRect/>
          </a:stretch>
        </p:blipFill>
        <p:spPr bwMode="auto">
          <a:xfrm>
            <a:off x="152400" y="1676400"/>
            <a:ext cx="3886200" cy="367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5257800" y="1828800"/>
            <a:ext cx="3733800" cy="286226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600" b="1" dirty="0" smtClean="0">
                <a:solidFill>
                  <a:srgbClr val="000000"/>
                </a:solidFill>
                <a:latin typeface="+mj-lt"/>
              </a:rPr>
              <a:t>Mussolini &amp; </a:t>
            </a:r>
            <a:br>
              <a:rPr lang="en-US" sz="3600" b="1" dirty="0" smtClean="0">
                <a:solidFill>
                  <a:srgbClr val="000000"/>
                </a:solidFill>
                <a:latin typeface="+mj-lt"/>
              </a:rPr>
            </a:br>
            <a:r>
              <a:rPr lang="en-US" sz="3600" b="1" dirty="0" smtClean="0">
                <a:solidFill>
                  <a:srgbClr val="000000"/>
                </a:solidFill>
                <a:latin typeface="+mj-lt"/>
              </a:rPr>
              <a:t>His Mistress,</a:t>
            </a:r>
            <a:br>
              <a:rPr lang="en-US" sz="3600" b="1" dirty="0" smtClean="0">
                <a:solidFill>
                  <a:srgbClr val="000000"/>
                </a:solidFill>
                <a:latin typeface="+mj-lt"/>
              </a:rPr>
            </a:br>
            <a:r>
              <a:rPr lang="en-US" sz="3600" b="1" dirty="0" err="1" smtClean="0">
                <a:solidFill>
                  <a:srgbClr val="000000"/>
                </a:solidFill>
                <a:latin typeface="+mj-lt"/>
              </a:rPr>
              <a:t>Claretta</a:t>
            </a:r>
            <a:r>
              <a:rPr lang="en-US" sz="3600" b="1" dirty="0" smtClean="0">
                <a:solidFill>
                  <a:srgbClr val="000000"/>
                </a:solidFill>
                <a:latin typeface="+mj-lt"/>
              </a:rPr>
              <a:t> </a:t>
            </a:r>
            <a:r>
              <a:rPr lang="en-US" sz="3600" b="1" dirty="0" err="1" smtClean="0">
                <a:solidFill>
                  <a:srgbClr val="000000"/>
                </a:solidFill>
                <a:latin typeface="+mj-lt"/>
              </a:rPr>
              <a:t>Petacci</a:t>
            </a:r>
            <a:r>
              <a:rPr lang="en-US" sz="3600" b="1" dirty="0" smtClean="0">
                <a:solidFill>
                  <a:srgbClr val="000000"/>
                </a:solidFill>
                <a:latin typeface="+mj-lt"/>
              </a:rPr>
              <a:t> </a:t>
            </a:r>
            <a:br>
              <a:rPr lang="en-US" sz="3600" b="1" dirty="0" smtClean="0">
                <a:solidFill>
                  <a:srgbClr val="000000"/>
                </a:solidFill>
                <a:latin typeface="+mj-lt"/>
              </a:rPr>
            </a:br>
            <a:r>
              <a:rPr lang="en-US" sz="3600" b="1" dirty="0" smtClean="0">
                <a:solidFill>
                  <a:srgbClr val="000000"/>
                </a:solidFill>
                <a:latin typeface="+mj-lt"/>
              </a:rPr>
              <a:t>Are Hung in Milan, 1945</a:t>
            </a:r>
          </a:p>
        </p:txBody>
      </p:sp>
      <p:pic>
        <p:nvPicPr>
          <p:cNvPr id="99330" name="Picture 6" descr="other1"/>
          <p:cNvPicPr>
            <a:picLocks noChangeAspect="1" noChangeArrowheads="1"/>
          </p:cNvPicPr>
          <p:nvPr/>
        </p:nvPicPr>
        <p:blipFill>
          <a:blip r:embed="rId2">
            <a:lum contrast="6000"/>
            <a:extLst>
              <a:ext uri="{28A0092B-C50C-407E-A947-70E740481C1C}">
                <a14:useLocalDpi xmlns:a14="http://schemas.microsoft.com/office/drawing/2010/main" val="0"/>
              </a:ext>
            </a:extLst>
          </a:blip>
          <a:srcRect l="6667" t="4099" r="8333" b="4099"/>
          <a:stretch>
            <a:fillRect/>
          </a:stretch>
        </p:blipFill>
        <p:spPr bwMode="auto">
          <a:xfrm>
            <a:off x="533400" y="228600"/>
            <a:ext cx="3700463" cy="609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295400" y="228600"/>
            <a:ext cx="7391400" cy="1219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700" b="1" dirty="0" smtClean="0">
                <a:solidFill>
                  <a:srgbClr val="000000"/>
                </a:solidFill>
                <a:latin typeface="+mj-lt"/>
              </a:rPr>
              <a:t>US &amp; Russian Soldiers Meet at the Elbe River:  </a:t>
            </a:r>
            <a:r>
              <a:rPr lang="en-US" sz="2900" b="1" dirty="0" smtClean="0">
                <a:solidFill>
                  <a:srgbClr val="000000"/>
                </a:solidFill>
                <a:latin typeface="+mj-lt"/>
              </a:rPr>
              <a:t>April 25, 1945</a:t>
            </a:r>
          </a:p>
        </p:txBody>
      </p:sp>
      <p:pic>
        <p:nvPicPr>
          <p:cNvPr id="100354" name="Picture 5" descr="photo-US &amp; Russia soldiers meet at Elbe Rive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962400" y="1600200"/>
            <a:ext cx="4051300" cy="4648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5" descr="map-Concentration Camps and Extermination Sites in Europe"/>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57200" y="990600"/>
            <a:ext cx="5168900" cy="568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5" name="Text Box 6"/>
          <p:cNvSpPr txBox="1">
            <a:spLocks noChangeArrowheads="1"/>
          </p:cNvSpPr>
          <p:nvPr/>
        </p:nvSpPr>
        <p:spPr bwMode="auto">
          <a:xfrm>
            <a:off x="1066800" y="152400"/>
            <a:ext cx="8001000" cy="7477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300" b="1" i="1" dirty="0" smtClean="0">
                <a:solidFill>
                  <a:srgbClr val="FF0000"/>
                </a:solidFill>
                <a:latin typeface="+mj-lt"/>
              </a:rPr>
              <a:t>Horrors</a:t>
            </a:r>
            <a:r>
              <a:rPr lang="en-US" sz="3500" b="1" dirty="0" smtClean="0">
                <a:solidFill>
                  <a:srgbClr val="000000"/>
                </a:solidFill>
                <a:latin typeface="+mj-lt"/>
              </a:rPr>
              <a:t> of the Holocaust Exposed</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ovens at Majdanek"/>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609600" y="990600"/>
            <a:ext cx="4340225" cy="3170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2" name="Text Box 5"/>
          <p:cNvSpPr txBox="1">
            <a:spLocks noChangeArrowheads="1"/>
          </p:cNvSpPr>
          <p:nvPr/>
        </p:nvSpPr>
        <p:spPr bwMode="auto">
          <a:xfrm>
            <a:off x="1295400" y="4267200"/>
            <a:ext cx="1981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Comic Sans MS" charset="0"/>
                <a:cs typeface="Microsoft New Tai Lue" charset="0"/>
              </a:rPr>
              <a:t>Crematoria at Majdanek</a:t>
            </a:r>
          </a:p>
        </p:txBody>
      </p:sp>
      <p:pic>
        <p:nvPicPr>
          <p:cNvPr id="102403" name="Picture 7" descr="Arbet Macht Frei"/>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4191000" y="3638550"/>
            <a:ext cx="4627563" cy="2914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4" name="Text Box 8"/>
          <p:cNvSpPr txBox="1">
            <a:spLocks noChangeArrowheads="1"/>
          </p:cNvSpPr>
          <p:nvPr/>
        </p:nvSpPr>
        <p:spPr bwMode="auto">
          <a:xfrm>
            <a:off x="5943600" y="2133600"/>
            <a:ext cx="2895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Comic Sans MS" charset="0"/>
                <a:cs typeface="Microsoft New Tai Lue" charset="0"/>
              </a:rPr>
              <a:t>Entrance to Auschwitz:</a:t>
            </a:r>
            <a:br>
              <a:rPr lang="en-US" b="1">
                <a:latin typeface="Comic Sans MS" charset="0"/>
                <a:cs typeface="Microsoft New Tai Lue" charset="0"/>
              </a:rPr>
            </a:br>
            <a:r>
              <a:rPr lang="en-US" b="1" i="1">
                <a:latin typeface="Comic Sans MS" charset="0"/>
                <a:cs typeface="Microsoft New Tai Lue" charset="0"/>
              </a:rPr>
              <a:t>Work Makes You Free</a:t>
            </a:r>
          </a:p>
        </p:txBody>
      </p:sp>
      <p:sp>
        <p:nvSpPr>
          <p:cNvPr id="91142" name="Text Box 9"/>
          <p:cNvSpPr txBox="1">
            <a:spLocks noChangeArrowheads="1"/>
          </p:cNvSpPr>
          <p:nvPr/>
        </p:nvSpPr>
        <p:spPr bwMode="auto">
          <a:xfrm>
            <a:off x="1066800" y="152400"/>
            <a:ext cx="8001000" cy="7477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300" b="1" i="1" dirty="0" smtClean="0">
                <a:solidFill>
                  <a:srgbClr val="000000"/>
                </a:solidFill>
                <a:latin typeface="+mj-lt"/>
              </a:rPr>
              <a:t>Horrors</a:t>
            </a:r>
            <a:r>
              <a:rPr lang="en-US" sz="3500" b="1" dirty="0" smtClean="0">
                <a:solidFill>
                  <a:srgbClr val="000000"/>
                </a:solidFill>
                <a:latin typeface="+mj-lt"/>
              </a:rPr>
              <a:t> of the Holocaust Exposed</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762000" y="152400"/>
            <a:ext cx="7924800" cy="6254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500" b="1" dirty="0" smtClean="0">
                <a:solidFill>
                  <a:srgbClr val="000000"/>
                </a:solidFill>
                <a:latin typeface="+mj-lt"/>
              </a:rPr>
              <a:t>France – False Sense of Security?</a:t>
            </a:r>
          </a:p>
        </p:txBody>
      </p:sp>
      <p:sp>
        <p:nvSpPr>
          <p:cNvPr id="110596" name="Text Box 4"/>
          <p:cNvSpPr txBox="1">
            <a:spLocks noChangeArrowheads="1"/>
          </p:cNvSpPr>
          <p:nvPr/>
        </p:nvSpPr>
        <p:spPr bwMode="auto">
          <a:xfrm>
            <a:off x="0" y="3854450"/>
            <a:ext cx="44196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2900" b="1" dirty="0" smtClean="0">
                <a:solidFill>
                  <a:srgbClr val="FF0000"/>
                </a:solidFill>
                <a:effectLst>
                  <a:outerShdw blurRad="38100" dist="38100" dir="2700000" algn="tl">
                    <a:srgbClr val="DDDDDD"/>
                  </a:outerShdw>
                </a:effectLst>
                <a:latin typeface="Kaiti TC Regular"/>
                <a:cs typeface="Kaiti TC Regular"/>
              </a:rPr>
              <a:t>The Maginot</a:t>
            </a:r>
            <a:br>
              <a:rPr lang="en-US" sz="2900" b="1" dirty="0" smtClean="0">
                <a:solidFill>
                  <a:srgbClr val="FF0000"/>
                </a:solidFill>
                <a:effectLst>
                  <a:outerShdw blurRad="38100" dist="38100" dir="2700000" algn="tl">
                    <a:srgbClr val="DDDDDD"/>
                  </a:outerShdw>
                </a:effectLst>
                <a:latin typeface="Kaiti TC Regular"/>
                <a:cs typeface="Kaiti TC Regular"/>
              </a:rPr>
            </a:br>
            <a:r>
              <a:rPr lang="en-US" sz="2900" b="1" dirty="0" smtClean="0">
                <a:solidFill>
                  <a:srgbClr val="FF0000"/>
                </a:solidFill>
                <a:effectLst>
                  <a:outerShdw blurRad="38100" dist="38100" dir="2700000" algn="tl">
                    <a:srgbClr val="DDDDDD"/>
                  </a:outerShdw>
                </a:effectLst>
                <a:latin typeface="Kaiti TC Regular"/>
                <a:cs typeface="Kaiti TC Regular"/>
              </a:rPr>
              <a:t>Line </a:t>
            </a:r>
            <a:r>
              <a:rPr lang="en-US" sz="2900" dirty="0" smtClean="0">
                <a:solidFill>
                  <a:schemeClr val="tx1"/>
                </a:solidFill>
                <a:effectLst>
                  <a:outerShdw blurRad="38100" dist="38100" dir="2700000" algn="tl">
                    <a:srgbClr val="DDDDDD"/>
                  </a:outerShdw>
                </a:effectLst>
                <a:latin typeface="Kaiti TC Regular"/>
                <a:cs typeface="Kaiti TC Regular"/>
              </a:rPr>
              <a:t>– designed to allow France to mobilize their army / didn’t work / Germany went around it </a:t>
            </a:r>
          </a:p>
        </p:txBody>
      </p:sp>
      <p:pic>
        <p:nvPicPr>
          <p:cNvPr id="22531" name="Picture 5" descr="Maginot LIn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589338" y="838200"/>
            <a:ext cx="53530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Maginot Bunke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r="11111" b="12346"/>
          <a:stretch>
            <a:fillRect/>
          </a:stretch>
        </p:blipFill>
        <p:spPr bwMode="auto">
          <a:xfrm>
            <a:off x="5203825" y="3886200"/>
            <a:ext cx="3657600" cy="270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066800" y="288925"/>
            <a:ext cx="8001000" cy="7477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300" b="1" i="1" dirty="0" smtClean="0">
                <a:solidFill>
                  <a:srgbClr val="000000"/>
                </a:solidFill>
                <a:latin typeface="+mj-lt"/>
              </a:rPr>
              <a:t>Horrors</a:t>
            </a:r>
            <a:r>
              <a:rPr lang="en-US" sz="3500" b="1" dirty="0" smtClean="0">
                <a:solidFill>
                  <a:srgbClr val="000000"/>
                </a:solidFill>
                <a:latin typeface="+mj-lt"/>
              </a:rPr>
              <a:t> of the Holocaust Exposed</a:t>
            </a:r>
          </a:p>
        </p:txBody>
      </p:sp>
      <p:sp>
        <p:nvSpPr>
          <p:cNvPr id="103426" name="Text Box 4"/>
          <p:cNvSpPr txBox="1">
            <a:spLocks noChangeArrowheads="1"/>
          </p:cNvSpPr>
          <p:nvPr/>
        </p:nvSpPr>
        <p:spPr bwMode="auto">
          <a:xfrm>
            <a:off x="1905000" y="6096000"/>
            <a:ext cx="624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latin typeface="Comic Sans MS" charset="0"/>
                <a:cs typeface="Microsoft New Tai Lue" charset="0"/>
              </a:rPr>
              <a:t>Slave Labor at Buchenwald</a:t>
            </a:r>
          </a:p>
        </p:txBody>
      </p:sp>
      <p:pic>
        <p:nvPicPr>
          <p:cNvPr id="103427" name="Picture 5" descr="Slave labor at Buchenwald"/>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981200" y="1143000"/>
            <a:ext cx="5791200" cy="464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9878" name="Oval 6"/>
          <p:cNvSpPr>
            <a:spLocks noChangeArrowheads="1"/>
          </p:cNvSpPr>
          <p:nvPr/>
        </p:nvSpPr>
        <p:spPr bwMode="auto">
          <a:xfrm>
            <a:off x="5334000" y="3276600"/>
            <a:ext cx="457200" cy="457200"/>
          </a:xfrm>
          <a:prstGeom prst="ellipse">
            <a:avLst/>
          </a:prstGeom>
          <a:noFill/>
          <a:ln w="28575">
            <a:solidFill>
              <a:schemeClr val="bg1"/>
            </a:solidFill>
            <a:round/>
            <a:headEnd type="none" w="sm" len="sm"/>
            <a:tailEnd type="none" w="sm" len="sm"/>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pPr eaLnBrk="1" hangingPunct="1">
              <a:defRPr/>
            </a:pPr>
            <a:endParaRPr lang="en-US">
              <a:latin typeface="Times New Roman" panose="02020603050405020304" pitchFamily="18" charset="0"/>
              <a:ea typeface="+mn-ea"/>
              <a:cs typeface="+mn-cs"/>
            </a:endParaRPr>
          </a:p>
        </p:txBody>
      </p:sp>
      <p:sp>
        <p:nvSpPr>
          <p:cNvPr id="79879" name="Line 7"/>
          <p:cNvSpPr>
            <a:spLocks noChangeShapeType="1"/>
          </p:cNvSpPr>
          <p:nvPr/>
        </p:nvSpPr>
        <p:spPr bwMode="auto">
          <a:xfrm rot="10800000" flipV="1">
            <a:off x="5562600" y="1524000"/>
            <a:ext cx="1066800" cy="1752600"/>
          </a:xfrm>
          <a:prstGeom prst="line">
            <a:avLst/>
          </a:prstGeom>
          <a:noFill/>
          <a:ln w="12700">
            <a:solidFill>
              <a:schemeClr val="bg1"/>
            </a:solidFill>
            <a:round/>
            <a:headEnd type="none" w="sm" len="sm"/>
            <a:tailEnd type="triangle" w="sm" len="sm"/>
          </a:ln>
          <a:effectLst>
            <a:prstShdw prst="shdw17" dist="17961" dir="2700000">
              <a:schemeClr val="bg1">
                <a:gamma/>
                <a:shade val="60000"/>
                <a:invGamma/>
              </a:schemeClr>
            </a:prstShdw>
          </a:effectLst>
          <a:extLst>
            <a:ext uri="{909E8E84-426E-40dd-AFC4-6F175D3DCCD1}">
              <a14:hiddenFill xmlns:a14="http://schemas.microsoft.com/office/drawing/2010/main">
                <a:noFill/>
              </a14:hiddenFill>
            </a:ext>
          </a:extLst>
        </p:spPr>
        <p:txBody>
          <a:bodyPr/>
          <a:lstStyle/>
          <a:p>
            <a:pPr eaLnBrk="1" hangingPunct="1">
              <a:defRPr/>
            </a:pPr>
            <a:endParaRPr lang="en-US">
              <a:latin typeface="Times New Roman" panose="02020603050405020304" pitchFamily="18" charset="0"/>
              <a:ea typeface="+mn-ea"/>
              <a:cs typeface="+mn-cs"/>
            </a:endParaRPr>
          </a:p>
        </p:txBody>
      </p:sp>
      <p:sp>
        <p:nvSpPr>
          <p:cNvPr id="103430" name="Text Box 4"/>
          <p:cNvSpPr txBox="1">
            <a:spLocks noChangeArrowheads="1"/>
          </p:cNvSpPr>
          <p:nvPr/>
        </p:nvSpPr>
        <p:spPr bwMode="auto">
          <a:xfrm>
            <a:off x="5105400" y="1143000"/>
            <a:ext cx="381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chemeClr val="bg1"/>
                </a:solidFill>
                <a:latin typeface="Comic Sans MS" charset="0"/>
                <a:cs typeface="Microsoft New Tai Lue" charset="0"/>
              </a:rPr>
              <a:t>Eli Wiesel </a:t>
            </a:r>
            <a:r>
              <a:rPr lang="en-US" b="1" dirty="0" smtClean="0">
                <a:solidFill>
                  <a:schemeClr val="bg1"/>
                </a:solidFill>
                <a:latin typeface="Comic Sans MS" charset="0"/>
                <a:cs typeface="Microsoft New Tai Lue" charset="0"/>
              </a:rPr>
              <a:t>–</a:t>
            </a:r>
          </a:p>
          <a:p>
            <a:pPr algn="ctr" eaLnBrk="1" hangingPunct="1">
              <a:spcBef>
                <a:spcPct val="50000"/>
              </a:spcBef>
            </a:pPr>
            <a:r>
              <a:rPr lang="en-US" b="1" dirty="0" smtClean="0">
                <a:solidFill>
                  <a:schemeClr val="bg1"/>
                </a:solidFill>
                <a:latin typeface="Comic Sans MS" charset="0"/>
                <a:cs typeface="Microsoft New Tai Lue" charset="0"/>
              </a:rPr>
              <a:t>NIGHT</a:t>
            </a:r>
            <a:endParaRPr lang="en-US" b="1" dirty="0">
              <a:solidFill>
                <a:schemeClr val="bg1"/>
              </a:solidFill>
              <a:latin typeface="Comic Sans MS" charset="0"/>
              <a:cs typeface="Microsoft New Tai Lue" charset="0"/>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143000" y="212725"/>
            <a:ext cx="8001000" cy="6254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500" b="1" dirty="0" smtClean="0">
                <a:solidFill>
                  <a:srgbClr val="000000"/>
                </a:solidFill>
                <a:latin typeface="+mj-lt"/>
              </a:rPr>
              <a:t>Horrors of the Holocaust Exposed</a:t>
            </a:r>
          </a:p>
        </p:txBody>
      </p:sp>
      <p:sp>
        <p:nvSpPr>
          <p:cNvPr id="104450" name="Text Box 3"/>
          <p:cNvSpPr txBox="1">
            <a:spLocks noChangeArrowheads="1"/>
          </p:cNvSpPr>
          <p:nvPr/>
        </p:nvSpPr>
        <p:spPr bwMode="auto">
          <a:xfrm>
            <a:off x="838200" y="601980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latin typeface="Comic Sans MS" charset="0"/>
                <a:cs typeface="Microsoft New Tai Lue" charset="0"/>
              </a:rPr>
              <a:t>Mass Grave / dead on the ground</a:t>
            </a:r>
          </a:p>
        </p:txBody>
      </p:sp>
      <p:pic>
        <p:nvPicPr>
          <p:cNvPr id="104451" name="Picture 7" descr="mass grave at Bergen-Selsen"/>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81000" y="1149350"/>
            <a:ext cx="4419600" cy="4846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37020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639762"/>
          </a:xfrm>
        </p:spPr>
        <p:txBody>
          <a:bodyPr/>
          <a:lstStyle/>
          <a:p>
            <a:pPr>
              <a:defRPr/>
            </a:pPr>
            <a:r>
              <a:rPr lang="en-US" sz="3200" dirty="0" smtClean="0">
                <a:solidFill>
                  <a:srgbClr val="000000"/>
                </a:solidFill>
                <a:latin typeface="+mj-lt"/>
                <a:ea typeface="Microsoft New Tai Lue" panose="020B0502040204020203" pitchFamily="34" charset="0"/>
              </a:rPr>
              <a:t>Horrors of the Holocaust – Mass graves</a:t>
            </a:r>
            <a:endParaRPr lang="en-US" sz="3200" dirty="0">
              <a:solidFill>
                <a:srgbClr val="000000"/>
              </a:solidFill>
              <a:latin typeface="+mj-lt"/>
              <a:ea typeface="Microsoft New Tai Lue" panose="020B0502040204020203" pitchFamily="34" charset="0"/>
            </a:endParaRPr>
          </a:p>
        </p:txBody>
      </p:sp>
      <p:pic>
        <p:nvPicPr>
          <p:cNvPr id="10547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295400"/>
            <a:ext cx="3676650" cy="5429250"/>
          </a:xfrm>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371600" y="152400"/>
            <a:ext cx="7315200" cy="11287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Hitler’s “Secret Weapons”:</a:t>
            </a:r>
            <a:br>
              <a:rPr lang="en-US" sz="3800" b="1" dirty="0" smtClean="0">
                <a:solidFill>
                  <a:srgbClr val="000000"/>
                </a:solidFill>
                <a:latin typeface="+mj-lt"/>
              </a:rPr>
            </a:br>
            <a:r>
              <a:rPr lang="en-US" sz="3000" b="1" dirty="0" smtClean="0">
                <a:solidFill>
                  <a:srgbClr val="000000"/>
                </a:solidFill>
                <a:latin typeface="+mj-lt"/>
              </a:rPr>
              <a:t>Too Little, Too Late!</a:t>
            </a:r>
            <a:endParaRPr lang="en-US" sz="2200" b="1" dirty="0" smtClean="0">
              <a:solidFill>
                <a:srgbClr val="000000"/>
              </a:solidFill>
              <a:latin typeface="+mj-lt"/>
            </a:endParaRPr>
          </a:p>
        </p:txBody>
      </p:sp>
      <p:pic>
        <p:nvPicPr>
          <p:cNvPr id="176131" name="Picture 3" descr="V-1 Rocket"/>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457200" y="1600200"/>
            <a:ext cx="4114800" cy="1233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6132" name="Rectangle 4"/>
          <p:cNvSpPr>
            <a:spLocks noChangeArrowheads="1"/>
          </p:cNvSpPr>
          <p:nvPr/>
        </p:nvSpPr>
        <p:spPr bwMode="auto">
          <a:xfrm>
            <a:off x="4876800" y="16764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b="1">
                <a:latin typeface="Comic Sans MS" charset="0"/>
                <a:cs typeface="Microsoft New Tai Lue" charset="0"/>
              </a:rPr>
              <a:t>V-1 Rocket:</a:t>
            </a:r>
            <a:br>
              <a:rPr lang="en-US" b="1">
                <a:latin typeface="Comic Sans MS" charset="0"/>
                <a:cs typeface="Microsoft New Tai Lue" charset="0"/>
              </a:rPr>
            </a:br>
            <a:r>
              <a:rPr lang="en-US" b="1">
                <a:latin typeface="Comic Sans MS" charset="0"/>
                <a:cs typeface="Microsoft New Tai Lue" charset="0"/>
              </a:rPr>
              <a:t>“Buzz Bomb”</a:t>
            </a:r>
          </a:p>
        </p:txBody>
      </p:sp>
      <p:pic>
        <p:nvPicPr>
          <p:cNvPr id="176133" name="Picture 5" descr="V-2 Rocket"/>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838200" y="3276600"/>
            <a:ext cx="26670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6134" name="Rectangle 6"/>
          <p:cNvSpPr>
            <a:spLocks noChangeArrowheads="1"/>
          </p:cNvSpPr>
          <p:nvPr/>
        </p:nvSpPr>
        <p:spPr bwMode="auto">
          <a:xfrm>
            <a:off x="2286000" y="60198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b="1">
                <a:latin typeface="Comic Sans MS" charset="0"/>
                <a:cs typeface="Microsoft New Tai Lue" charset="0"/>
              </a:rPr>
              <a:t>V-2 Rocket</a:t>
            </a:r>
          </a:p>
        </p:txBody>
      </p:sp>
      <p:sp>
        <p:nvSpPr>
          <p:cNvPr id="176135" name="Rectangle 7"/>
          <p:cNvSpPr>
            <a:spLocks noChangeArrowheads="1"/>
          </p:cNvSpPr>
          <p:nvPr/>
        </p:nvSpPr>
        <p:spPr bwMode="auto">
          <a:xfrm>
            <a:off x="5791200" y="6019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r>
              <a:rPr lang="en-US" b="1">
                <a:latin typeface="Comic Sans MS" charset="0"/>
                <a:cs typeface="Microsoft New Tai Lue" charset="0"/>
              </a:rPr>
              <a:t>Werner von Braun</a:t>
            </a:r>
          </a:p>
        </p:txBody>
      </p:sp>
      <p:pic>
        <p:nvPicPr>
          <p:cNvPr id="176136" name="Picture 8" descr="Werner von Braun"/>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6172200" y="2895600"/>
            <a:ext cx="2241550" cy="315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1000"/>
                                  </p:stCondLst>
                                  <p:childTnLst>
                                    <p:set>
                                      <p:cBhvr>
                                        <p:cTn id="6" dur="1" fill="hold">
                                          <p:stCondLst>
                                            <p:cond delay="0"/>
                                          </p:stCondLst>
                                        </p:cTn>
                                        <p:tgtEl>
                                          <p:spTgt spid="176131"/>
                                        </p:tgtEl>
                                        <p:attrNameLst>
                                          <p:attrName>style.visibility</p:attrName>
                                        </p:attrNameLst>
                                      </p:cBhvr>
                                      <p:to>
                                        <p:strVal val="visible"/>
                                      </p:to>
                                    </p:set>
                                    <p:anim calcmode="lin" valueType="num">
                                      <p:cBhvr additive="base">
                                        <p:cTn id="7" dur="2000" fill="hold"/>
                                        <p:tgtEl>
                                          <p:spTgt spid="176131"/>
                                        </p:tgtEl>
                                        <p:attrNameLst>
                                          <p:attrName>ppt_x</p:attrName>
                                        </p:attrNameLst>
                                      </p:cBhvr>
                                      <p:tavLst>
                                        <p:tav tm="0">
                                          <p:val>
                                            <p:strVal val="0-#ppt_w/2"/>
                                          </p:val>
                                        </p:tav>
                                        <p:tav tm="100000">
                                          <p:val>
                                            <p:strVal val="#ppt_x"/>
                                          </p:val>
                                        </p:tav>
                                      </p:tavLst>
                                    </p:anim>
                                    <p:anim calcmode="lin" valueType="num">
                                      <p:cBhvr additive="base">
                                        <p:cTn id="8" dur="2000" fill="hold"/>
                                        <p:tgtEl>
                                          <p:spTgt spid="1761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w1_biplane.wav"/>
                                        </p:tgtEl>
                                      </p:cMediaNode>
                                    </p:audio>
                                  </p:subTnLst>
                                </p:cTn>
                              </p:par>
                              <p:par>
                                <p:cTn id="9" presetID="2" presetClass="entr" presetSubtype="9" fill="hold" grpId="0" nodeType="withEffect">
                                  <p:stCondLst>
                                    <p:cond delay="0"/>
                                  </p:stCondLst>
                                  <p:childTnLst>
                                    <p:set>
                                      <p:cBhvr>
                                        <p:cTn id="10" dur="1" fill="hold">
                                          <p:stCondLst>
                                            <p:cond delay="0"/>
                                          </p:stCondLst>
                                        </p:cTn>
                                        <p:tgtEl>
                                          <p:spTgt spid="176132"/>
                                        </p:tgtEl>
                                        <p:attrNameLst>
                                          <p:attrName>style.visibility</p:attrName>
                                        </p:attrNameLst>
                                      </p:cBhvr>
                                      <p:to>
                                        <p:strVal val="visible"/>
                                      </p:to>
                                    </p:set>
                                    <p:anim calcmode="lin" valueType="num">
                                      <p:cBhvr additive="base">
                                        <p:cTn id="11" dur="2000" fill="hold"/>
                                        <p:tgtEl>
                                          <p:spTgt spid="176132"/>
                                        </p:tgtEl>
                                        <p:attrNameLst>
                                          <p:attrName>ppt_x</p:attrName>
                                        </p:attrNameLst>
                                      </p:cBhvr>
                                      <p:tavLst>
                                        <p:tav tm="0">
                                          <p:val>
                                            <p:strVal val="0-#ppt_w/2"/>
                                          </p:val>
                                        </p:tav>
                                        <p:tav tm="100000">
                                          <p:val>
                                            <p:strVal val="#ppt_x"/>
                                          </p:val>
                                        </p:tav>
                                      </p:tavLst>
                                    </p:anim>
                                    <p:anim calcmode="lin" valueType="num">
                                      <p:cBhvr additive="base">
                                        <p:cTn id="12" dur="2000" fill="hold"/>
                                        <p:tgtEl>
                                          <p:spTgt spid="176132"/>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3000"/>
                            </p:stCondLst>
                            <p:childTnLst>
                              <p:par>
                                <p:cTn id="14" presetID="2" presetClass="entr" presetSubtype="4" fill="hold" nodeType="afterEffect">
                                  <p:stCondLst>
                                    <p:cond delay="0"/>
                                  </p:stCondLst>
                                  <p:childTnLst>
                                    <p:set>
                                      <p:cBhvr>
                                        <p:cTn id="15" dur="1" fill="hold">
                                          <p:stCondLst>
                                            <p:cond delay="0"/>
                                          </p:stCondLst>
                                        </p:cTn>
                                        <p:tgtEl>
                                          <p:spTgt spid="176133"/>
                                        </p:tgtEl>
                                        <p:attrNameLst>
                                          <p:attrName>style.visibility</p:attrName>
                                        </p:attrNameLst>
                                      </p:cBhvr>
                                      <p:to>
                                        <p:strVal val="visible"/>
                                      </p:to>
                                    </p:set>
                                    <p:anim calcmode="lin" valueType="num">
                                      <p:cBhvr additive="base">
                                        <p:cTn id="16" dur="2000" fill="hold"/>
                                        <p:tgtEl>
                                          <p:spTgt spid="176133"/>
                                        </p:tgtEl>
                                        <p:attrNameLst>
                                          <p:attrName>ppt_x</p:attrName>
                                        </p:attrNameLst>
                                      </p:cBhvr>
                                      <p:tavLst>
                                        <p:tav tm="0">
                                          <p:val>
                                            <p:strVal val="#ppt_x"/>
                                          </p:val>
                                        </p:tav>
                                        <p:tav tm="100000">
                                          <p:val>
                                            <p:strVal val="#ppt_x"/>
                                          </p:val>
                                        </p:tav>
                                      </p:tavLst>
                                    </p:anim>
                                    <p:anim calcmode="lin" valueType="num">
                                      <p:cBhvr additive="base">
                                        <p:cTn id="17" dur="2000" fill="hold"/>
                                        <p:tgtEl>
                                          <p:spTgt spid="1761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missle.wav"/>
                                        </p:tgtEl>
                                      </p:cMediaNode>
                                    </p:audio>
                                  </p:subTnLst>
                                </p:cTn>
                              </p:par>
                            </p:childTnLst>
                          </p:cTn>
                        </p:par>
                        <p:par>
                          <p:cTn id="18" fill="hold" nodeType="afterGroup">
                            <p:stCondLst>
                              <p:cond delay="5000"/>
                            </p:stCondLst>
                            <p:childTnLst>
                              <p:par>
                                <p:cTn id="19" presetID="2" presetClass="entr" presetSubtype="4" fill="hold" grpId="0" nodeType="afterEffect">
                                  <p:stCondLst>
                                    <p:cond delay="0"/>
                                  </p:stCondLst>
                                  <p:childTnLst>
                                    <p:set>
                                      <p:cBhvr>
                                        <p:cTn id="20" dur="1" fill="hold">
                                          <p:stCondLst>
                                            <p:cond delay="0"/>
                                          </p:stCondLst>
                                        </p:cTn>
                                        <p:tgtEl>
                                          <p:spTgt spid="176134"/>
                                        </p:tgtEl>
                                        <p:attrNameLst>
                                          <p:attrName>style.visibility</p:attrName>
                                        </p:attrNameLst>
                                      </p:cBhvr>
                                      <p:to>
                                        <p:strVal val="visible"/>
                                      </p:to>
                                    </p:set>
                                    <p:anim calcmode="lin" valueType="num">
                                      <p:cBhvr additive="base">
                                        <p:cTn id="21" dur="1000" fill="hold"/>
                                        <p:tgtEl>
                                          <p:spTgt spid="176134"/>
                                        </p:tgtEl>
                                        <p:attrNameLst>
                                          <p:attrName>ppt_x</p:attrName>
                                        </p:attrNameLst>
                                      </p:cBhvr>
                                      <p:tavLst>
                                        <p:tav tm="0">
                                          <p:val>
                                            <p:strVal val="#ppt_x"/>
                                          </p:val>
                                        </p:tav>
                                        <p:tav tm="100000">
                                          <p:val>
                                            <p:strVal val="#ppt_x"/>
                                          </p:val>
                                        </p:tav>
                                      </p:tavLst>
                                    </p:anim>
                                    <p:anim calcmode="lin" valueType="num">
                                      <p:cBhvr additive="base">
                                        <p:cTn id="22" dur="1000" fill="hold"/>
                                        <p:tgtEl>
                                          <p:spTgt spid="176134"/>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176135"/>
                                        </p:tgtEl>
                                        <p:attrNameLst>
                                          <p:attrName>style.visibility</p:attrName>
                                        </p:attrNameLst>
                                      </p:cBhvr>
                                      <p:to>
                                        <p:strVal val="visible"/>
                                      </p:to>
                                    </p:set>
                                    <p:animEffect transition="in" filter="fade">
                                      <p:cBhvr>
                                        <p:cTn id="26" dur="2000"/>
                                        <p:tgtEl>
                                          <p:spTgt spid="176135"/>
                                        </p:tgtEl>
                                      </p:cBhvr>
                                    </p:animEffect>
                                  </p:childTnLst>
                                </p:cTn>
                              </p:par>
                            </p:childTnLst>
                          </p:cTn>
                        </p:par>
                        <p:par>
                          <p:cTn id="27" fill="hold" nodeType="afterGroup">
                            <p:stCondLst>
                              <p:cond delay="8000"/>
                            </p:stCondLst>
                            <p:childTnLst>
                              <p:par>
                                <p:cTn id="28" presetID="10" presetClass="entr" presetSubtype="0" fill="hold" nodeType="afterEffect">
                                  <p:stCondLst>
                                    <p:cond delay="0"/>
                                  </p:stCondLst>
                                  <p:childTnLst>
                                    <p:set>
                                      <p:cBhvr>
                                        <p:cTn id="29" dur="1" fill="hold">
                                          <p:stCondLst>
                                            <p:cond delay="0"/>
                                          </p:stCondLst>
                                        </p:cTn>
                                        <p:tgtEl>
                                          <p:spTgt spid="176136"/>
                                        </p:tgtEl>
                                        <p:attrNameLst>
                                          <p:attrName>style.visibility</p:attrName>
                                        </p:attrNameLst>
                                      </p:cBhvr>
                                      <p:to>
                                        <p:strVal val="visible"/>
                                      </p:to>
                                    </p:set>
                                    <p:animEffect transition="in" filter="fade">
                                      <p:cBhvr>
                                        <p:cTn id="30" dur="2000"/>
                                        <p:tgtEl>
                                          <p:spTgt spid="176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p:bldP spid="176134" grpId="0"/>
      <p:bldP spid="17613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371600" y="76200"/>
            <a:ext cx="7315200" cy="11890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000" b="1" dirty="0" smtClean="0">
                <a:solidFill>
                  <a:schemeClr val="tx1"/>
                </a:solidFill>
                <a:latin typeface="+mj-lt"/>
              </a:rPr>
              <a:t>Hitler Commits Suicide </a:t>
            </a:r>
            <a:br>
              <a:rPr lang="en-US" sz="4000" b="1" dirty="0" smtClean="0">
                <a:solidFill>
                  <a:schemeClr val="tx1"/>
                </a:solidFill>
                <a:latin typeface="+mj-lt"/>
              </a:rPr>
            </a:br>
            <a:r>
              <a:rPr lang="en-US" b="1" dirty="0" smtClean="0">
                <a:solidFill>
                  <a:schemeClr val="tx1"/>
                </a:solidFill>
                <a:latin typeface="+mj-lt"/>
              </a:rPr>
              <a:t>April 30, 1945</a:t>
            </a:r>
          </a:p>
        </p:txBody>
      </p:sp>
      <p:sp>
        <p:nvSpPr>
          <p:cNvPr id="163846" name="Text Box 6"/>
          <p:cNvSpPr txBox="1">
            <a:spLocks noChangeArrowheads="1"/>
          </p:cNvSpPr>
          <p:nvPr/>
        </p:nvSpPr>
        <p:spPr bwMode="auto">
          <a:xfrm>
            <a:off x="1143000" y="3810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200" b="1">
                <a:latin typeface="Comic Sans MS" charset="0"/>
                <a:cs typeface="Microsoft New Tai Lue" charset="0"/>
              </a:rPr>
              <a:t>The F</a:t>
            </a:r>
            <a:r>
              <a:rPr lang="en-US" sz="2200" b="1">
                <a:latin typeface="Arial" charset="0"/>
                <a:cs typeface="Arial" charset="0"/>
              </a:rPr>
              <a:t>ü</a:t>
            </a:r>
            <a:r>
              <a:rPr lang="en-US" sz="2200" b="1">
                <a:latin typeface="Comic Sans MS" charset="0"/>
                <a:cs typeface="Arial" charset="0"/>
              </a:rPr>
              <a:t>hrer’s Bunker</a:t>
            </a:r>
            <a:r>
              <a:rPr lang="en-US" b="1">
                <a:latin typeface="Comic Sans MS" charset="0"/>
                <a:cs typeface="Arial" charset="0"/>
              </a:rPr>
              <a:t>   </a:t>
            </a:r>
          </a:p>
        </p:txBody>
      </p:sp>
      <p:pic>
        <p:nvPicPr>
          <p:cNvPr id="163847" name="Picture 7" descr="Hitler's Bun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3810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8"/>
          <p:cNvSpPr txBox="1">
            <a:spLocks noChangeArrowheads="1"/>
          </p:cNvSpPr>
          <p:nvPr/>
        </p:nvSpPr>
        <p:spPr bwMode="auto">
          <a:xfrm>
            <a:off x="5638800" y="1524000"/>
            <a:ext cx="3124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200" b="1">
                <a:latin typeface="Comic Sans MS" charset="0"/>
                <a:cs typeface="Microsoft New Tai Lue" charset="0"/>
              </a:rPr>
              <a:t>Cyanide &amp; Pistols</a:t>
            </a:r>
            <a:endParaRPr lang="en-US" b="1">
              <a:latin typeface="Comic Sans MS" charset="0"/>
              <a:cs typeface="Microsoft New Tai Lue" charset="0"/>
            </a:endParaRPr>
          </a:p>
        </p:txBody>
      </p:sp>
      <p:sp>
        <p:nvSpPr>
          <p:cNvPr id="163849" name="Text Box 9"/>
          <p:cNvSpPr txBox="1">
            <a:spLocks noChangeArrowheads="1"/>
          </p:cNvSpPr>
          <p:nvPr/>
        </p:nvSpPr>
        <p:spPr bwMode="auto">
          <a:xfrm>
            <a:off x="5257800" y="6172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200" b="1">
                <a:latin typeface="Comic Sans MS" charset="0"/>
                <a:cs typeface="Microsoft New Tai Lue" charset="0"/>
              </a:rPr>
              <a:t>Mr. &amp; Mrs. Hitler</a:t>
            </a:r>
            <a:r>
              <a:rPr lang="en-US" b="1">
                <a:latin typeface="Comic Sans MS" charset="0"/>
                <a:cs typeface="Microsoft New Tai Lue" charset="0"/>
              </a:rPr>
              <a:t>   </a:t>
            </a:r>
          </a:p>
        </p:txBody>
      </p:sp>
      <p:pic>
        <p:nvPicPr>
          <p:cNvPr id="163850" name="Picture 10" descr="HItler&amp;EvaBraun"/>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438400" y="4484688"/>
            <a:ext cx="30480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1" name="Picture 11" descr="Hitler's Bunker-cyanide &amp; pistols"/>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6019800" y="2133600"/>
            <a:ext cx="23812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163846"/>
                                        </p:tgtEl>
                                        <p:attrNameLst>
                                          <p:attrName>style.visibility</p:attrName>
                                        </p:attrNameLst>
                                      </p:cBhvr>
                                      <p:to>
                                        <p:strVal val="visible"/>
                                      </p:to>
                                    </p:set>
                                    <p:anim calcmode="lin" valueType="num">
                                      <p:cBhvr additive="base">
                                        <p:cTn id="7" dur="1000" fill="hold"/>
                                        <p:tgtEl>
                                          <p:spTgt spid="163846"/>
                                        </p:tgtEl>
                                        <p:attrNameLst>
                                          <p:attrName>ppt_x</p:attrName>
                                        </p:attrNameLst>
                                      </p:cBhvr>
                                      <p:tavLst>
                                        <p:tav tm="0">
                                          <p:val>
                                            <p:strVal val="0-#ppt_w/2"/>
                                          </p:val>
                                        </p:tav>
                                        <p:tav tm="100000">
                                          <p:val>
                                            <p:strVal val="#ppt_x"/>
                                          </p:val>
                                        </p:tav>
                                      </p:tavLst>
                                    </p:anim>
                                    <p:anim calcmode="lin" valueType="num">
                                      <p:cBhvr additive="base">
                                        <p:cTn id="8" dur="1000" fill="hold"/>
                                        <p:tgtEl>
                                          <p:spTgt spid="163846"/>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163847"/>
                                        </p:tgtEl>
                                        <p:attrNameLst>
                                          <p:attrName>style.visibility</p:attrName>
                                        </p:attrNameLst>
                                      </p:cBhvr>
                                      <p:to>
                                        <p:strVal val="visible"/>
                                      </p:to>
                                    </p:set>
                                    <p:anim calcmode="lin" valueType="num">
                                      <p:cBhvr additive="base">
                                        <p:cTn id="11" dur="1000" fill="hold"/>
                                        <p:tgtEl>
                                          <p:spTgt spid="163847"/>
                                        </p:tgtEl>
                                        <p:attrNameLst>
                                          <p:attrName>ppt_x</p:attrName>
                                        </p:attrNameLst>
                                      </p:cBhvr>
                                      <p:tavLst>
                                        <p:tav tm="0">
                                          <p:val>
                                            <p:strVal val="0-#ppt_w/2"/>
                                          </p:val>
                                        </p:tav>
                                        <p:tav tm="100000">
                                          <p:val>
                                            <p:strVal val="#ppt_x"/>
                                          </p:val>
                                        </p:tav>
                                      </p:tavLst>
                                    </p:anim>
                                    <p:anim calcmode="lin" valueType="num">
                                      <p:cBhvr additive="base">
                                        <p:cTn id="12" dur="1000" fill="hold"/>
                                        <p:tgtEl>
                                          <p:spTgt spid="16384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9" presetClass="entr" presetSubtype="0" fill="hold" grpId="0" nodeType="afterEffect">
                                  <p:stCondLst>
                                    <p:cond delay="1500"/>
                                  </p:stCondLst>
                                  <p:childTnLst>
                                    <p:set>
                                      <p:cBhvr>
                                        <p:cTn id="15" dur="1" fill="hold">
                                          <p:stCondLst>
                                            <p:cond delay="0"/>
                                          </p:stCondLst>
                                        </p:cTn>
                                        <p:tgtEl>
                                          <p:spTgt spid="163849"/>
                                        </p:tgtEl>
                                        <p:attrNameLst>
                                          <p:attrName>style.visibility</p:attrName>
                                        </p:attrNameLst>
                                      </p:cBhvr>
                                      <p:to>
                                        <p:strVal val="visible"/>
                                      </p:to>
                                    </p:set>
                                    <p:animEffect transition="in" filter="dissolve">
                                      <p:cBhvr>
                                        <p:cTn id="16" dur="1000"/>
                                        <p:tgtEl>
                                          <p:spTgt spid="163849"/>
                                        </p:tgtEl>
                                      </p:cBhvr>
                                    </p:animEffect>
                                  </p:childTnLst>
                                </p:cTn>
                              </p:par>
                            </p:childTnLst>
                          </p:cTn>
                        </p:par>
                        <p:par>
                          <p:cTn id="17" fill="hold" nodeType="afterGroup">
                            <p:stCondLst>
                              <p:cond delay="3500"/>
                            </p:stCondLst>
                            <p:childTnLst>
                              <p:par>
                                <p:cTn id="18" presetID="9" presetClass="entr" presetSubtype="0" fill="hold" nodeType="afterEffect">
                                  <p:stCondLst>
                                    <p:cond delay="0"/>
                                  </p:stCondLst>
                                  <p:childTnLst>
                                    <p:set>
                                      <p:cBhvr>
                                        <p:cTn id="19" dur="1" fill="hold">
                                          <p:stCondLst>
                                            <p:cond delay="0"/>
                                          </p:stCondLst>
                                        </p:cTn>
                                        <p:tgtEl>
                                          <p:spTgt spid="163850"/>
                                        </p:tgtEl>
                                        <p:attrNameLst>
                                          <p:attrName>style.visibility</p:attrName>
                                        </p:attrNameLst>
                                      </p:cBhvr>
                                      <p:to>
                                        <p:strVal val="visible"/>
                                      </p:to>
                                    </p:set>
                                    <p:animEffect transition="in" filter="dissolve">
                                      <p:cBhvr>
                                        <p:cTn id="20" dur="1000"/>
                                        <p:tgtEl>
                                          <p:spTgt spid="163850"/>
                                        </p:tgtEl>
                                      </p:cBhvr>
                                    </p:animEffect>
                                  </p:childTnLst>
                                </p:cTn>
                              </p:par>
                            </p:childTnLst>
                          </p:cTn>
                        </p:par>
                        <p:par>
                          <p:cTn id="21" fill="hold" nodeType="afterGroup">
                            <p:stCondLst>
                              <p:cond delay="4500"/>
                            </p:stCondLst>
                            <p:childTnLst>
                              <p:par>
                                <p:cTn id="22" presetID="9" presetClass="entr" presetSubtype="0" fill="hold" grpId="0" nodeType="afterEffect">
                                  <p:stCondLst>
                                    <p:cond delay="1500"/>
                                  </p:stCondLst>
                                  <p:childTnLst>
                                    <p:set>
                                      <p:cBhvr>
                                        <p:cTn id="23" dur="1" fill="hold">
                                          <p:stCondLst>
                                            <p:cond delay="0"/>
                                          </p:stCondLst>
                                        </p:cTn>
                                        <p:tgtEl>
                                          <p:spTgt spid="163848"/>
                                        </p:tgtEl>
                                        <p:attrNameLst>
                                          <p:attrName>style.visibility</p:attrName>
                                        </p:attrNameLst>
                                      </p:cBhvr>
                                      <p:to>
                                        <p:strVal val="visible"/>
                                      </p:to>
                                    </p:set>
                                    <p:animEffect transition="in" filter="dissolve">
                                      <p:cBhvr>
                                        <p:cTn id="24" dur="2000"/>
                                        <p:tgtEl>
                                          <p:spTgt spid="163848"/>
                                        </p:tgtEl>
                                      </p:cBhvr>
                                    </p:animEffect>
                                  </p:childTnLst>
                                </p:cTn>
                              </p:par>
                            </p:childTnLst>
                          </p:cTn>
                        </p:par>
                        <p:par>
                          <p:cTn id="25" fill="hold" nodeType="afterGroup">
                            <p:stCondLst>
                              <p:cond delay="8000"/>
                            </p:stCondLst>
                            <p:childTnLst>
                              <p:par>
                                <p:cTn id="26" presetID="9" presetClass="entr" presetSubtype="0" fill="hold" nodeType="afterEffect">
                                  <p:stCondLst>
                                    <p:cond delay="0"/>
                                  </p:stCondLst>
                                  <p:childTnLst>
                                    <p:set>
                                      <p:cBhvr>
                                        <p:cTn id="27" dur="1" fill="hold">
                                          <p:stCondLst>
                                            <p:cond delay="0"/>
                                          </p:stCondLst>
                                        </p:cTn>
                                        <p:tgtEl>
                                          <p:spTgt spid="163851"/>
                                        </p:tgtEl>
                                        <p:attrNameLst>
                                          <p:attrName>style.visibility</p:attrName>
                                        </p:attrNameLst>
                                      </p:cBhvr>
                                      <p:to>
                                        <p:strVal val="visible"/>
                                      </p:to>
                                    </p:set>
                                    <p:animEffect transition="in" filter="dissolve">
                                      <p:cBhvr>
                                        <p:cTn id="28" dur="2000"/>
                                        <p:tgtEl>
                                          <p:spTgt spid="163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6" grpId="0"/>
      <p:bldP spid="163848" grpId="0"/>
      <p:bldP spid="16384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1371600" y="228600"/>
            <a:ext cx="7315200" cy="83026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800" b="1" dirty="0" smtClean="0">
                <a:solidFill>
                  <a:srgbClr val="D80000"/>
                </a:solidFill>
                <a:latin typeface="+mj-lt"/>
              </a:rPr>
              <a:t>V-E Day (May 8, 1945)</a:t>
            </a:r>
          </a:p>
        </p:txBody>
      </p:sp>
      <p:pic>
        <p:nvPicPr>
          <p:cNvPr id="108546" name="Picture 3" descr="Germany Surrenders-newspaper headline"/>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447800" y="1143000"/>
            <a:ext cx="4800600" cy="3325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47" name="Picture 4" descr="germanysurrender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181600" y="3886200"/>
            <a:ext cx="3581400" cy="2673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1429" name="Text Box 5"/>
          <p:cNvSpPr txBox="1">
            <a:spLocks noChangeArrowheads="1"/>
          </p:cNvSpPr>
          <p:nvPr/>
        </p:nvSpPr>
        <p:spPr bwMode="auto">
          <a:xfrm>
            <a:off x="457200" y="5334000"/>
            <a:ext cx="4648200" cy="1570038"/>
          </a:xfrm>
          <a:prstGeom prst="rect">
            <a:avLst/>
          </a:prstGeom>
          <a:noFill/>
          <a:ln w="12700">
            <a:noFill/>
            <a:miter lim="800000"/>
            <a:headEnd type="none" w="sm" len="sm"/>
            <a:tailEnd type="none" w="sm" len="sm"/>
          </a:ln>
          <a:effec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r" eaLnBrk="1" hangingPunct="1">
              <a:spcBef>
                <a:spcPct val="50000"/>
              </a:spcBef>
              <a:defRPr/>
            </a:pPr>
            <a:r>
              <a:rPr lang="en-US" sz="2400" b="1" dirty="0" smtClean="0">
                <a:solidFill>
                  <a:schemeClr val="tx1"/>
                </a:solidFill>
                <a:latin typeface="Comic Sans MS" charset="0"/>
              </a:rPr>
              <a:t>General Keitel – </a:t>
            </a:r>
            <a:r>
              <a:rPr lang="en-US" sz="2400" b="1" dirty="0" smtClean="0">
                <a:solidFill>
                  <a:schemeClr val="tx1"/>
                </a:solidFill>
                <a:effectLst>
                  <a:outerShdw blurRad="38100" dist="38100" dir="2700000" algn="tl">
                    <a:srgbClr val="DDDDDD"/>
                  </a:outerShdw>
                </a:effectLst>
                <a:latin typeface="Comic Sans MS" charset="0"/>
              </a:rPr>
              <a:t>authorized to sign the surrender- eventually guilty at Nuremburg - executed</a:t>
            </a:r>
            <a:endParaRPr lang="en-US" sz="2400" b="1" dirty="0" smtClean="0">
              <a:solidFill>
                <a:schemeClr val="tx1"/>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371600" y="228600"/>
            <a:ext cx="7315200" cy="83026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4800" b="1" dirty="0" smtClean="0">
                <a:solidFill>
                  <a:srgbClr val="D80000"/>
                </a:solidFill>
                <a:latin typeface="+mj-lt"/>
              </a:rPr>
              <a:t>V-E Day (May 8, 1945)</a:t>
            </a:r>
          </a:p>
        </p:txBody>
      </p:sp>
      <p:pic>
        <p:nvPicPr>
          <p:cNvPr id="109570" name="Picture 3" descr="London Times-War is Over-VE Day front page"/>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3657600" y="1371600"/>
            <a:ext cx="4689475" cy="536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sndAc>
      <p:stSnd>
        <p:snd r:embed="rId2" name="Cheering.wav"/>
      </p:stSnd>
    </p:sndAc>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295400" y="152400"/>
            <a:ext cx="7543800" cy="67151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rgbClr val="404040"/>
                </a:solidFill>
                <a:latin typeface="Microsoft New Tai Lue" charset="0"/>
                <a:ea typeface="ＭＳ Ｐゴシック" charset="0"/>
                <a:cs typeface="Microsoft New Tai Lue" charset="0"/>
              </a:defRPr>
            </a:lvl1pPr>
            <a:lvl2pPr>
              <a:defRPr sz="2800">
                <a:solidFill>
                  <a:srgbClr val="404040"/>
                </a:solidFill>
                <a:latin typeface="Microsoft New Tai Lue" charset="0"/>
                <a:ea typeface="Microsoft New Tai Lue" charset="0"/>
                <a:cs typeface="Microsoft New Tai Lue" charset="0"/>
              </a:defRPr>
            </a:lvl2pPr>
            <a:lvl3pPr>
              <a:defRPr sz="2400">
                <a:solidFill>
                  <a:srgbClr val="404040"/>
                </a:solidFill>
                <a:latin typeface="Microsoft New Tai Lue" charset="0"/>
                <a:ea typeface="Microsoft New Tai Lue" charset="0"/>
                <a:cs typeface="Microsoft New Tai Lue" charset="0"/>
              </a:defRPr>
            </a:lvl3pPr>
            <a:lvl4pPr>
              <a:defRPr sz="2000">
                <a:solidFill>
                  <a:srgbClr val="404040"/>
                </a:solidFill>
                <a:latin typeface="Microsoft New Tai Lue" charset="0"/>
                <a:ea typeface="Microsoft New Tai Lue" charset="0"/>
                <a:cs typeface="Microsoft New Tai Lue" charset="0"/>
              </a:defRPr>
            </a:lvl4pPr>
            <a:lvl5pPr>
              <a:defRPr sz="2000">
                <a:solidFill>
                  <a:srgbClr val="404040"/>
                </a:solidFill>
                <a:latin typeface="Microsoft New Tai Lue" charset="0"/>
                <a:ea typeface="Microsoft New Tai Lue" charset="0"/>
                <a:cs typeface="Microsoft New Tai Lue" charset="0"/>
              </a:defRPr>
            </a:lvl5pPr>
            <a:lvl6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6pPr>
            <a:lvl7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7pPr>
            <a:lvl8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8pPr>
            <a:lvl9pPr eaLnBrk="0" fontAlgn="base" hangingPunct="0">
              <a:spcAft>
                <a:spcPct val="0"/>
              </a:spcAft>
              <a:buFont typeface="Arial" charset="0"/>
              <a:buChar char="»"/>
              <a:defRPr sz="2000">
                <a:solidFill>
                  <a:srgbClr val="404040"/>
                </a:solidFill>
                <a:latin typeface="Microsoft New Tai Lue" charset="0"/>
                <a:ea typeface="Microsoft New Tai Lue" charset="0"/>
                <a:cs typeface="Microsoft New Tai Lue" charset="0"/>
              </a:defRPr>
            </a:lvl9pPr>
          </a:lstStyle>
          <a:p>
            <a:pPr algn="ctr" eaLnBrk="1" hangingPunct="1">
              <a:spcBef>
                <a:spcPct val="50000"/>
              </a:spcBef>
              <a:defRPr/>
            </a:pPr>
            <a:r>
              <a:rPr lang="en-US" sz="3800" b="1" dirty="0" smtClean="0">
                <a:solidFill>
                  <a:srgbClr val="000000"/>
                </a:solidFill>
                <a:latin typeface="+mj-lt"/>
              </a:rPr>
              <a:t>The Code Breakers of WW II</a:t>
            </a:r>
          </a:p>
        </p:txBody>
      </p:sp>
      <p:pic>
        <p:nvPicPr>
          <p:cNvPr id="110594" name="Picture 3" descr="Bletchley Park"/>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524000" y="990600"/>
            <a:ext cx="35814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4"/>
          <p:cNvSpPr txBox="1">
            <a:spLocks noChangeArrowheads="1"/>
          </p:cNvSpPr>
          <p:nvPr/>
        </p:nvSpPr>
        <p:spPr bwMode="auto">
          <a:xfrm>
            <a:off x="1524000" y="31242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chemeClr val="tx2"/>
                </a:solidFill>
                <a:latin typeface="Comic Sans MS" charset="0"/>
                <a:cs typeface="Microsoft New Tai Lue" charset="0"/>
              </a:rPr>
              <a:t>Bletchley Park</a:t>
            </a:r>
          </a:p>
        </p:txBody>
      </p:sp>
      <p:pic>
        <p:nvPicPr>
          <p:cNvPr id="186373" name="Picture 5" descr="Enigma Machin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5000" r="8000"/>
          <a:stretch>
            <a:fillRect/>
          </a:stretch>
        </p:blipFill>
        <p:spPr bwMode="auto">
          <a:xfrm>
            <a:off x="2057400" y="3814763"/>
            <a:ext cx="2592388" cy="2738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74" name="Text Box 6"/>
          <p:cNvSpPr txBox="1">
            <a:spLocks noChangeArrowheads="1"/>
          </p:cNvSpPr>
          <p:nvPr/>
        </p:nvSpPr>
        <p:spPr bwMode="auto">
          <a:xfrm>
            <a:off x="4343400" y="5638800"/>
            <a:ext cx="403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chemeClr val="tx2"/>
                </a:solidFill>
                <a:latin typeface="Comic Sans MS" charset="0"/>
                <a:cs typeface="Microsoft New Tai Lue" charset="0"/>
              </a:rPr>
              <a:t>The German “Enigma” Machine</a:t>
            </a:r>
          </a:p>
        </p:txBody>
      </p:sp>
      <p:sp>
        <p:nvSpPr>
          <p:cNvPr id="186375" name="Text Box 7"/>
          <p:cNvSpPr txBox="1">
            <a:spLocks noChangeArrowheads="1"/>
          </p:cNvSpPr>
          <p:nvPr/>
        </p:nvSpPr>
        <p:spPr bwMode="auto">
          <a:xfrm>
            <a:off x="5715000" y="1250950"/>
            <a:ext cx="2819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chemeClr val="tx2"/>
                </a:solidFill>
                <a:latin typeface="Comic Sans MS" charset="0"/>
                <a:cs typeface="Microsoft New Tai Lue" charset="0"/>
              </a:rPr>
              <a:t>The Japanese “Purple” [naval] Code Machine</a:t>
            </a:r>
          </a:p>
        </p:txBody>
      </p:sp>
      <p:pic>
        <p:nvPicPr>
          <p:cNvPr id="186376" name="Picture 8" descr="purple2"/>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791200" y="2514600"/>
            <a:ext cx="2686050" cy="2695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6373"/>
                                        </p:tgtEl>
                                        <p:attrNameLst>
                                          <p:attrName>style.visibility</p:attrName>
                                        </p:attrNameLst>
                                      </p:cBhvr>
                                      <p:to>
                                        <p:strVal val="visible"/>
                                      </p:to>
                                    </p:set>
                                    <p:anim calcmode="lin" valueType="num">
                                      <p:cBhvr>
                                        <p:cTn id="7" dur="1000" fill="hold"/>
                                        <p:tgtEl>
                                          <p:spTgt spid="186373"/>
                                        </p:tgtEl>
                                        <p:attrNameLst>
                                          <p:attrName>ppt_w</p:attrName>
                                        </p:attrNameLst>
                                      </p:cBhvr>
                                      <p:tavLst>
                                        <p:tav tm="0">
                                          <p:val>
                                            <p:strVal val="#ppt_w+.3"/>
                                          </p:val>
                                        </p:tav>
                                        <p:tav tm="100000">
                                          <p:val>
                                            <p:strVal val="#ppt_w"/>
                                          </p:val>
                                        </p:tav>
                                      </p:tavLst>
                                    </p:anim>
                                    <p:anim calcmode="lin" valueType="num">
                                      <p:cBhvr>
                                        <p:cTn id="8" dur="1000" fill="hold"/>
                                        <p:tgtEl>
                                          <p:spTgt spid="186373"/>
                                        </p:tgtEl>
                                        <p:attrNameLst>
                                          <p:attrName>ppt_h</p:attrName>
                                        </p:attrNameLst>
                                      </p:cBhvr>
                                      <p:tavLst>
                                        <p:tav tm="0">
                                          <p:val>
                                            <p:strVal val="#ppt_h"/>
                                          </p:val>
                                        </p:tav>
                                        <p:tav tm="100000">
                                          <p:val>
                                            <p:strVal val="#ppt_h"/>
                                          </p:val>
                                        </p:tav>
                                      </p:tavLst>
                                    </p:anim>
                                    <p:animEffect transition="in" filter="fade">
                                      <p:cBhvr>
                                        <p:cTn id="9" dur="1000"/>
                                        <p:tgtEl>
                                          <p:spTgt spid="18637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86374"/>
                                        </p:tgtEl>
                                        <p:attrNameLst>
                                          <p:attrName>style.visibility</p:attrName>
                                        </p:attrNameLst>
                                      </p:cBhvr>
                                      <p:to>
                                        <p:strVal val="visible"/>
                                      </p:to>
                                    </p:set>
                                    <p:anim calcmode="lin" valueType="num">
                                      <p:cBhvr>
                                        <p:cTn id="12" dur="1000" fill="hold"/>
                                        <p:tgtEl>
                                          <p:spTgt spid="186374"/>
                                        </p:tgtEl>
                                        <p:attrNameLst>
                                          <p:attrName>ppt_w</p:attrName>
                                        </p:attrNameLst>
                                      </p:cBhvr>
                                      <p:tavLst>
                                        <p:tav tm="0">
                                          <p:val>
                                            <p:strVal val="#ppt_w+.3"/>
                                          </p:val>
                                        </p:tav>
                                        <p:tav tm="100000">
                                          <p:val>
                                            <p:strVal val="#ppt_w"/>
                                          </p:val>
                                        </p:tav>
                                      </p:tavLst>
                                    </p:anim>
                                    <p:anim calcmode="lin" valueType="num">
                                      <p:cBhvr>
                                        <p:cTn id="13" dur="1000" fill="hold"/>
                                        <p:tgtEl>
                                          <p:spTgt spid="186374"/>
                                        </p:tgtEl>
                                        <p:attrNameLst>
                                          <p:attrName>ppt_h</p:attrName>
                                        </p:attrNameLst>
                                      </p:cBhvr>
                                      <p:tavLst>
                                        <p:tav tm="0">
                                          <p:val>
                                            <p:strVal val="#ppt_h"/>
                                          </p:val>
                                        </p:tav>
                                        <p:tav tm="100000">
                                          <p:val>
                                            <p:strVal val="#ppt_h"/>
                                          </p:val>
                                        </p:tav>
                                      </p:tavLst>
                                    </p:anim>
                                    <p:animEffect transition="in" filter="fade">
                                      <p:cBhvr>
                                        <p:cTn id="14" dur="1000"/>
                                        <p:tgtEl>
                                          <p:spTgt spid="1863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86375"/>
                                        </p:tgtEl>
                                        <p:attrNameLst>
                                          <p:attrName>style.visibility</p:attrName>
                                        </p:attrNameLst>
                                      </p:cBhvr>
                                      <p:to>
                                        <p:strVal val="visible"/>
                                      </p:to>
                                    </p:set>
                                    <p:animEffect transition="in" filter="wedge">
                                      <p:cBhvr>
                                        <p:cTn id="19" dur="1000"/>
                                        <p:tgtEl>
                                          <p:spTgt spid="186375"/>
                                        </p:tgtEl>
                                      </p:cBhvr>
                                    </p:animEffect>
                                  </p:childTnLst>
                                </p:cTn>
                              </p:par>
                              <p:par>
                                <p:cTn id="20" presetID="20" presetClass="entr" presetSubtype="0" fill="hold" nodeType="withEffect">
                                  <p:stCondLst>
                                    <p:cond delay="0"/>
                                  </p:stCondLst>
                                  <p:childTnLst>
                                    <p:set>
                                      <p:cBhvr>
                                        <p:cTn id="21" dur="1" fill="hold">
                                          <p:stCondLst>
                                            <p:cond delay="0"/>
                                          </p:stCondLst>
                                        </p:cTn>
                                        <p:tgtEl>
                                          <p:spTgt spid="186376"/>
                                        </p:tgtEl>
                                        <p:attrNameLst>
                                          <p:attrName>style.visibility</p:attrName>
                                        </p:attrNameLst>
                                      </p:cBhvr>
                                      <p:to>
                                        <p:strVal val="visible"/>
                                      </p:to>
                                    </p:set>
                                    <p:animEffect transition="in" filter="wedge">
                                      <p:cBhvr>
                                        <p:cTn id="22" dur="1000"/>
                                        <p:tgtEl>
                                          <p:spTgt spid="186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p:bldP spid="18637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algn="ctr" eaLnBrk="1" hangingPunct="1">
              <a:defRPr/>
            </a:pPr>
            <a:r>
              <a:rPr lang="en-US" sz="5400" b="1" dirty="0">
                <a:latin typeface="+mj-lt"/>
                <a:cs typeface="+mj-cs"/>
              </a:rPr>
              <a:t>GUIDING QUESTION</a:t>
            </a:r>
          </a:p>
        </p:txBody>
      </p:sp>
      <p:sp>
        <p:nvSpPr>
          <p:cNvPr id="239619" name="Rectangle 3"/>
          <p:cNvSpPr>
            <a:spLocks noGrp="1" noChangeArrowheads="1"/>
          </p:cNvSpPr>
          <p:nvPr>
            <p:ph type="body" idx="1"/>
          </p:nvPr>
        </p:nvSpPr>
        <p:spPr>
          <a:xfrm>
            <a:off x="685800" y="1600200"/>
            <a:ext cx="8305800" cy="4343400"/>
          </a:xfrm>
        </p:spPr>
        <p:txBody>
          <a:bodyPr/>
          <a:lstStyle/>
          <a:p>
            <a:pPr eaLnBrk="1" hangingPunct="1">
              <a:defRPr/>
            </a:pPr>
            <a:r>
              <a:rPr lang="en-US" sz="4000" dirty="0">
                <a:latin typeface="Trebuchet MS"/>
                <a:cs typeface="Trebuchet MS"/>
              </a:rPr>
              <a:t>To what extent did the Second World War bring about lasting change in the American society, economy and government? </a:t>
            </a:r>
          </a:p>
        </p:txBody>
      </p:sp>
    </p:spTree>
    <p:extLst>
      <p:ext uri="{BB962C8B-B14F-4D97-AF65-F5344CB8AC3E}">
        <p14:creationId xmlns:p14="http://schemas.microsoft.com/office/powerpoint/2010/main" val="293782280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3054284" y="914400"/>
            <a:ext cx="6096000" cy="3657600"/>
          </a:xfrm>
        </p:spPr>
        <p:txBody>
          <a:bodyPr/>
          <a:lstStyle/>
          <a:p>
            <a:pPr algn="ctr" eaLnBrk="1" hangingPunct="1">
              <a:defRPr/>
            </a:pPr>
            <a:r>
              <a:rPr lang="en-US" sz="8000" dirty="0">
                <a:latin typeface="+mj-lt"/>
                <a:cs typeface="+mj-cs"/>
              </a:rPr>
              <a:t>WAR ON THE HOME FRONT</a:t>
            </a:r>
          </a:p>
        </p:txBody>
      </p:sp>
      <p:sp>
        <p:nvSpPr>
          <p:cNvPr id="77827" name="Rectangle 3"/>
          <p:cNvSpPr>
            <a:spLocks noGrp="1" noChangeArrowheads="1"/>
          </p:cNvSpPr>
          <p:nvPr>
            <p:ph type="subTitle" idx="1"/>
          </p:nvPr>
        </p:nvSpPr>
        <p:spPr>
          <a:xfrm>
            <a:off x="1371600" y="5638800"/>
            <a:ext cx="6400800" cy="609600"/>
          </a:xfrm>
        </p:spPr>
        <p:txBody>
          <a:bodyPr/>
          <a:lstStyle/>
          <a:p>
            <a:pPr eaLnBrk="1" hangingPunct="1">
              <a:defRPr/>
            </a:pPr>
            <a:endParaRPr lang="en-US" smtClean="0">
              <a:ea typeface="+mn-ea"/>
              <a:cs typeface="+mn-cs"/>
            </a:endParaRPr>
          </a:p>
        </p:txBody>
      </p:sp>
    </p:spTree>
    <p:extLst>
      <p:ext uri="{BB962C8B-B14F-4D97-AF65-F5344CB8AC3E}">
        <p14:creationId xmlns:p14="http://schemas.microsoft.com/office/powerpoint/2010/main" val="37588104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Kalup">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Custom 1">
      <a:majorFont>
        <a:latin typeface="Papyrus"/>
        <a:ea typeface=""/>
        <a:cs typeface=""/>
      </a:majorFont>
      <a:minorFont>
        <a:latin typeface="Tempus Sans IT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WWI-PowerPoint-Template" id="{0604470B-6C99-4254-9FD3-6C59CDFDD4AB}" vid="{2468B431-6416-43D8-AC3F-F7655BD601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7506</TotalTime>
  <Words>4793</Words>
  <Application>Microsoft Macintosh PowerPoint</Application>
  <PresentationFormat>On-screen Show (4:3)</PresentationFormat>
  <Paragraphs>773</Paragraphs>
  <Slides>199</Slides>
  <Notes>26</Notes>
  <HiddenSlides>0</HiddenSlides>
  <MMClips>0</MMClips>
  <ScaleCrop>false</ScaleCrop>
  <HeadingPairs>
    <vt:vector size="4" baseType="variant">
      <vt:variant>
        <vt:lpstr>Theme</vt:lpstr>
      </vt:variant>
      <vt:variant>
        <vt:i4>1</vt:i4>
      </vt:variant>
      <vt:variant>
        <vt:lpstr>Slide Titles</vt:lpstr>
      </vt:variant>
      <vt:variant>
        <vt:i4>199</vt:i4>
      </vt:variant>
    </vt:vector>
  </HeadingPairs>
  <TitlesOfParts>
    <vt:vector size="200" baseType="lpstr">
      <vt:lpstr>Kalup</vt:lpstr>
      <vt:lpstr>PowerPoint Presentation</vt:lpstr>
      <vt:lpstr>PowerPoint Presentation</vt:lpstr>
      <vt:lpstr>WORLD WAR II -1939-1945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Fascism &amp; Totalitarianism</vt:lpstr>
      <vt:lpstr>“LONG LIVE GERMANY”</vt:lpstr>
      <vt:lpstr>PowerPoint Presentation</vt:lpstr>
      <vt:lpstr>PowerPoint Presentation</vt:lpstr>
      <vt:lpstr>PowerPoint Presentation</vt:lpstr>
      <vt:lpstr>U.S. NEUTRALITY in 1930s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Nationalist support</vt:lpstr>
      <vt:lpstr>Republican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“Phoney War” ends May 1940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American strategy in WW II</vt:lpstr>
      <vt:lpstr>PowerPoint Presentation</vt:lpstr>
      <vt:lpstr>PowerPoint Presentation</vt:lpstr>
      <vt:lpstr>PowerPoint Presentation</vt:lpstr>
      <vt:lpstr>El Alamein Significance</vt:lpstr>
      <vt:lpstr>PowerPoint Presentation</vt:lpstr>
      <vt:lpstr>PowerPoint Presentation</vt:lpstr>
      <vt:lpstr>PowerPoint Presentation</vt:lpstr>
      <vt:lpstr>Tehran Conference - 1943</vt:lpstr>
      <vt:lpstr>Operation Husky – Allied Invasion of Sicily, Italy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Conspirators to kill Hitler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Horrors of the Holocaust – Mass graves</vt:lpstr>
      <vt:lpstr>PowerPoint Presentation</vt:lpstr>
      <vt:lpstr>PowerPoint Presentation</vt:lpstr>
      <vt:lpstr>PowerPoint Presentation</vt:lpstr>
      <vt:lpstr>PowerPoint Presentation</vt:lpstr>
      <vt:lpstr>PowerPoint Presentation</vt:lpstr>
      <vt:lpstr>GUIDING QUESTION</vt:lpstr>
      <vt:lpstr>WAR ON THE HOME FRONT</vt:lpstr>
      <vt:lpstr>DIPLOMACY IN THE 1920s:  ENGAGEMENT WITHOUT ENTANGLEMENTS</vt:lpstr>
      <vt:lpstr>DIPLOMACY IN THE 1930s:   FROM ENGAGEMENT TO ISOLATIONISM</vt:lpstr>
      <vt:lpstr>FROM ISOLATIONISM TO WAR</vt:lpstr>
      <vt:lpstr>MOBILIZING THE ECONOMY</vt:lpstr>
      <vt:lpstr>Lockheed Martin Aircraft – OPERATION CAMOUFLAGE</vt:lpstr>
      <vt:lpstr>PowerPoint Presentation</vt:lpstr>
      <vt:lpstr>PowerPoint Presentation</vt:lpstr>
      <vt:lpstr>Effects of War Spending</vt:lpstr>
      <vt:lpstr>MOBILIZING THE ECONOMY</vt:lpstr>
      <vt:lpstr>MOBILIZING THE ECONOMY</vt:lpstr>
      <vt:lpstr>MOBILIZING THE ECONOMY</vt:lpstr>
      <vt:lpstr>Rockwell’s Four Freedoms</vt:lpstr>
      <vt:lpstr>PROPAGANDA</vt:lpstr>
      <vt:lpstr>MOBILIZING THE ECONOMY</vt:lpstr>
      <vt:lpstr>Effects on Society</vt:lpstr>
      <vt:lpstr>EFFECTS ON THE HOMEFRONT: IMPACT ON THE ECONOMY</vt:lpstr>
      <vt:lpstr>EFFECTS ON THE HOMEFRONT: IMPACT ON SOCIETY: Demographic Shifts</vt:lpstr>
      <vt:lpstr>EFFECTS ON THE HOMEFRONT: WOMEN, WORK AND FAMILY</vt:lpstr>
      <vt:lpstr>IMPACT ON SOCIETY: Minorities &amp; Rights</vt:lpstr>
      <vt:lpstr>PowerPoint Presentation</vt:lpstr>
      <vt:lpstr>EFFECTS ON THE HOMEFRONT: IMPACT ON MINORITIES &amp; CIVIL RIGHTS</vt:lpstr>
      <vt:lpstr>EFFECTS ON THE HOMEFRONT: IMPACT ON MINORITIES &amp; CIVIL RIGHTS</vt:lpstr>
      <vt:lpstr>Japanese-American Internment</vt:lpstr>
      <vt:lpstr>Japanese-American Internment</vt:lpstr>
      <vt:lpstr>GOVERNMENT AND POLITICS: EXPANSION OF GOVERNMENT POWER</vt:lpstr>
      <vt:lpstr>ATTACKS ON AMERICAN SOIL - 5</vt:lpstr>
      <vt:lpstr>PowerPoint Presentation</vt:lpstr>
      <vt:lpstr>EMBARGO </vt:lpstr>
      <vt:lpstr>American Involvement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BEGINNING THE ATOMIC AGE</vt:lpstr>
      <vt:lpstr>Hiroshima After the Bomb Blast, August 6, 1945</vt:lpstr>
      <vt:lpstr>Hiroshima After the Bomb Blast, August 6, 1945</vt:lpstr>
      <vt:lpstr>Hiroshima after the atomic bomb, August 6, 1945 </vt:lpstr>
      <vt:lpstr>PowerPoint Presentation</vt:lpstr>
      <vt:lpstr>Hiroshima survivor - 1950</vt:lpstr>
      <vt:lpstr>Nagasaki atomic bombing  August 9, 1945 </vt:lpstr>
      <vt:lpstr>Aftermath of Nagasaki bombing </vt:lpstr>
      <vt:lpstr>PowerPoint Presentation</vt:lpstr>
      <vt:lpstr>Surrender ceremonies on the USS Missouri</vt:lpstr>
      <vt:lpstr>Japanese Surrender on the USS Missouri Sept 2, 1945</vt:lpstr>
      <vt:lpstr>RESULTS OF THE SECOND WORLD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Horace Greeley HS    Chappaqua, 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War II</dc:title>
  <dc:creator>Susan M. Pojer</dc:creator>
  <cp:lastModifiedBy>Slaughter Shannon</cp:lastModifiedBy>
  <cp:revision>479</cp:revision>
  <cp:lastPrinted>1601-01-01T00:00:00Z</cp:lastPrinted>
  <dcterms:created xsi:type="dcterms:W3CDTF">2004-04-03T03:28:01Z</dcterms:created>
  <dcterms:modified xsi:type="dcterms:W3CDTF">2018-04-03T14:25:11Z</dcterms:modified>
</cp:coreProperties>
</file>